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20" r:id="rId5"/>
    <p:sldId id="256" r:id="rId6"/>
    <p:sldId id="392" r:id="rId7"/>
    <p:sldId id="390" r:id="rId8"/>
    <p:sldId id="409" r:id="rId9"/>
    <p:sldId id="408" r:id="rId10"/>
    <p:sldId id="360" r:id="rId11"/>
    <p:sldId id="395" r:id="rId12"/>
    <p:sldId id="394" r:id="rId13"/>
    <p:sldId id="398" r:id="rId14"/>
    <p:sldId id="400" r:id="rId15"/>
    <p:sldId id="411" r:id="rId16"/>
    <p:sldId id="399" r:id="rId17"/>
    <p:sldId id="401" r:id="rId18"/>
    <p:sldId id="314" r:id="rId19"/>
    <p:sldId id="402" r:id="rId20"/>
    <p:sldId id="412" r:id="rId21"/>
    <p:sldId id="413" r:id="rId22"/>
    <p:sldId id="404" r:id="rId23"/>
    <p:sldId id="414" r:id="rId24"/>
    <p:sldId id="415" r:id="rId25"/>
    <p:sldId id="416"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F11B6B-9BF9-45C7-BBED-30B5F423A187}" v="7" dt="2020-01-16T10:55:37.1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6" d="100"/>
          <a:sy n="106" d="100"/>
        </p:scale>
        <p:origin x="-8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an Winter" userId="9a80851c-dfd5-4a04-bafd-92bdf8926baa" providerId="ADAL" clId="{62F11B6B-9BF9-45C7-BBED-30B5F423A187}"/>
    <pc:docChg chg="undo custSel modSld sldOrd">
      <pc:chgData name="Ellan Winter" userId="9a80851c-dfd5-4a04-bafd-92bdf8926baa" providerId="ADAL" clId="{62F11B6B-9BF9-45C7-BBED-30B5F423A187}" dt="2020-01-16T10:55:37.158" v="680"/>
      <pc:docMkLst>
        <pc:docMk/>
      </pc:docMkLst>
      <pc:sldChg chg="ord">
        <pc:chgData name="Ellan Winter" userId="9a80851c-dfd5-4a04-bafd-92bdf8926baa" providerId="ADAL" clId="{62F11B6B-9BF9-45C7-BBED-30B5F423A187}" dt="2020-01-16T10:42:46.410" v="2" actId="20578"/>
        <pc:sldMkLst>
          <pc:docMk/>
          <pc:sldMk cId="3401100034" sldId="390"/>
        </pc:sldMkLst>
      </pc:sldChg>
      <pc:sldChg chg="modSp">
        <pc:chgData name="Ellan Winter" userId="9a80851c-dfd5-4a04-bafd-92bdf8926baa" providerId="ADAL" clId="{62F11B6B-9BF9-45C7-BBED-30B5F423A187}" dt="2020-01-16T10:44:12.324" v="10" actId="403"/>
        <pc:sldMkLst>
          <pc:docMk/>
          <pc:sldMk cId="717330650" sldId="398"/>
        </pc:sldMkLst>
        <pc:spChg chg="mod">
          <ac:chgData name="Ellan Winter" userId="9a80851c-dfd5-4a04-bafd-92bdf8926baa" providerId="ADAL" clId="{62F11B6B-9BF9-45C7-BBED-30B5F423A187}" dt="2020-01-16T10:44:12.324" v="10" actId="403"/>
          <ac:spMkLst>
            <pc:docMk/>
            <pc:sldMk cId="717330650" sldId="398"/>
            <ac:spMk id="19" creationId="{5252A847-DE45-4FA3-A1F8-EEBEB845FF8E}"/>
          </ac:spMkLst>
        </pc:spChg>
      </pc:sldChg>
      <pc:sldChg chg="modSp">
        <pc:chgData name="Ellan Winter" userId="9a80851c-dfd5-4a04-bafd-92bdf8926baa" providerId="ADAL" clId="{62F11B6B-9BF9-45C7-BBED-30B5F423A187}" dt="2020-01-16T10:45:46.502" v="114" actId="171"/>
        <pc:sldMkLst>
          <pc:docMk/>
          <pc:sldMk cId="579936977" sldId="404"/>
        </pc:sldMkLst>
        <pc:cxnChg chg="mod ord">
          <ac:chgData name="Ellan Winter" userId="9a80851c-dfd5-4a04-bafd-92bdf8926baa" providerId="ADAL" clId="{62F11B6B-9BF9-45C7-BBED-30B5F423A187}" dt="2020-01-16T10:45:46.502" v="114" actId="171"/>
          <ac:cxnSpMkLst>
            <pc:docMk/>
            <pc:sldMk cId="579936977" sldId="404"/>
            <ac:cxnSpMk id="8" creationId="{6F7ECCC1-2BD7-47DD-AD8E-1B2BC6D5A93A}"/>
          </ac:cxnSpMkLst>
        </pc:cxnChg>
        <pc:cxnChg chg="mod ord">
          <ac:chgData name="Ellan Winter" userId="9a80851c-dfd5-4a04-bafd-92bdf8926baa" providerId="ADAL" clId="{62F11B6B-9BF9-45C7-BBED-30B5F423A187}" dt="2020-01-16T10:45:40.663" v="111" actId="171"/>
          <ac:cxnSpMkLst>
            <pc:docMk/>
            <pc:sldMk cId="579936977" sldId="404"/>
            <ac:cxnSpMk id="9" creationId="{BB28DDA7-D284-40E8-816D-8EADCC459373}"/>
          </ac:cxnSpMkLst>
        </pc:cxnChg>
        <pc:cxnChg chg="mod ord">
          <ac:chgData name="Ellan Winter" userId="9a80851c-dfd5-4a04-bafd-92bdf8926baa" providerId="ADAL" clId="{62F11B6B-9BF9-45C7-BBED-30B5F423A187}" dt="2020-01-16T10:45:43.544" v="113" actId="171"/>
          <ac:cxnSpMkLst>
            <pc:docMk/>
            <pc:sldMk cId="579936977" sldId="404"/>
            <ac:cxnSpMk id="11" creationId="{3D4E7904-6F01-4F6B-B4F7-E1D3F3EF0DCF}"/>
          </ac:cxnSpMkLst>
        </pc:cxnChg>
      </pc:sldChg>
      <pc:sldChg chg="modSp">
        <pc:chgData name="Ellan Winter" userId="9a80851c-dfd5-4a04-bafd-92bdf8926baa" providerId="ADAL" clId="{62F11B6B-9BF9-45C7-BBED-30B5F423A187}" dt="2020-01-16T10:43:44.221" v="8" actId="13926"/>
        <pc:sldMkLst>
          <pc:docMk/>
          <pc:sldMk cId="4220733917" sldId="408"/>
        </pc:sldMkLst>
        <pc:spChg chg="mod">
          <ac:chgData name="Ellan Winter" userId="9a80851c-dfd5-4a04-bafd-92bdf8926baa" providerId="ADAL" clId="{62F11B6B-9BF9-45C7-BBED-30B5F423A187}" dt="2020-01-16T10:43:26.355" v="3" actId="13926"/>
          <ac:spMkLst>
            <pc:docMk/>
            <pc:sldMk cId="4220733917" sldId="408"/>
            <ac:spMk id="2" creationId="{881E7A36-D3DF-4118-8824-A303AF8D0E3F}"/>
          </ac:spMkLst>
        </pc:spChg>
        <pc:spChg chg="mod">
          <ac:chgData name="Ellan Winter" userId="9a80851c-dfd5-4a04-bafd-92bdf8926baa" providerId="ADAL" clId="{62F11B6B-9BF9-45C7-BBED-30B5F423A187}" dt="2020-01-16T10:43:44.221" v="8" actId="13926"/>
          <ac:spMkLst>
            <pc:docMk/>
            <pc:sldMk cId="4220733917" sldId="408"/>
            <ac:spMk id="9" creationId="{CA23291E-3E6F-43D5-A7CD-7C49BECBDF33}"/>
          </ac:spMkLst>
        </pc:spChg>
        <pc:spChg chg="mod">
          <ac:chgData name="Ellan Winter" userId="9a80851c-dfd5-4a04-bafd-92bdf8926baa" providerId="ADAL" clId="{62F11B6B-9BF9-45C7-BBED-30B5F423A187}" dt="2020-01-16T10:43:39.407" v="7" actId="13926"/>
          <ac:spMkLst>
            <pc:docMk/>
            <pc:sldMk cId="4220733917" sldId="408"/>
            <ac:spMk id="10" creationId="{CE90AB2B-C697-4A36-B3DC-CA0373E27E8D}"/>
          </ac:spMkLst>
        </pc:spChg>
        <pc:spChg chg="mod">
          <ac:chgData name="Ellan Winter" userId="9a80851c-dfd5-4a04-bafd-92bdf8926baa" providerId="ADAL" clId="{62F11B6B-9BF9-45C7-BBED-30B5F423A187}" dt="2020-01-16T10:43:30.190" v="4" actId="13926"/>
          <ac:spMkLst>
            <pc:docMk/>
            <pc:sldMk cId="4220733917" sldId="408"/>
            <ac:spMk id="12" creationId="{BF15AB3C-1E9B-4757-B04F-C3FE1A84729C}"/>
          </ac:spMkLst>
        </pc:spChg>
        <pc:spChg chg="mod">
          <ac:chgData name="Ellan Winter" userId="9a80851c-dfd5-4a04-bafd-92bdf8926baa" providerId="ADAL" clId="{62F11B6B-9BF9-45C7-BBED-30B5F423A187}" dt="2020-01-16T10:43:36.397" v="6" actId="13926"/>
          <ac:spMkLst>
            <pc:docMk/>
            <pc:sldMk cId="4220733917" sldId="408"/>
            <ac:spMk id="13" creationId="{13F5B26D-4DDF-43E1-B899-36E079811FEB}"/>
          </ac:spMkLst>
        </pc:spChg>
        <pc:spChg chg="mod">
          <ac:chgData name="Ellan Winter" userId="9a80851c-dfd5-4a04-bafd-92bdf8926baa" providerId="ADAL" clId="{62F11B6B-9BF9-45C7-BBED-30B5F423A187}" dt="2020-01-16T10:43:32.957" v="5" actId="13926"/>
          <ac:spMkLst>
            <pc:docMk/>
            <pc:sldMk cId="4220733917" sldId="408"/>
            <ac:spMk id="14" creationId="{516491C0-56C2-4A37-896C-51BDAA9D5F1F}"/>
          </ac:spMkLst>
        </pc:spChg>
      </pc:sldChg>
      <pc:sldChg chg="modSp">
        <pc:chgData name="Ellan Winter" userId="9a80851c-dfd5-4a04-bafd-92bdf8926baa" providerId="ADAL" clId="{62F11B6B-9BF9-45C7-BBED-30B5F423A187}" dt="2020-01-16T10:45:09.602" v="103" actId="20577"/>
        <pc:sldMkLst>
          <pc:docMk/>
          <pc:sldMk cId="588938465" sldId="412"/>
        </pc:sldMkLst>
        <pc:spChg chg="mod">
          <ac:chgData name="Ellan Winter" userId="9a80851c-dfd5-4a04-bafd-92bdf8926baa" providerId="ADAL" clId="{62F11B6B-9BF9-45C7-BBED-30B5F423A187}" dt="2020-01-16T10:45:09.602" v="103" actId="20577"/>
          <ac:spMkLst>
            <pc:docMk/>
            <pc:sldMk cId="588938465" sldId="412"/>
            <ac:spMk id="19" creationId="{5252A847-DE45-4FA3-A1F8-EEBEB845FF8E}"/>
          </ac:spMkLst>
        </pc:spChg>
      </pc:sldChg>
      <pc:sldChg chg="addSp delSp modSp">
        <pc:chgData name="Ellan Winter" userId="9a80851c-dfd5-4a04-bafd-92bdf8926baa" providerId="ADAL" clId="{62F11B6B-9BF9-45C7-BBED-30B5F423A187}" dt="2020-01-16T10:55:37.158" v="680"/>
        <pc:sldMkLst>
          <pc:docMk/>
          <pc:sldMk cId="1620766934" sldId="414"/>
        </pc:sldMkLst>
        <pc:spChg chg="add">
          <ac:chgData name="Ellan Winter" userId="9a80851c-dfd5-4a04-bafd-92bdf8926baa" providerId="ADAL" clId="{62F11B6B-9BF9-45C7-BBED-30B5F423A187}" dt="2020-01-16T10:51:28.281" v="532"/>
          <ac:spMkLst>
            <pc:docMk/>
            <pc:sldMk cId="1620766934" sldId="414"/>
            <ac:spMk id="10" creationId="{90B8CDAA-19B8-46A5-9D69-12542A0B4BCD}"/>
          </ac:spMkLst>
        </pc:spChg>
        <pc:spChg chg="add">
          <ac:chgData name="Ellan Winter" userId="9a80851c-dfd5-4a04-bafd-92bdf8926baa" providerId="ADAL" clId="{62F11B6B-9BF9-45C7-BBED-30B5F423A187}" dt="2020-01-16T10:55:37.158" v="680"/>
          <ac:spMkLst>
            <pc:docMk/>
            <pc:sldMk cId="1620766934" sldId="414"/>
            <ac:spMk id="13" creationId="{B42B8808-8CB3-4FD7-9044-0239CCB1CE53}"/>
          </ac:spMkLst>
        </pc:spChg>
        <pc:spChg chg="add">
          <ac:chgData name="Ellan Winter" userId="9a80851c-dfd5-4a04-bafd-92bdf8926baa" providerId="ADAL" clId="{62F11B6B-9BF9-45C7-BBED-30B5F423A187}" dt="2020-01-16T10:55:37.158" v="680"/>
          <ac:spMkLst>
            <pc:docMk/>
            <pc:sldMk cId="1620766934" sldId="414"/>
            <ac:spMk id="14" creationId="{1509BFCB-9A2F-4469-B570-AAFA5EEF02A8}"/>
          </ac:spMkLst>
        </pc:spChg>
        <pc:spChg chg="mod">
          <ac:chgData name="Ellan Winter" userId="9a80851c-dfd5-4a04-bafd-92bdf8926baa" providerId="ADAL" clId="{62F11B6B-9BF9-45C7-BBED-30B5F423A187}" dt="2020-01-16T10:46:36.428" v="119" actId="20577"/>
          <ac:spMkLst>
            <pc:docMk/>
            <pc:sldMk cId="1620766934" sldId="414"/>
            <ac:spMk id="22" creationId="{D1DF1F43-5351-47B2-A62F-A212A0235B8B}"/>
          </ac:spMkLst>
        </pc:spChg>
        <pc:spChg chg="del">
          <ac:chgData name="Ellan Winter" userId="9a80851c-dfd5-4a04-bafd-92bdf8926baa" providerId="ADAL" clId="{62F11B6B-9BF9-45C7-BBED-30B5F423A187}" dt="2020-01-16T10:51:27.996" v="531" actId="478"/>
          <ac:spMkLst>
            <pc:docMk/>
            <pc:sldMk cId="1620766934" sldId="414"/>
            <ac:spMk id="23" creationId="{EE795D9A-2C71-4EFD-8650-423CD2BE08D8}"/>
          </ac:spMkLst>
        </pc:spChg>
        <pc:spChg chg="mod">
          <ac:chgData name="Ellan Winter" userId="9a80851c-dfd5-4a04-bafd-92bdf8926baa" providerId="ADAL" clId="{62F11B6B-9BF9-45C7-BBED-30B5F423A187}" dt="2020-01-16T10:53:00.964" v="603" actId="1037"/>
          <ac:spMkLst>
            <pc:docMk/>
            <pc:sldMk cId="1620766934" sldId="414"/>
            <ac:spMk id="24" creationId="{80D6CBAE-4952-4032-90B0-901C93EB6678}"/>
          </ac:spMkLst>
        </pc:spChg>
        <pc:spChg chg="del">
          <ac:chgData name="Ellan Winter" userId="9a80851c-dfd5-4a04-bafd-92bdf8926baa" providerId="ADAL" clId="{62F11B6B-9BF9-45C7-BBED-30B5F423A187}" dt="2020-01-16T10:55:36.829" v="679" actId="478"/>
          <ac:spMkLst>
            <pc:docMk/>
            <pc:sldMk cId="1620766934" sldId="414"/>
            <ac:spMk id="25" creationId="{657CA4B1-7EFF-4D9C-BFCD-5B6EF2B2B5A7}"/>
          </ac:spMkLst>
        </pc:spChg>
        <pc:spChg chg="del">
          <ac:chgData name="Ellan Winter" userId="9a80851c-dfd5-4a04-bafd-92bdf8926baa" providerId="ADAL" clId="{62F11B6B-9BF9-45C7-BBED-30B5F423A187}" dt="2020-01-16T10:55:36.829" v="679" actId="478"/>
          <ac:spMkLst>
            <pc:docMk/>
            <pc:sldMk cId="1620766934" sldId="414"/>
            <ac:spMk id="26" creationId="{2D666334-AB38-446A-87BB-1D930C25CF69}"/>
          </ac:spMkLst>
        </pc:spChg>
      </pc:sldChg>
      <pc:sldChg chg="addSp delSp modSp">
        <pc:chgData name="Ellan Winter" userId="9a80851c-dfd5-4a04-bafd-92bdf8926baa" providerId="ADAL" clId="{62F11B6B-9BF9-45C7-BBED-30B5F423A187}" dt="2020-01-16T10:55:33.353" v="678"/>
        <pc:sldMkLst>
          <pc:docMk/>
          <pc:sldMk cId="92189231" sldId="415"/>
        </pc:sldMkLst>
        <pc:spChg chg="add">
          <ac:chgData name="Ellan Winter" userId="9a80851c-dfd5-4a04-bafd-92bdf8926baa" providerId="ADAL" clId="{62F11B6B-9BF9-45C7-BBED-30B5F423A187}" dt="2020-01-16T10:51:24.465" v="530"/>
          <ac:spMkLst>
            <pc:docMk/>
            <pc:sldMk cId="92189231" sldId="415"/>
            <ac:spMk id="10" creationId="{EC74C96A-BE53-4339-9ECE-152C574985CC}"/>
          </ac:spMkLst>
        </pc:spChg>
        <pc:spChg chg="add">
          <ac:chgData name="Ellan Winter" userId="9a80851c-dfd5-4a04-bafd-92bdf8926baa" providerId="ADAL" clId="{62F11B6B-9BF9-45C7-BBED-30B5F423A187}" dt="2020-01-16T10:53:06.612" v="605"/>
          <ac:spMkLst>
            <pc:docMk/>
            <pc:sldMk cId="92189231" sldId="415"/>
            <ac:spMk id="13" creationId="{73F3F5BA-ACAC-48E3-BC25-A1B39934B4FD}"/>
          </ac:spMkLst>
        </pc:spChg>
        <pc:spChg chg="add">
          <ac:chgData name="Ellan Winter" userId="9a80851c-dfd5-4a04-bafd-92bdf8926baa" providerId="ADAL" clId="{62F11B6B-9BF9-45C7-BBED-30B5F423A187}" dt="2020-01-16T10:55:33.353" v="678"/>
          <ac:spMkLst>
            <pc:docMk/>
            <pc:sldMk cId="92189231" sldId="415"/>
            <ac:spMk id="14" creationId="{C02445E4-411F-4DA9-B988-C1069ED589B9}"/>
          </ac:spMkLst>
        </pc:spChg>
        <pc:spChg chg="add">
          <ac:chgData name="Ellan Winter" userId="9a80851c-dfd5-4a04-bafd-92bdf8926baa" providerId="ADAL" clId="{62F11B6B-9BF9-45C7-BBED-30B5F423A187}" dt="2020-01-16T10:55:33.353" v="678"/>
          <ac:spMkLst>
            <pc:docMk/>
            <pc:sldMk cId="92189231" sldId="415"/>
            <ac:spMk id="15" creationId="{A89D9B7C-5CD7-48D4-99A0-786B20969365}"/>
          </ac:spMkLst>
        </pc:spChg>
        <pc:spChg chg="mod">
          <ac:chgData name="Ellan Winter" userId="9a80851c-dfd5-4a04-bafd-92bdf8926baa" providerId="ADAL" clId="{62F11B6B-9BF9-45C7-BBED-30B5F423A187}" dt="2020-01-16T10:53:16.554" v="613" actId="20577"/>
          <ac:spMkLst>
            <pc:docMk/>
            <pc:sldMk cId="92189231" sldId="415"/>
            <ac:spMk id="22" creationId="{D1DF1F43-5351-47B2-A62F-A212A0235B8B}"/>
          </ac:spMkLst>
        </pc:spChg>
        <pc:spChg chg="del">
          <ac:chgData name="Ellan Winter" userId="9a80851c-dfd5-4a04-bafd-92bdf8926baa" providerId="ADAL" clId="{62F11B6B-9BF9-45C7-BBED-30B5F423A187}" dt="2020-01-16T10:51:24.098" v="529" actId="478"/>
          <ac:spMkLst>
            <pc:docMk/>
            <pc:sldMk cId="92189231" sldId="415"/>
            <ac:spMk id="23" creationId="{EE795D9A-2C71-4EFD-8650-423CD2BE08D8}"/>
          </ac:spMkLst>
        </pc:spChg>
        <pc:spChg chg="del mod">
          <ac:chgData name="Ellan Winter" userId="9a80851c-dfd5-4a04-bafd-92bdf8926baa" providerId="ADAL" clId="{62F11B6B-9BF9-45C7-BBED-30B5F423A187}" dt="2020-01-16T10:53:06.280" v="604" actId="478"/>
          <ac:spMkLst>
            <pc:docMk/>
            <pc:sldMk cId="92189231" sldId="415"/>
            <ac:spMk id="24" creationId="{80D6CBAE-4952-4032-90B0-901C93EB6678}"/>
          </ac:spMkLst>
        </pc:spChg>
        <pc:spChg chg="del">
          <ac:chgData name="Ellan Winter" userId="9a80851c-dfd5-4a04-bafd-92bdf8926baa" providerId="ADAL" clId="{62F11B6B-9BF9-45C7-BBED-30B5F423A187}" dt="2020-01-16T10:55:32.951" v="677" actId="478"/>
          <ac:spMkLst>
            <pc:docMk/>
            <pc:sldMk cId="92189231" sldId="415"/>
            <ac:spMk id="25" creationId="{657CA4B1-7EFF-4D9C-BFCD-5B6EF2B2B5A7}"/>
          </ac:spMkLst>
        </pc:spChg>
        <pc:spChg chg="del">
          <ac:chgData name="Ellan Winter" userId="9a80851c-dfd5-4a04-bafd-92bdf8926baa" providerId="ADAL" clId="{62F11B6B-9BF9-45C7-BBED-30B5F423A187}" dt="2020-01-16T10:55:32.951" v="677" actId="478"/>
          <ac:spMkLst>
            <pc:docMk/>
            <pc:sldMk cId="92189231" sldId="415"/>
            <ac:spMk id="26" creationId="{2D666334-AB38-446A-87BB-1D930C25CF69}"/>
          </ac:spMkLst>
        </pc:spChg>
      </pc:sldChg>
      <pc:sldChg chg="addSp delSp modSp">
        <pc:chgData name="Ellan Winter" userId="9a80851c-dfd5-4a04-bafd-92bdf8926baa" providerId="ADAL" clId="{62F11B6B-9BF9-45C7-BBED-30B5F423A187}" dt="2020-01-16T10:53:55.535" v="676" actId="478"/>
        <pc:sldMkLst>
          <pc:docMk/>
          <pc:sldMk cId="4171324214" sldId="416"/>
        </pc:sldMkLst>
        <pc:spChg chg="add del mod">
          <ac:chgData name="Ellan Winter" userId="9a80851c-dfd5-4a04-bafd-92bdf8926baa" providerId="ADAL" clId="{62F11B6B-9BF9-45C7-BBED-30B5F423A187}" dt="2020-01-16T10:53:55.535" v="676" actId="478"/>
          <ac:spMkLst>
            <pc:docMk/>
            <pc:sldMk cId="4171324214" sldId="416"/>
            <ac:spMk id="2" creationId="{7BEE3C45-3FDC-4213-BFAC-6717BCEE3B70}"/>
          </ac:spMkLst>
        </pc:spChg>
        <pc:spChg chg="add">
          <ac:chgData name="Ellan Winter" userId="9a80851c-dfd5-4a04-bafd-92bdf8926baa" providerId="ADAL" clId="{62F11B6B-9BF9-45C7-BBED-30B5F423A187}" dt="2020-01-16T10:53:11.165" v="607"/>
          <ac:spMkLst>
            <pc:docMk/>
            <pc:sldMk cId="4171324214" sldId="416"/>
            <ac:spMk id="13" creationId="{544982E5-B960-4E11-9110-D6AD01B39B1A}"/>
          </ac:spMkLst>
        </pc:spChg>
        <pc:spChg chg="mod">
          <ac:chgData name="Ellan Winter" userId="9a80851c-dfd5-4a04-bafd-92bdf8926baa" providerId="ADAL" clId="{62F11B6B-9BF9-45C7-BBED-30B5F423A187}" dt="2020-01-16T10:53:51.141" v="675" actId="20577"/>
          <ac:spMkLst>
            <pc:docMk/>
            <pc:sldMk cId="4171324214" sldId="416"/>
            <ac:spMk id="22" creationId="{D1DF1F43-5351-47B2-A62F-A212A0235B8B}"/>
          </ac:spMkLst>
        </pc:spChg>
        <pc:spChg chg="mod">
          <ac:chgData name="Ellan Winter" userId="9a80851c-dfd5-4a04-bafd-92bdf8926baa" providerId="ADAL" clId="{62F11B6B-9BF9-45C7-BBED-30B5F423A187}" dt="2020-01-16T10:51:19.912" v="528" actId="1037"/>
          <ac:spMkLst>
            <pc:docMk/>
            <pc:sldMk cId="4171324214" sldId="416"/>
            <ac:spMk id="23" creationId="{EE795D9A-2C71-4EFD-8650-423CD2BE08D8}"/>
          </ac:spMkLst>
        </pc:spChg>
        <pc:spChg chg="del mod">
          <ac:chgData name="Ellan Winter" userId="9a80851c-dfd5-4a04-bafd-92bdf8926baa" providerId="ADAL" clId="{62F11B6B-9BF9-45C7-BBED-30B5F423A187}" dt="2020-01-16T10:53:10.833" v="606" actId="478"/>
          <ac:spMkLst>
            <pc:docMk/>
            <pc:sldMk cId="4171324214" sldId="416"/>
            <ac:spMk id="24" creationId="{80D6CBAE-4952-4032-90B0-901C93EB6678}"/>
          </ac:spMkLst>
        </pc:spChg>
        <pc:spChg chg="mod">
          <ac:chgData name="Ellan Winter" userId="9a80851c-dfd5-4a04-bafd-92bdf8926baa" providerId="ADAL" clId="{62F11B6B-9BF9-45C7-BBED-30B5F423A187}" dt="2020-01-16T10:49:46.906" v="338" actId="20577"/>
          <ac:spMkLst>
            <pc:docMk/>
            <pc:sldMk cId="4171324214" sldId="416"/>
            <ac:spMk id="25" creationId="{657CA4B1-7EFF-4D9C-BFCD-5B6EF2B2B5A7}"/>
          </ac:spMkLst>
        </pc:spChg>
        <pc:spChg chg="mod">
          <ac:chgData name="Ellan Winter" userId="9a80851c-dfd5-4a04-bafd-92bdf8926baa" providerId="ADAL" clId="{62F11B6B-9BF9-45C7-BBED-30B5F423A187}" dt="2020-01-16T10:50:05.037" v="370" actId="20577"/>
          <ac:spMkLst>
            <pc:docMk/>
            <pc:sldMk cId="4171324214" sldId="416"/>
            <ac:spMk id="26" creationId="{2D666334-AB38-446A-87BB-1D930C25CF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17/03/2022</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6G4.4"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recognising-the-passive-verb-year-6-active-and-passive-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close up of a sign&#10;&#10;Description generated with high confidence">
            <a:extLst>
              <a:ext uri="{FF2B5EF4-FFF2-40B4-BE49-F238E27FC236}">
                <a16:creationId xmlns:a16="http://schemas.microsoft.com/office/drawing/2014/main" xmlns="" id="{6D5CF95F-E858-4DB3-B81D-49BCE1E0E0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7BF731D9-1082-4236-AF54-62BF01FB29B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5" name="Rectangle 4">
            <a:extLst>
              <a:ext uri="{FF2B5EF4-FFF2-40B4-BE49-F238E27FC236}">
                <a16:creationId xmlns:a16="http://schemas.microsoft.com/office/drawing/2014/main" xmlns="" id="{DB95F029-9C32-41BD-8B5E-64533CC3E63B}"/>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
            </a: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8" name="Picture 7">
            <a:extLst>
              <a:ext uri="{FF2B5EF4-FFF2-40B4-BE49-F238E27FC236}">
                <a16:creationId xmlns:a16="http://schemas.microsoft.com/office/drawing/2014/main" xmlns="" id="{654A5384-06F3-4693-BF5C-F484EDC8FDCE}"/>
              </a:ext>
            </a:extLst>
          </p:cNvPr>
          <p:cNvPicPr>
            <a:picLocks noChangeAspect="1"/>
          </p:cNvPicPr>
          <p:nvPr/>
        </p:nvPicPr>
        <p:blipFill rotWithShape="1">
          <a:blip r:embed="rId4">
            <a:extLst>
              <a:ext uri="{28A0092B-C50C-407E-A947-70E740481C1C}">
                <a14:useLocalDpi xmlns:a14="http://schemas.microsoft.com/office/drawing/2010/main" val="0"/>
              </a:ext>
            </a:extLst>
          </a:blip>
          <a:srcRect t="23786"/>
          <a:stretch/>
        </p:blipFill>
        <p:spPr>
          <a:xfrm>
            <a:off x="793488" y="758283"/>
            <a:ext cx="7557025" cy="4071692"/>
          </a:xfrm>
          <a:prstGeom prst="rect">
            <a:avLst/>
          </a:prstGeom>
        </p:spPr>
      </p:pic>
    </p:spTree>
    <p:extLst>
      <p:ext uri="{BB962C8B-B14F-4D97-AF65-F5344CB8AC3E}">
        <p14:creationId xmlns:p14="http://schemas.microsoft.com/office/powerpoint/2010/main" val="2017260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2 – Active and Passive – Recognising the Passive Verb</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National Curriculum Objectives:</a:t>
            </a:r>
          </a:p>
          <a:p>
            <a:pPr fontAlgn="base"/>
            <a:endParaRPr lang="en-US" sz="1600" b="1" dirty="0">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6: (6G4.4)</a:t>
            </a:r>
            <a:r>
              <a:rPr lang="en-US" sz="1200" b="1" dirty="0">
                <a:latin typeface="Century Gothic" panose="020B0502020202020204" pitchFamily="34" charset="0"/>
              </a:rPr>
              <a:t> </a:t>
            </a:r>
            <a:r>
              <a:rPr lang="en-US" sz="1200" b="1" u="sng" dirty="0">
                <a:latin typeface="Century Gothic" panose="020B0502020202020204" pitchFamily="34" charset="0"/>
                <a:hlinkClick r:id="rId2"/>
              </a:rPr>
              <a:t>Using passive verbs to affect the presentation of information in a sentence</a:t>
            </a:r>
            <a:r>
              <a:rPr lang="en-US" sz="1200" b="1" dirty="0">
                <a:latin typeface="Century Gothic" panose="020B0502020202020204" pitchFamily="34" charset="0"/>
              </a:rPr>
              <a:t>​</a:t>
            </a:r>
          </a:p>
          <a:p>
            <a:pPr fontAlgn="base"/>
            <a:r>
              <a:rPr lang="en-US" sz="1200" b="1" dirty="0">
                <a:solidFill>
                  <a:schemeClr val="tx1"/>
                </a:solidFill>
                <a:latin typeface="Century Gothic" panose="020B0502020202020204" pitchFamily="34" charset="0"/>
              </a:rPr>
              <a:t>English Year 6: (6G4.4)</a:t>
            </a:r>
            <a:r>
              <a:rPr lang="en-US" sz="1200" b="1" dirty="0">
                <a:latin typeface="Century Gothic" panose="020B0502020202020204" pitchFamily="34" charset="0"/>
              </a:rPr>
              <a:t> </a:t>
            </a:r>
            <a:r>
              <a:rPr lang="en-US" sz="1200" b="1" u="sng" dirty="0">
                <a:latin typeface="Century Gothic" panose="020B0502020202020204" pitchFamily="34" charset="0"/>
                <a:hlinkClick r:id="rId2"/>
              </a:rPr>
              <a:t>Use of the passive to affect the presentation of information in a sentence [for example, I broke the window in the greenhouse versus The window in the greenhouse was broken (by me)]</a:t>
            </a:r>
            <a:r>
              <a:rPr lang="en-US" sz="1200" b="1" dirty="0">
                <a:latin typeface="Century Gothic" panose="020B0502020202020204" pitchFamily="34" charset="0"/>
              </a:rPr>
              <a:t>​</a:t>
            </a:r>
          </a:p>
          <a:p>
            <a:pPr fontAlgn="base"/>
            <a:r>
              <a:rPr lang="en-US" sz="1200" b="1" dirty="0">
                <a:solidFill>
                  <a:schemeClr val="tx1"/>
                </a:solidFill>
                <a:latin typeface="Century Gothic" panose="020B0502020202020204" pitchFamily="34" charset="0"/>
              </a:rPr>
              <a:t>Terminology for pupils:​</a:t>
            </a:r>
          </a:p>
          <a:p>
            <a:pPr marL="628650" lvl="1" indent="-171450" fontAlgn="base">
              <a:buFont typeface="Arial" panose="020B0604020202020204" pitchFamily="34" charset="0"/>
              <a:buChar char="•"/>
            </a:pPr>
            <a:r>
              <a:rPr lang="en-US" sz="1200" b="1" dirty="0">
                <a:solidFill>
                  <a:schemeClr val="tx1"/>
                </a:solidFill>
                <a:latin typeface="Century Gothic" panose="020B0502020202020204" pitchFamily="34" charset="0"/>
              </a:rPr>
              <a:t>English Year 6: (6G4.4) </a:t>
            </a:r>
            <a:r>
              <a:rPr lang="en-US" sz="1200" b="1" u="sng" dirty="0">
                <a:latin typeface="Century Gothic" panose="020B0502020202020204" pitchFamily="34" charset="0"/>
                <a:hlinkClick r:id="rId2"/>
              </a:rPr>
              <a:t>active</a:t>
            </a:r>
            <a:r>
              <a:rPr lang="en-US" sz="1200" b="1" dirty="0">
                <a:latin typeface="Century Gothic" panose="020B0502020202020204" pitchFamily="34" charset="0"/>
              </a:rPr>
              <a:t>​</a:t>
            </a:r>
          </a:p>
          <a:p>
            <a:pPr marL="628650" lvl="1" indent="-171450" fontAlgn="base">
              <a:buFont typeface="Arial" panose="020B0604020202020204" pitchFamily="34" charset="0"/>
              <a:buChar char="•"/>
            </a:pPr>
            <a:r>
              <a:rPr lang="en-US" sz="1200" b="1" dirty="0">
                <a:solidFill>
                  <a:schemeClr val="tx1"/>
                </a:solidFill>
                <a:latin typeface="Century Gothic" panose="020B0502020202020204" pitchFamily="34" charset="0"/>
              </a:rPr>
              <a:t>English Year 6: (6G4.4)</a:t>
            </a:r>
            <a:r>
              <a:rPr lang="en-US" sz="1200" b="1" dirty="0">
                <a:latin typeface="Century Gothic" panose="020B0502020202020204" pitchFamily="34" charset="0"/>
              </a:rPr>
              <a:t> </a:t>
            </a:r>
            <a:r>
              <a:rPr lang="en-US" sz="1200" b="1" u="sng" dirty="0">
                <a:latin typeface="Century Gothic" panose="020B0502020202020204" pitchFamily="34" charset="0"/>
                <a:hlinkClick r:id="rId2"/>
              </a:rPr>
              <a:t>passive</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pic>
        <p:nvPicPr>
          <p:cNvPr id="6" name="Picture 5" descr="A close up of a sign&#10;&#10;Description generated with high confidence">
            <a:extLst>
              <a:ext uri="{FF2B5EF4-FFF2-40B4-BE49-F238E27FC236}">
                <a16:creationId xmlns:a16="http://schemas.microsoft.com/office/drawing/2014/main" xmlns="" id="{4F9C5F99-A23C-48A0-8386-546B1F3D94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3EA0D7A8-4593-4055-BB5D-5A21EAA6ACF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2 – Active and Passive – Recognising the Passive Verb </a:t>
            </a:r>
            <a:endParaRPr lang="en-GB" sz="1600" b="1" dirty="0">
              <a:solidFill>
                <a:srgbClr val="E7E6E6">
                  <a:lumMod val="25000"/>
                </a:srgbClr>
              </a:solidFill>
              <a:latin typeface="Century Gothic" panose="020B0502020202020204" pitchFamily="34" charset="0"/>
            </a:endParaRPr>
          </a:p>
          <a:p>
            <a:pPr lvl="0" fontAlgn="base"/>
            <a:endParaRPr lang="en-US" sz="2000" b="1" dirty="0">
              <a:solidFill>
                <a:prstClr val="black"/>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a:t>
            </a:r>
          </a:p>
          <a:p>
            <a:pPr lvl="0" fontAlgn="base"/>
            <a:endParaRPr lang="en-US" sz="1200" b="1" dirty="0">
              <a:solidFill>
                <a:prstClr val="black"/>
              </a:solidFill>
              <a:highlight>
                <a:srgbClr val="FFFF00"/>
              </a:highlight>
              <a:latin typeface="Century Gothic" panose="020B0502020202020204" pitchFamily="34" charset="0"/>
            </a:endParaRP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From prior learning (and the previous step if used), children should be familiar with identifying verbs within sentences.</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The main focus of this step is to recognise the </a:t>
            </a:r>
            <a:r>
              <a:rPr lang="en-US" sz="1200" b="1" i="1" dirty="0">
                <a:solidFill>
                  <a:prstClr val="black"/>
                </a:solidFill>
                <a:latin typeface="Century Gothic" panose="020B0502020202020204" pitchFamily="34" charset="0"/>
              </a:rPr>
              <a:t>passive form </a:t>
            </a:r>
            <a:r>
              <a:rPr lang="en-US" sz="1200" b="1" dirty="0">
                <a:solidFill>
                  <a:prstClr val="black"/>
                </a:solidFill>
                <a:latin typeface="Century Gothic" panose="020B0502020202020204" pitchFamily="34" charset="0"/>
              </a:rPr>
              <a:t>of an active verb in a sentence. A ‘active’ verb follows the usual pattern of subject, verb, object. </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The </a:t>
            </a:r>
            <a:r>
              <a:rPr lang="en-US" sz="1200" b="1" i="1" dirty="0">
                <a:solidFill>
                  <a:prstClr val="black"/>
                </a:solidFill>
                <a:latin typeface="Century Gothic" panose="020B0502020202020204" pitchFamily="34" charset="0"/>
              </a:rPr>
              <a:t>passive</a:t>
            </a:r>
            <a:r>
              <a:rPr lang="en-US" sz="1200" b="1" dirty="0">
                <a:solidFill>
                  <a:prstClr val="black"/>
                </a:solidFill>
                <a:latin typeface="Century Gothic" panose="020B0502020202020204" pitchFamily="34" charset="0"/>
              </a:rPr>
              <a:t> </a:t>
            </a:r>
            <a:r>
              <a:rPr lang="en-US" sz="1200" b="1" i="1" dirty="0">
                <a:solidFill>
                  <a:prstClr val="black"/>
                </a:solidFill>
                <a:latin typeface="Century Gothic" panose="020B0502020202020204" pitchFamily="34" charset="0"/>
              </a:rPr>
              <a:t>form</a:t>
            </a:r>
            <a:r>
              <a:rPr lang="en-US" sz="1200" b="1" dirty="0">
                <a:solidFill>
                  <a:prstClr val="black"/>
                </a:solidFill>
                <a:latin typeface="Century Gothic" panose="020B0502020202020204" pitchFamily="34" charset="0"/>
              </a:rPr>
              <a:t> is used to change the presentation of a sentence. The person, place or thing that would normally be the object of the active sentence becomes the subject with the use of the past participle of the verb and an auxiliary verb. For example: the active sentence ‘</a:t>
            </a:r>
            <a:r>
              <a:rPr lang="en-US" sz="1200" b="1" i="1" dirty="0">
                <a:solidFill>
                  <a:prstClr val="black"/>
                </a:solidFill>
                <a:latin typeface="Century Gothic" panose="020B0502020202020204" pitchFamily="34" charset="0"/>
              </a:rPr>
              <a:t>I drank your juice earlier.’ </a:t>
            </a:r>
            <a:r>
              <a:rPr lang="en-US" sz="1200" b="1" dirty="0">
                <a:solidFill>
                  <a:prstClr val="black"/>
                </a:solidFill>
                <a:latin typeface="Century Gothic" panose="020B0502020202020204" pitchFamily="34" charset="0"/>
              </a:rPr>
              <a:t>changes to the passive sentence ‘</a:t>
            </a:r>
            <a:r>
              <a:rPr lang="en-US" sz="1200" b="1" i="1" dirty="0">
                <a:solidFill>
                  <a:prstClr val="black"/>
                </a:solidFill>
                <a:latin typeface="Century Gothic" panose="020B0502020202020204" pitchFamily="34" charset="0"/>
              </a:rPr>
              <a:t>The juice was drunk earlier (by me).’ </a:t>
            </a:r>
            <a:r>
              <a:rPr lang="en-US" sz="1200" b="1" dirty="0">
                <a:solidFill>
                  <a:prstClr val="black"/>
                </a:solidFill>
                <a:latin typeface="Century Gothic" panose="020B0502020202020204" pitchFamily="34" charset="0"/>
              </a:rPr>
              <a:t>The object ‘juice’ becomes the subject; ‘drank’ becomes the past participle ‘drunk’; the auxiliary verb ‘was’ is added before the past participle. In this example, the subject ‘I’ is omitted because it is not needed as an object in the second sentence. </a:t>
            </a:r>
          </a:p>
          <a:p>
            <a:pPr marL="355600" lvl="0" indent="-188913" fontAlgn="base"/>
            <a:r>
              <a:rPr lang="en-US" sz="1200" b="1" dirty="0">
                <a:solidFill>
                  <a:prstClr val="black"/>
                </a:solidFill>
                <a:latin typeface="Century Gothic" panose="020B0502020202020204" pitchFamily="34" charset="0"/>
              </a:rPr>
              <a:t> </a:t>
            </a:r>
            <a:r>
              <a:rPr lang="en-US" sz="1600" b="1" dirty="0">
                <a:solidFill>
                  <a:prstClr val="black"/>
                </a:solidFill>
                <a:latin typeface="Century Gothic" panose="020B0502020202020204" pitchFamily="34" charset="0"/>
              </a:rPr>
              <a:t>  </a:t>
            </a:r>
            <a:endParaRPr lang="en-US" sz="1200" b="1" dirty="0">
              <a:solidFill>
                <a:prstClr val="black"/>
              </a:solidFill>
              <a:latin typeface="Century Gothic" panose="020B0502020202020204" pitchFamily="34" charset="0"/>
            </a:endParaRPr>
          </a:p>
          <a:p>
            <a:pPr marL="355600" lvl="0" indent="-188913" fontAlgn="base"/>
            <a:endParaRPr lang="en-US" sz="1200" b="1" dirty="0">
              <a:solidFill>
                <a:prstClr val="black"/>
              </a:solidFill>
              <a:latin typeface="Century Gothic" panose="020B0502020202020204" pitchFamily="34" charset="0"/>
            </a:endParaRPr>
          </a:p>
          <a:p>
            <a:pPr marL="188913" lvl="0" indent="-188913" fontAlgn="base"/>
            <a:r>
              <a:rPr lang="en-US" sz="1600" b="1" dirty="0">
                <a:solidFill>
                  <a:prstClr val="black"/>
                </a:solidFill>
                <a:latin typeface="Century Gothic" panose="020B0502020202020204" pitchFamily="34" charset="0"/>
              </a:rPr>
              <a:t>Focused Questions</a:t>
            </a:r>
          </a:p>
          <a:p>
            <a:pPr marL="179388" lvl="0" indent="-179388" fontAlgn="base"/>
            <a:endParaRPr lang="en-US" sz="1200" b="1" dirty="0">
              <a:solidFill>
                <a:prstClr val="black"/>
              </a:solidFill>
              <a:latin typeface="Century Gothic" panose="020B0502020202020204" pitchFamily="34" charset="0"/>
            </a:endParaRP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Of these sentences, which verb is written in the passive voice?</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Which is the passive verb? How do you know?</a:t>
            </a:r>
            <a:endParaRPr lang="en-US" sz="1600" b="1" dirty="0">
              <a:solidFill>
                <a:prstClr val="black"/>
              </a:solidFill>
              <a:latin typeface="Century Gothic" panose="020B0502020202020204" pitchFamily="34" charset="0"/>
            </a:endParaRPr>
          </a:p>
          <a:p>
            <a:pPr marL="179388" lvl="0" indent="-179388" fontAlgn="base"/>
            <a:r>
              <a:rPr lang="en-US" sz="1600" b="1" dirty="0">
                <a:solidFill>
                  <a:prstClr val="black"/>
                </a:solidFill>
                <a:latin typeface="Century Gothic" panose="020B0502020202020204" pitchFamily="34" charset="0"/>
              </a:rPr>
              <a:t>  </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pic>
        <p:nvPicPr>
          <p:cNvPr id="6" name="Picture 5" descr="A close up of a sign&#10;&#10;Description generated with high confidence">
            <a:extLst>
              <a:ext uri="{FF2B5EF4-FFF2-40B4-BE49-F238E27FC236}">
                <a16:creationId xmlns:a16="http://schemas.microsoft.com/office/drawing/2014/main" xmlns="" id="{1C775574-C22A-4310-9660-38C479406B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42F0160D-57A7-4477-A2A1-BA120B5930E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2 – Active and Passive</a:t>
            </a:r>
            <a:r>
              <a:rPr lang="en-GB" b="1" dirty="0">
                <a:solidFill>
                  <a:schemeClr val="bg2">
                    <a:lumMod val="50000"/>
                  </a:schemeClr>
                </a:solidFill>
                <a:latin typeface="Century Gothic" panose="020B0502020202020204" pitchFamily="34" charset="0"/>
              </a:rPr>
              <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Recognising the Passive Verb</a:t>
            </a:r>
            <a:endParaRPr lang="en-GB" sz="1200" b="1" dirty="0">
              <a:solidFill>
                <a:schemeClr val="bg2">
                  <a:lumMod val="25000"/>
                </a:schemeClr>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xmlns="" id="{852AF0A5-99BE-4740-BA57-D869438215C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466AA208-4BD6-47FF-BE1A-1EC7A8A3ABE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all the verbs written in the past tense.</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2" name="TextBox 1">
            <a:extLst>
              <a:ext uri="{FF2B5EF4-FFF2-40B4-BE49-F238E27FC236}">
                <a16:creationId xmlns:a16="http://schemas.microsoft.com/office/drawing/2014/main" xmlns="" id="{881E7A36-D3DF-4118-8824-A303AF8D0E3F}"/>
              </a:ext>
            </a:extLst>
          </p:cNvPr>
          <p:cNvSpPr txBox="1"/>
          <p:nvPr/>
        </p:nvSpPr>
        <p:spPr>
          <a:xfrm>
            <a:off x="1697409" y="2788712"/>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flung</a:t>
            </a:r>
          </a:p>
        </p:txBody>
      </p:sp>
      <p:sp>
        <p:nvSpPr>
          <p:cNvPr id="9" name="TextBox 8">
            <a:extLst>
              <a:ext uri="{FF2B5EF4-FFF2-40B4-BE49-F238E27FC236}">
                <a16:creationId xmlns:a16="http://schemas.microsoft.com/office/drawing/2014/main" xmlns="" id="{CA23291E-3E6F-43D5-A7CD-7C49BECBDF33}"/>
              </a:ext>
            </a:extLst>
          </p:cNvPr>
          <p:cNvSpPr txBox="1"/>
          <p:nvPr/>
        </p:nvSpPr>
        <p:spPr>
          <a:xfrm>
            <a:off x="6828880" y="1532688"/>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forgave</a:t>
            </a:r>
          </a:p>
        </p:txBody>
      </p:sp>
      <p:sp>
        <p:nvSpPr>
          <p:cNvPr id="10" name="TextBox 9">
            <a:extLst>
              <a:ext uri="{FF2B5EF4-FFF2-40B4-BE49-F238E27FC236}">
                <a16:creationId xmlns:a16="http://schemas.microsoft.com/office/drawing/2014/main" xmlns="" id="{CE90AB2B-C697-4A36-B3DC-CA0373E27E8D}"/>
              </a:ext>
            </a:extLst>
          </p:cNvPr>
          <p:cNvSpPr txBox="1"/>
          <p:nvPr/>
        </p:nvSpPr>
        <p:spPr>
          <a:xfrm>
            <a:off x="6968290" y="3542713"/>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crept</a:t>
            </a:r>
          </a:p>
        </p:txBody>
      </p:sp>
      <p:sp>
        <p:nvSpPr>
          <p:cNvPr id="11" name="TextBox 10">
            <a:extLst>
              <a:ext uri="{FF2B5EF4-FFF2-40B4-BE49-F238E27FC236}">
                <a16:creationId xmlns:a16="http://schemas.microsoft.com/office/drawing/2014/main" xmlns="" id="{E65689C6-4F45-4386-B38C-FA948CBF97DC}"/>
              </a:ext>
            </a:extLst>
          </p:cNvPr>
          <p:cNvSpPr txBox="1"/>
          <p:nvPr/>
        </p:nvSpPr>
        <p:spPr>
          <a:xfrm>
            <a:off x="3552092" y="2099119"/>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shrink</a:t>
            </a:r>
          </a:p>
        </p:txBody>
      </p:sp>
      <p:sp>
        <p:nvSpPr>
          <p:cNvPr id="12" name="TextBox 11">
            <a:extLst>
              <a:ext uri="{FF2B5EF4-FFF2-40B4-BE49-F238E27FC236}">
                <a16:creationId xmlns:a16="http://schemas.microsoft.com/office/drawing/2014/main" xmlns="" id="{BF15AB3C-1E9B-4757-B04F-C3FE1A84729C}"/>
              </a:ext>
            </a:extLst>
          </p:cNvPr>
          <p:cNvSpPr txBox="1"/>
          <p:nvPr/>
        </p:nvSpPr>
        <p:spPr>
          <a:xfrm>
            <a:off x="2293033" y="5436196"/>
            <a:ext cx="2138290" cy="584775"/>
          </a:xfrm>
          <a:prstGeom prst="rect">
            <a:avLst/>
          </a:prstGeom>
          <a:noFill/>
        </p:spPr>
        <p:txBody>
          <a:bodyPr wrap="square" rtlCol="0">
            <a:spAutoFit/>
          </a:bodyPr>
          <a:lstStyle/>
          <a:p>
            <a:pPr algn="ctr"/>
            <a:r>
              <a:rPr lang="en-GB" sz="3200" b="1" dirty="0">
                <a:latin typeface="Century Gothic" panose="020B0502020202020204" pitchFamily="34" charset="0"/>
              </a:rPr>
              <a:t>withdrew</a:t>
            </a:r>
          </a:p>
        </p:txBody>
      </p:sp>
      <p:sp>
        <p:nvSpPr>
          <p:cNvPr id="13" name="TextBox 12">
            <a:extLst>
              <a:ext uri="{FF2B5EF4-FFF2-40B4-BE49-F238E27FC236}">
                <a16:creationId xmlns:a16="http://schemas.microsoft.com/office/drawing/2014/main" xmlns="" id="{13F5B26D-4DDF-43E1-B899-36E079811FEB}"/>
              </a:ext>
            </a:extLst>
          </p:cNvPr>
          <p:cNvSpPr txBox="1"/>
          <p:nvPr/>
        </p:nvSpPr>
        <p:spPr>
          <a:xfrm>
            <a:off x="3692769" y="3553953"/>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sprang</a:t>
            </a:r>
          </a:p>
        </p:txBody>
      </p:sp>
      <p:sp>
        <p:nvSpPr>
          <p:cNvPr id="14" name="TextBox 13">
            <a:extLst>
              <a:ext uri="{FF2B5EF4-FFF2-40B4-BE49-F238E27FC236}">
                <a16:creationId xmlns:a16="http://schemas.microsoft.com/office/drawing/2014/main" xmlns="" id="{516491C0-56C2-4A37-896C-51BDAA9D5F1F}"/>
              </a:ext>
            </a:extLst>
          </p:cNvPr>
          <p:cNvSpPr txBox="1"/>
          <p:nvPr/>
        </p:nvSpPr>
        <p:spPr>
          <a:xfrm>
            <a:off x="5688129" y="2391507"/>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were</a:t>
            </a:r>
          </a:p>
        </p:txBody>
      </p:sp>
      <p:sp>
        <p:nvSpPr>
          <p:cNvPr id="15" name="TextBox 14">
            <a:extLst>
              <a:ext uri="{FF2B5EF4-FFF2-40B4-BE49-F238E27FC236}">
                <a16:creationId xmlns:a16="http://schemas.microsoft.com/office/drawing/2014/main" xmlns="" id="{CBF65CBE-24D5-48DD-A13F-5E595A7D265E}"/>
              </a:ext>
            </a:extLst>
          </p:cNvPr>
          <p:cNvSpPr txBox="1"/>
          <p:nvPr/>
        </p:nvSpPr>
        <p:spPr>
          <a:xfrm>
            <a:off x="5507501" y="4921689"/>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flow</a:t>
            </a:r>
          </a:p>
        </p:txBody>
      </p:sp>
      <p:sp>
        <p:nvSpPr>
          <p:cNvPr id="20" name="TextBox 19">
            <a:extLst>
              <a:ext uri="{FF2B5EF4-FFF2-40B4-BE49-F238E27FC236}">
                <a16:creationId xmlns:a16="http://schemas.microsoft.com/office/drawing/2014/main" xmlns="" id="{86CC9A59-DC85-4701-8AD9-AB6F6E8661E1}"/>
              </a:ext>
            </a:extLst>
          </p:cNvPr>
          <p:cNvSpPr txBox="1"/>
          <p:nvPr/>
        </p:nvSpPr>
        <p:spPr>
          <a:xfrm>
            <a:off x="634311" y="4271544"/>
            <a:ext cx="1758462" cy="584775"/>
          </a:xfrm>
          <a:prstGeom prst="rect">
            <a:avLst/>
          </a:prstGeom>
          <a:noFill/>
        </p:spPr>
        <p:txBody>
          <a:bodyPr wrap="square" rtlCol="0">
            <a:spAutoFit/>
          </a:bodyPr>
          <a:lstStyle/>
          <a:p>
            <a:pPr algn="ctr"/>
            <a:r>
              <a:rPr lang="en-GB" sz="3200" b="1" dirty="0">
                <a:latin typeface="Century Gothic" panose="020B0502020202020204" pitchFamily="34" charset="0"/>
              </a:rPr>
              <a:t>weave</a:t>
            </a:r>
          </a:p>
        </p:txBody>
      </p:sp>
      <p:sp>
        <p:nvSpPr>
          <p:cNvPr id="21" name="TextBox 20">
            <a:extLst>
              <a:ext uri="{FF2B5EF4-FFF2-40B4-BE49-F238E27FC236}">
                <a16:creationId xmlns:a16="http://schemas.microsoft.com/office/drawing/2014/main" xmlns="" id="{82AAD74B-1414-41FE-B768-3B19C4E37986}"/>
              </a:ext>
            </a:extLst>
          </p:cNvPr>
          <p:cNvSpPr txBox="1"/>
          <p:nvPr/>
        </p:nvSpPr>
        <p:spPr>
          <a:xfrm>
            <a:off x="372933" y="1523516"/>
            <a:ext cx="2281218" cy="584775"/>
          </a:xfrm>
          <a:prstGeom prst="rect">
            <a:avLst/>
          </a:prstGeom>
          <a:noFill/>
        </p:spPr>
        <p:txBody>
          <a:bodyPr wrap="square" rtlCol="0">
            <a:spAutoFit/>
          </a:bodyPr>
          <a:lstStyle/>
          <a:p>
            <a:pPr algn="ctr"/>
            <a:r>
              <a:rPr lang="en-GB" sz="3200" b="1" dirty="0">
                <a:latin typeface="Century Gothic" panose="020B0502020202020204" pitchFamily="34" charset="0"/>
              </a:rPr>
              <a:t>undertake</a:t>
            </a:r>
          </a:p>
        </p:txBody>
      </p:sp>
      <p:pic>
        <p:nvPicPr>
          <p:cNvPr id="22" name="Picture 21" descr="A close up of a sign&#10;&#10;Description generated with high confidence">
            <a:extLst>
              <a:ext uri="{FF2B5EF4-FFF2-40B4-BE49-F238E27FC236}">
                <a16:creationId xmlns:a16="http://schemas.microsoft.com/office/drawing/2014/main" xmlns="" id="{F425785F-0E28-4571-A208-418054487B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3" name="TextBox 8">
            <a:extLst>
              <a:ext uri="{FF2B5EF4-FFF2-40B4-BE49-F238E27FC236}">
                <a16:creationId xmlns:a16="http://schemas.microsoft.com/office/drawing/2014/main" xmlns="" id="{ECE844B0-A073-44ED-A5BE-7BD944680C5F}"/>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544807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Highlight all the verbs written in the past tense.</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SassoonCRInfantMedium" panose="02000603020000020003" pitchFamily="2" charset="0"/>
            </a:endParaRPr>
          </a:p>
        </p:txBody>
      </p:sp>
      <p:sp>
        <p:nvSpPr>
          <p:cNvPr id="2" name="TextBox 1">
            <a:extLst>
              <a:ext uri="{FF2B5EF4-FFF2-40B4-BE49-F238E27FC236}">
                <a16:creationId xmlns:a16="http://schemas.microsoft.com/office/drawing/2014/main" xmlns="" id="{881E7A36-D3DF-4118-8824-A303AF8D0E3F}"/>
              </a:ext>
            </a:extLst>
          </p:cNvPr>
          <p:cNvSpPr txBox="1"/>
          <p:nvPr/>
        </p:nvSpPr>
        <p:spPr>
          <a:xfrm>
            <a:off x="1697409" y="2788712"/>
            <a:ext cx="1758462"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flung</a:t>
            </a:r>
          </a:p>
        </p:txBody>
      </p:sp>
      <p:sp>
        <p:nvSpPr>
          <p:cNvPr id="9" name="TextBox 8">
            <a:extLst>
              <a:ext uri="{FF2B5EF4-FFF2-40B4-BE49-F238E27FC236}">
                <a16:creationId xmlns:a16="http://schemas.microsoft.com/office/drawing/2014/main" xmlns="" id="{CA23291E-3E6F-43D5-A7CD-7C49BECBDF33}"/>
              </a:ext>
            </a:extLst>
          </p:cNvPr>
          <p:cNvSpPr txBox="1"/>
          <p:nvPr/>
        </p:nvSpPr>
        <p:spPr>
          <a:xfrm>
            <a:off x="6828880" y="1532688"/>
            <a:ext cx="1758462"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forgave</a:t>
            </a:r>
          </a:p>
        </p:txBody>
      </p:sp>
      <p:sp>
        <p:nvSpPr>
          <p:cNvPr id="10" name="TextBox 9">
            <a:extLst>
              <a:ext uri="{FF2B5EF4-FFF2-40B4-BE49-F238E27FC236}">
                <a16:creationId xmlns:a16="http://schemas.microsoft.com/office/drawing/2014/main" xmlns="" id="{CE90AB2B-C697-4A36-B3DC-CA0373E27E8D}"/>
              </a:ext>
            </a:extLst>
          </p:cNvPr>
          <p:cNvSpPr txBox="1"/>
          <p:nvPr/>
        </p:nvSpPr>
        <p:spPr>
          <a:xfrm>
            <a:off x="6968290" y="3542713"/>
            <a:ext cx="1758462"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crept</a:t>
            </a:r>
          </a:p>
        </p:txBody>
      </p:sp>
      <p:sp>
        <p:nvSpPr>
          <p:cNvPr id="11" name="TextBox 10">
            <a:extLst>
              <a:ext uri="{FF2B5EF4-FFF2-40B4-BE49-F238E27FC236}">
                <a16:creationId xmlns:a16="http://schemas.microsoft.com/office/drawing/2014/main" xmlns="" id="{E65689C6-4F45-4386-B38C-FA948CBF97DC}"/>
              </a:ext>
            </a:extLst>
          </p:cNvPr>
          <p:cNvSpPr txBox="1"/>
          <p:nvPr/>
        </p:nvSpPr>
        <p:spPr>
          <a:xfrm>
            <a:off x="3552092" y="2099119"/>
            <a:ext cx="1758462" cy="584775"/>
          </a:xfrm>
          <a:prstGeom prst="rect">
            <a:avLst/>
          </a:prstGeom>
          <a:noFill/>
        </p:spPr>
        <p:txBody>
          <a:bodyPr wrap="square" rtlCol="0">
            <a:spAutoFit/>
          </a:bodyPr>
          <a:lstStyle/>
          <a:p>
            <a:pPr algn="ctr"/>
            <a:r>
              <a:rPr lang="en-GB" sz="3200" b="1" dirty="0">
                <a:solidFill>
                  <a:schemeClr val="bg2">
                    <a:lumMod val="50000"/>
                  </a:schemeClr>
                </a:solidFill>
                <a:latin typeface="Century Gothic" panose="020B0502020202020204" pitchFamily="34" charset="0"/>
              </a:rPr>
              <a:t>shrink</a:t>
            </a:r>
          </a:p>
        </p:txBody>
      </p:sp>
      <p:sp>
        <p:nvSpPr>
          <p:cNvPr id="12" name="TextBox 11">
            <a:extLst>
              <a:ext uri="{FF2B5EF4-FFF2-40B4-BE49-F238E27FC236}">
                <a16:creationId xmlns:a16="http://schemas.microsoft.com/office/drawing/2014/main" xmlns="" id="{BF15AB3C-1E9B-4757-B04F-C3FE1A84729C}"/>
              </a:ext>
            </a:extLst>
          </p:cNvPr>
          <p:cNvSpPr txBox="1"/>
          <p:nvPr/>
        </p:nvSpPr>
        <p:spPr>
          <a:xfrm>
            <a:off x="2293033" y="5436196"/>
            <a:ext cx="2138290"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withdrew</a:t>
            </a:r>
          </a:p>
        </p:txBody>
      </p:sp>
      <p:sp>
        <p:nvSpPr>
          <p:cNvPr id="13" name="TextBox 12">
            <a:extLst>
              <a:ext uri="{FF2B5EF4-FFF2-40B4-BE49-F238E27FC236}">
                <a16:creationId xmlns:a16="http://schemas.microsoft.com/office/drawing/2014/main" xmlns="" id="{13F5B26D-4DDF-43E1-B899-36E079811FEB}"/>
              </a:ext>
            </a:extLst>
          </p:cNvPr>
          <p:cNvSpPr txBox="1"/>
          <p:nvPr/>
        </p:nvSpPr>
        <p:spPr>
          <a:xfrm>
            <a:off x="3692769" y="3553953"/>
            <a:ext cx="1758462"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sprang</a:t>
            </a:r>
          </a:p>
        </p:txBody>
      </p:sp>
      <p:sp>
        <p:nvSpPr>
          <p:cNvPr id="14" name="TextBox 13">
            <a:extLst>
              <a:ext uri="{FF2B5EF4-FFF2-40B4-BE49-F238E27FC236}">
                <a16:creationId xmlns:a16="http://schemas.microsoft.com/office/drawing/2014/main" xmlns="" id="{516491C0-56C2-4A37-896C-51BDAA9D5F1F}"/>
              </a:ext>
            </a:extLst>
          </p:cNvPr>
          <p:cNvSpPr txBox="1"/>
          <p:nvPr/>
        </p:nvSpPr>
        <p:spPr>
          <a:xfrm>
            <a:off x="5688129" y="2391507"/>
            <a:ext cx="1758462" cy="584775"/>
          </a:xfrm>
          <a:prstGeom prst="rect">
            <a:avLst/>
          </a:prstGeom>
          <a:noFill/>
        </p:spPr>
        <p:txBody>
          <a:bodyPr wrap="square" rtlCol="0">
            <a:spAutoFit/>
          </a:bodyPr>
          <a:lstStyle/>
          <a:p>
            <a:pPr algn="ctr"/>
            <a:r>
              <a:rPr lang="en-GB" sz="3200" b="1" dirty="0">
                <a:solidFill>
                  <a:srgbClr val="FF0000"/>
                </a:solidFill>
                <a:highlight>
                  <a:srgbClr val="FFFF00"/>
                </a:highlight>
                <a:latin typeface="Century Gothic" panose="020B0502020202020204" pitchFamily="34" charset="0"/>
              </a:rPr>
              <a:t>were</a:t>
            </a:r>
          </a:p>
        </p:txBody>
      </p:sp>
      <p:sp>
        <p:nvSpPr>
          <p:cNvPr id="15" name="TextBox 14">
            <a:extLst>
              <a:ext uri="{FF2B5EF4-FFF2-40B4-BE49-F238E27FC236}">
                <a16:creationId xmlns:a16="http://schemas.microsoft.com/office/drawing/2014/main" xmlns="" id="{CBF65CBE-24D5-48DD-A13F-5E595A7D265E}"/>
              </a:ext>
            </a:extLst>
          </p:cNvPr>
          <p:cNvSpPr txBox="1"/>
          <p:nvPr/>
        </p:nvSpPr>
        <p:spPr>
          <a:xfrm>
            <a:off x="5507501" y="4921689"/>
            <a:ext cx="1758462" cy="584775"/>
          </a:xfrm>
          <a:prstGeom prst="rect">
            <a:avLst/>
          </a:prstGeom>
          <a:noFill/>
        </p:spPr>
        <p:txBody>
          <a:bodyPr wrap="square" rtlCol="0">
            <a:spAutoFit/>
          </a:bodyPr>
          <a:lstStyle/>
          <a:p>
            <a:pPr algn="ctr"/>
            <a:r>
              <a:rPr lang="en-GB" sz="3200" b="1" dirty="0">
                <a:solidFill>
                  <a:schemeClr val="bg2">
                    <a:lumMod val="50000"/>
                  </a:schemeClr>
                </a:solidFill>
                <a:latin typeface="Century Gothic" panose="020B0502020202020204" pitchFamily="34" charset="0"/>
              </a:rPr>
              <a:t>flow</a:t>
            </a:r>
          </a:p>
        </p:txBody>
      </p:sp>
      <p:sp>
        <p:nvSpPr>
          <p:cNvPr id="20" name="TextBox 19">
            <a:extLst>
              <a:ext uri="{FF2B5EF4-FFF2-40B4-BE49-F238E27FC236}">
                <a16:creationId xmlns:a16="http://schemas.microsoft.com/office/drawing/2014/main" xmlns="" id="{86CC9A59-DC85-4701-8AD9-AB6F6E8661E1}"/>
              </a:ext>
            </a:extLst>
          </p:cNvPr>
          <p:cNvSpPr txBox="1"/>
          <p:nvPr/>
        </p:nvSpPr>
        <p:spPr>
          <a:xfrm>
            <a:off x="634311" y="4271544"/>
            <a:ext cx="1758462" cy="584775"/>
          </a:xfrm>
          <a:prstGeom prst="rect">
            <a:avLst/>
          </a:prstGeom>
          <a:noFill/>
        </p:spPr>
        <p:txBody>
          <a:bodyPr wrap="square" rtlCol="0">
            <a:spAutoFit/>
          </a:bodyPr>
          <a:lstStyle/>
          <a:p>
            <a:pPr algn="ctr"/>
            <a:r>
              <a:rPr lang="en-GB" sz="3200" b="1" dirty="0">
                <a:solidFill>
                  <a:schemeClr val="bg2">
                    <a:lumMod val="50000"/>
                  </a:schemeClr>
                </a:solidFill>
                <a:latin typeface="Century Gothic" panose="020B0502020202020204" pitchFamily="34" charset="0"/>
              </a:rPr>
              <a:t>weave</a:t>
            </a:r>
          </a:p>
        </p:txBody>
      </p:sp>
      <p:sp>
        <p:nvSpPr>
          <p:cNvPr id="21" name="TextBox 20">
            <a:extLst>
              <a:ext uri="{FF2B5EF4-FFF2-40B4-BE49-F238E27FC236}">
                <a16:creationId xmlns:a16="http://schemas.microsoft.com/office/drawing/2014/main" xmlns="" id="{82AAD74B-1414-41FE-B768-3B19C4E37986}"/>
              </a:ext>
            </a:extLst>
          </p:cNvPr>
          <p:cNvSpPr txBox="1"/>
          <p:nvPr/>
        </p:nvSpPr>
        <p:spPr>
          <a:xfrm>
            <a:off x="372933" y="1523516"/>
            <a:ext cx="2281218" cy="584775"/>
          </a:xfrm>
          <a:prstGeom prst="rect">
            <a:avLst/>
          </a:prstGeom>
          <a:noFill/>
        </p:spPr>
        <p:txBody>
          <a:bodyPr wrap="square" rtlCol="0">
            <a:spAutoFit/>
          </a:bodyPr>
          <a:lstStyle/>
          <a:p>
            <a:pPr algn="ctr"/>
            <a:r>
              <a:rPr lang="en-GB" sz="3200" b="1" dirty="0">
                <a:solidFill>
                  <a:schemeClr val="bg2">
                    <a:lumMod val="50000"/>
                  </a:schemeClr>
                </a:solidFill>
                <a:latin typeface="Century Gothic" panose="020B0502020202020204" pitchFamily="34" charset="0"/>
              </a:rPr>
              <a:t>undertake</a:t>
            </a:r>
          </a:p>
        </p:txBody>
      </p:sp>
      <p:pic>
        <p:nvPicPr>
          <p:cNvPr id="22" name="Picture 21" descr="A close up of a sign&#10;&#10;Description generated with high confidence">
            <a:extLst>
              <a:ext uri="{FF2B5EF4-FFF2-40B4-BE49-F238E27FC236}">
                <a16:creationId xmlns:a16="http://schemas.microsoft.com/office/drawing/2014/main" xmlns="" id="{6E04043E-7ADA-4467-B904-5DF10DF457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3" name="TextBox 8">
            <a:extLst>
              <a:ext uri="{FF2B5EF4-FFF2-40B4-BE49-F238E27FC236}">
                <a16:creationId xmlns:a16="http://schemas.microsoft.com/office/drawing/2014/main" xmlns="" id="{86491D10-B2C0-4272-930A-9BBE34499AC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4220733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the passive verbs in the sentences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marL="228600" lvl="0" indent="-228600" defTabSz="685800">
              <a:buFontTx/>
              <a:buAutoNum type="alphaUcPeriod"/>
            </a:pPr>
            <a:r>
              <a:rPr lang="en-GB" sz="2400" b="1" dirty="0">
                <a:solidFill>
                  <a:prstClr val="black"/>
                </a:solidFill>
                <a:latin typeface="Century Gothic" panose="020B0502020202020204" pitchFamily="34" charset="0"/>
              </a:rPr>
              <a:t> The car was driven through the winding country roads. </a:t>
            </a:r>
          </a:p>
          <a:p>
            <a:pPr marL="228600" lvl="0" indent="-228600" defTabSz="685800">
              <a:buFontTx/>
              <a:buAutoNum type="alphaUcPeriod"/>
            </a:pPr>
            <a:endParaRPr lang="en-GB" sz="2400" b="1" dirty="0">
              <a:solidFill>
                <a:prstClr val="black"/>
              </a:solidFill>
              <a:latin typeface="Century Gothic" panose="020B0502020202020204" pitchFamily="34" charset="0"/>
            </a:endParaRPr>
          </a:p>
          <a:p>
            <a:pPr marL="228600" lvl="0" indent="-228600" defTabSz="685800">
              <a:buFontTx/>
              <a:buAutoNum type="alphaUcPeriod"/>
            </a:pPr>
            <a:endParaRPr lang="en-GB" sz="2400" b="1" dirty="0">
              <a:solidFill>
                <a:prstClr val="black"/>
              </a:solidFill>
              <a:latin typeface="Century Gothic" panose="020B0502020202020204" pitchFamily="34" charset="0"/>
            </a:endParaRPr>
          </a:p>
          <a:p>
            <a:pPr marL="228600" lvl="0" indent="-228600" defTabSz="685800">
              <a:buFontTx/>
              <a:buAutoNum type="alphaUcPeriod"/>
            </a:pPr>
            <a:r>
              <a:rPr lang="en-GB" sz="2400" b="1" dirty="0">
                <a:solidFill>
                  <a:prstClr val="black"/>
                </a:solidFill>
                <a:latin typeface="Century Gothic" panose="020B0502020202020204" pitchFamily="34" charset="0"/>
              </a:rPr>
              <a:t> The stained-glass window was broken by Cian.</a:t>
            </a:r>
          </a:p>
          <a:p>
            <a:endParaRPr lang="en-GB" b="1" u="sng"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xmlns="" id="{88805A0B-9B5F-4CEA-B923-80AB338269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C7313411-0C1F-4EF5-9B29-B952F654D7B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the passive verbs in the sentences below. </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marL="228600" lvl="0" indent="-228600" defTabSz="685800">
              <a:buFontTx/>
              <a:buAutoNum type="alphaUcPeriod"/>
            </a:pPr>
            <a:r>
              <a:rPr lang="en-GB" sz="2400" b="1" dirty="0">
                <a:solidFill>
                  <a:prstClr val="black"/>
                </a:solidFill>
                <a:latin typeface="Century Gothic" panose="020B0502020202020204" pitchFamily="34" charset="0"/>
              </a:rPr>
              <a:t> The car </a:t>
            </a:r>
            <a:r>
              <a:rPr lang="en-GB" sz="2400" b="1" u="sng" dirty="0">
                <a:solidFill>
                  <a:srgbClr val="FF0000"/>
                </a:solidFill>
                <a:latin typeface="Century Gothic" panose="020B0502020202020204" pitchFamily="34" charset="0"/>
              </a:rPr>
              <a:t>was driven </a:t>
            </a:r>
            <a:r>
              <a:rPr lang="en-GB" sz="2400" b="1" dirty="0">
                <a:solidFill>
                  <a:prstClr val="black"/>
                </a:solidFill>
                <a:latin typeface="Century Gothic" panose="020B0502020202020204" pitchFamily="34" charset="0"/>
              </a:rPr>
              <a:t>through the winding country roads. </a:t>
            </a:r>
          </a:p>
          <a:p>
            <a:pPr marL="228600" lvl="0" indent="-228600" defTabSz="685800">
              <a:buFontTx/>
              <a:buAutoNum type="alphaUcPeriod"/>
            </a:pPr>
            <a:endParaRPr lang="en-GB" sz="2400" b="1" dirty="0">
              <a:solidFill>
                <a:prstClr val="black"/>
              </a:solidFill>
              <a:latin typeface="Century Gothic" panose="020B0502020202020204" pitchFamily="34" charset="0"/>
            </a:endParaRPr>
          </a:p>
          <a:p>
            <a:pPr marL="228600" lvl="0" indent="-228600" defTabSz="685800">
              <a:buFontTx/>
              <a:buAutoNum type="alphaUcPeriod"/>
            </a:pPr>
            <a:endParaRPr lang="en-GB" sz="2400" b="1" dirty="0">
              <a:solidFill>
                <a:prstClr val="black"/>
              </a:solidFill>
              <a:latin typeface="Century Gothic" panose="020B0502020202020204" pitchFamily="34" charset="0"/>
            </a:endParaRPr>
          </a:p>
          <a:p>
            <a:pPr marL="228600" lvl="0" indent="-228600" defTabSz="685800">
              <a:buFontTx/>
              <a:buAutoNum type="alphaUcPeriod"/>
            </a:pPr>
            <a:r>
              <a:rPr lang="en-GB" sz="2400" b="1" dirty="0">
                <a:solidFill>
                  <a:prstClr val="black"/>
                </a:solidFill>
                <a:latin typeface="Century Gothic" panose="020B0502020202020204" pitchFamily="34" charset="0"/>
              </a:rPr>
              <a:t> The stained-glass window </a:t>
            </a:r>
            <a:r>
              <a:rPr lang="en-GB" sz="2400" b="1" u="sng" dirty="0">
                <a:solidFill>
                  <a:srgbClr val="FF0000"/>
                </a:solidFill>
                <a:latin typeface="Century Gothic" panose="020B0502020202020204" pitchFamily="34" charset="0"/>
              </a:rPr>
              <a:t>was broken</a:t>
            </a:r>
            <a:r>
              <a:rPr lang="en-GB" sz="2400" b="1" dirty="0">
                <a:solidFill>
                  <a:prstClr val="black"/>
                </a:solidFill>
                <a:latin typeface="Century Gothic" panose="020B0502020202020204" pitchFamily="34" charset="0"/>
              </a:rPr>
              <a:t> by Cian. </a:t>
            </a:r>
          </a:p>
          <a:p>
            <a:endParaRPr lang="en-GB" b="1" u="sng"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xmlns="" id="{F3FEF9AC-3233-4FD6-A8A5-BD6C879BB76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862435AA-F099-4AA3-B1AF-6B128423D44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2993077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the sentence below written in the active or passive voice?</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The boat was sailed across the Atlantic Ocean by the captain. </a:t>
            </a:r>
          </a:p>
        </p:txBody>
      </p:sp>
      <p:pic>
        <p:nvPicPr>
          <p:cNvPr id="6" name="Picture 5" descr="A close up of a sign&#10;&#10;Description generated with high confidence">
            <a:extLst>
              <a:ext uri="{FF2B5EF4-FFF2-40B4-BE49-F238E27FC236}">
                <a16:creationId xmlns:a16="http://schemas.microsoft.com/office/drawing/2014/main" xmlns="" id="{6D3908B4-C599-4DF6-AA0C-46B1FD07E6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98A476E7-40DB-43AB-BACB-02735291EDA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1151515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Is the sentence below written in the active or passive voice?</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The boat was sailed across the Atlantic Ocean by the captain.</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Passive</a:t>
            </a:r>
            <a:r>
              <a:rPr lang="en-GB" sz="2000" b="1" dirty="0">
                <a:solidFill>
                  <a:prstClr val="black"/>
                </a:solidFill>
                <a:latin typeface="Century Gothic" panose="020B0502020202020204" pitchFamily="34" charset="0"/>
              </a:rPr>
              <a:t> </a:t>
            </a:r>
          </a:p>
        </p:txBody>
      </p:sp>
      <p:pic>
        <p:nvPicPr>
          <p:cNvPr id="6" name="Picture 5" descr="A close up of a sign&#10;&#10;Description generated with high confidence">
            <a:extLst>
              <a:ext uri="{FF2B5EF4-FFF2-40B4-BE49-F238E27FC236}">
                <a16:creationId xmlns:a16="http://schemas.microsoft.com/office/drawing/2014/main" xmlns="" id="{CC4DC342-B801-4C97-A05A-A5F8A07E070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F52C30E4-0642-4D86-8D34-017E6A7B859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717330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written in the passive voice? Tick one.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p:txBody>
      </p:sp>
      <p:graphicFrame>
        <p:nvGraphicFramePr>
          <p:cNvPr id="12" name="Table 11">
            <a:extLst>
              <a:ext uri="{FF2B5EF4-FFF2-40B4-BE49-F238E27FC236}">
                <a16:creationId xmlns:a16="http://schemas.microsoft.com/office/drawing/2014/main" xmlns="" id="{A96CBCE1-52B4-4993-8720-B958E973307F}"/>
              </a:ext>
            </a:extLst>
          </p:cNvPr>
          <p:cNvGraphicFramePr>
            <a:graphicFrameLocks noGrp="1"/>
          </p:cNvGraphicFramePr>
          <p:nvPr>
            <p:extLst>
              <p:ext uri="{D42A27DB-BD31-4B8C-83A1-F6EECF244321}">
                <p14:modId xmlns:p14="http://schemas.microsoft.com/office/powerpoint/2010/main" val="3798646843"/>
              </p:ext>
            </p:extLst>
          </p:nvPr>
        </p:nvGraphicFramePr>
        <p:xfrm>
          <a:off x="616320" y="2016000"/>
          <a:ext cx="7771680" cy="2700000"/>
        </p:xfrm>
        <a:graphic>
          <a:graphicData uri="http://schemas.openxmlformats.org/drawingml/2006/table">
            <a:tbl>
              <a:tblPr firstRow="1" bandRow="1">
                <a:tableStyleId>{5C22544A-7EE6-4342-B048-85BDC9FD1C3A}</a:tableStyleId>
              </a:tblPr>
              <a:tblGrid>
                <a:gridCol w="5472000">
                  <a:extLst>
                    <a:ext uri="{9D8B030D-6E8A-4147-A177-3AD203B41FA5}">
                      <a16:colId xmlns:a16="http://schemas.microsoft.com/office/drawing/2014/main" xmlns="" val="635150585"/>
                    </a:ext>
                  </a:extLst>
                </a:gridCol>
                <a:gridCol w="1219680">
                  <a:extLst>
                    <a:ext uri="{9D8B030D-6E8A-4147-A177-3AD203B41FA5}">
                      <a16:colId xmlns:a16="http://schemas.microsoft.com/office/drawing/2014/main" xmlns="" val="386039694"/>
                    </a:ext>
                  </a:extLst>
                </a:gridCol>
                <a:gridCol w="1080000">
                  <a:extLst>
                    <a:ext uri="{9D8B030D-6E8A-4147-A177-3AD203B41FA5}">
                      <a16:colId xmlns:a16="http://schemas.microsoft.com/office/drawing/2014/main" xmlns="" val="1371539614"/>
                    </a:ext>
                  </a:extLst>
                </a:gridCol>
              </a:tblGrid>
              <a:tr h="1080000">
                <a:tc>
                  <a:txBody>
                    <a:bodyPr/>
                    <a:lstStyle/>
                    <a:p>
                      <a:r>
                        <a:rPr lang="en-GB" sz="2600" b="1" dirty="0">
                          <a:solidFill>
                            <a:schemeClr val="tx1"/>
                          </a:solidFill>
                          <a:latin typeface="Century Gothic" panose="020B0502020202020204" pitchFamily="34" charset="0"/>
                        </a:rPr>
                        <a:t>A. The delicious chocolate cake was eaten by the children. </a:t>
                      </a: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4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594670578"/>
                  </a:ext>
                </a:extLst>
              </a:tr>
              <a:tr h="540000">
                <a:tc>
                  <a:txBody>
                    <a:bodyPr/>
                    <a:lstStyle/>
                    <a:p>
                      <a:endParaRPr lang="en-GB" sz="2400" b="1" dirty="0">
                        <a:solidFill>
                          <a:schemeClr val="tx1"/>
                        </a:solidFill>
                        <a:latin typeface="Century Gothic" panose="020B0502020202020204" pitchFamily="34" charset="0"/>
                      </a:endParaRP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44049900"/>
                  </a:ext>
                </a:extLst>
              </a:tr>
              <a:tr h="1080000">
                <a:tc>
                  <a:txBody>
                    <a:bodyPr/>
                    <a:lstStyle/>
                    <a:p>
                      <a:r>
                        <a:rPr lang="en-GB" sz="2600" b="1" dirty="0">
                          <a:solidFill>
                            <a:schemeClr val="tx1"/>
                          </a:solidFill>
                          <a:latin typeface="Century Gothic" panose="020B0502020202020204" pitchFamily="34" charset="0"/>
                        </a:rPr>
                        <a:t>B. The children ate the jelly and ice-cream at the party. </a:t>
                      </a: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2571841"/>
                  </a:ext>
                </a:extLst>
              </a:tr>
            </a:tbl>
          </a:graphicData>
        </a:graphic>
      </p:graphicFrame>
      <p:pic>
        <p:nvPicPr>
          <p:cNvPr id="7" name="Picture 6" descr="A close up of a sign&#10;&#10;Description generated with high confidence">
            <a:extLst>
              <a:ext uri="{FF2B5EF4-FFF2-40B4-BE49-F238E27FC236}">
                <a16:creationId xmlns:a16="http://schemas.microsoft.com/office/drawing/2014/main" xmlns="" id="{C179CE28-7139-46F7-9FAD-2AF84B0233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8537D611-5F79-41F4-BEF9-8C73535DF9A5}"/>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97551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sentence is written in the passive voice? Tick one.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p:txBody>
      </p:sp>
      <p:graphicFrame>
        <p:nvGraphicFramePr>
          <p:cNvPr id="12" name="Table 11">
            <a:extLst>
              <a:ext uri="{FF2B5EF4-FFF2-40B4-BE49-F238E27FC236}">
                <a16:creationId xmlns:a16="http://schemas.microsoft.com/office/drawing/2014/main" xmlns="" id="{A96CBCE1-52B4-4993-8720-B958E973307F}"/>
              </a:ext>
            </a:extLst>
          </p:cNvPr>
          <p:cNvGraphicFramePr>
            <a:graphicFrameLocks noGrp="1"/>
          </p:cNvGraphicFramePr>
          <p:nvPr>
            <p:extLst>
              <p:ext uri="{D42A27DB-BD31-4B8C-83A1-F6EECF244321}">
                <p14:modId xmlns:p14="http://schemas.microsoft.com/office/powerpoint/2010/main" val="1865121605"/>
              </p:ext>
            </p:extLst>
          </p:nvPr>
        </p:nvGraphicFramePr>
        <p:xfrm>
          <a:off x="616320" y="2016000"/>
          <a:ext cx="7771680" cy="2700000"/>
        </p:xfrm>
        <a:graphic>
          <a:graphicData uri="http://schemas.openxmlformats.org/drawingml/2006/table">
            <a:tbl>
              <a:tblPr firstRow="1" bandRow="1">
                <a:tableStyleId>{5C22544A-7EE6-4342-B048-85BDC9FD1C3A}</a:tableStyleId>
              </a:tblPr>
              <a:tblGrid>
                <a:gridCol w="5472000">
                  <a:extLst>
                    <a:ext uri="{9D8B030D-6E8A-4147-A177-3AD203B41FA5}">
                      <a16:colId xmlns:a16="http://schemas.microsoft.com/office/drawing/2014/main" xmlns="" val="635150585"/>
                    </a:ext>
                  </a:extLst>
                </a:gridCol>
                <a:gridCol w="1219680">
                  <a:extLst>
                    <a:ext uri="{9D8B030D-6E8A-4147-A177-3AD203B41FA5}">
                      <a16:colId xmlns:a16="http://schemas.microsoft.com/office/drawing/2014/main" xmlns="" val="386039694"/>
                    </a:ext>
                  </a:extLst>
                </a:gridCol>
                <a:gridCol w="1080000">
                  <a:extLst>
                    <a:ext uri="{9D8B030D-6E8A-4147-A177-3AD203B41FA5}">
                      <a16:colId xmlns:a16="http://schemas.microsoft.com/office/drawing/2014/main" xmlns="" val="1371539614"/>
                    </a:ext>
                  </a:extLst>
                </a:gridCol>
              </a:tblGrid>
              <a:tr h="1080000">
                <a:tc>
                  <a:txBody>
                    <a:bodyPr/>
                    <a:lstStyle/>
                    <a:p>
                      <a:r>
                        <a:rPr lang="en-GB" sz="2600" b="1" dirty="0">
                          <a:solidFill>
                            <a:schemeClr val="tx1"/>
                          </a:solidFill>
                          <a:latin typeface="Century Gothic" panose="020B0502020202020204" pitchFamily="34" charset="0"/>
                        </a:rPr>
                        <a:t>A. The delicious chocolate cake was eaten by the children. </a:t>
                      </a: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1270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sym typeface="Wingdings" panose="05000000000000000000" pitchFamily="2" charset="2"/>
                        </a:rPr>
                        <a:t></a:t>
                      </a:r>
                      <a:endParaRPr kumimoji="0" lang="en-GB" sz="4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xmlns="" val="1594670578"/>
                  </a:ext>
                </a:extLst>
              </a:tr>
              <a:tr h="540000">
                <a:tc>
                  <a:txBody>
                    <a:bodyPr/>
                    <a:lstStyle/>
                    <a:p>
                      <a:endParaRPr lang="en-GB" sz="2400" b="1" dirty="0">
                        <a:solidFill>
                          <a:schemeClr val="tx1"/>
                        </a:solidFill>
                        <a:latin typeface="Century Gothic" panose="020B0502020202020204" pitchFamily="34" charset="0"/>
                      </a:endParaRP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944049900"/>
                  </a:ext>
                </a:extLst>
              </a:tr>
              <a:tr h="1080000">
                <a:tc>
                  <a:txBody>
                    <a:bodyPr/>
                    <a:lstStyle/>
                    <a:p>
                      <a:r>
                        <a:rPr lang="en-GB" sz="2600" b="1" dirty="0">
                          <a:solidFill>
                            <a:schemeClr val="tx1"/>
                          </a:solidFill>
                          <a:latin typeface="Century Gothic" panose="020B0502020202020204" pitchFamily="34" charset="0"/>
                        </a:rPr>
                        <a:t>B. The children ate the jelly and ice-cream at the party. </a:t>
                      </a:r>
                    </a:p>
                  </a:txBody>
                  <a:tcPr marL="55321" marR="5532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110642" marR="110642" anchor="ctr">
                    <a:lnL w="12700" cap="flat" cmpd="sng" algn="ctr">
                      <a:no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400" b="1" dirty="0">
                        <a:solidFill>
                          <a:schemeClr val="tx1"/>
                        </a:solidFill>
                        <a:latin typeface="Century Gothic" panose="020B0502020202020204" pitchFamily="34" charset="0"/>
                      </a:endParaRPr>
                    </a:p>
                  </a:txBody>
                  <a:tcPr marL="110642" marR="110642" anchor="ctr">
                    <a:lnL w="28575" cap="flat" cmpd="sng" algn="ctr">
                      <a:solidFill>
                        <a:schemeClr val="bg2">
                          <a:lumMod val="50000"/>
                        </a:schemeClr>
                      </a:solidFill>
                      <a:prstDash val="solid"/>
                      <a:round/>
                      <a:headEnd type="none" w="med" len="med"/>
                      <a:tailEnd type="none" w="med" len="med"/>
                    </a:lnL>
                    <a:lnR w="28575" cap="flat" cmpd="sng" algn="ctr">
                      <a:solidFill>
                        <a:schemeClr val="bg2">
                          <a:lumMod val="50000"/>
                        </a:schemeClr>
                      </a:solidFill>
                      <a:prstDash val="solid"/>
                      <a:round/>
                      <a:headEnd type="none" w="med" len="med"/>
                      <a:tailEnd type="none" w="med" len="med"/>
                    </a:lnR>
                    <a:lnT w="28575" cap="flat" cmpd="sng" algn="ctr">
                      <a:solidFill>
                        <a:schemeClr val="bg2">
                          <a:lumMod val="50000"/>
                        </a:schemeClr>
                      </a:solidFill>
                      <a:prstDash val="solid"/>
                      <a:round/>
                      <a:headEnd type="none" w="med" len="med"/>
                      <a:tailEnd type="none" w="med" len="med"/>
                    </a:lnT>
                    <a:lnB w="28575" cap="flat" cmpd="sng" algn="ctr">
                      <a:solidFill>
                        <a:schemeClr val="bg2">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xmlns="" val="42571841"/>
                  </a:ext>
                </a:extLst>
              </a:tr>
            </a:tbl>
          </a:graphicData>
        </a:graphic>
      </p:graphicFrame>
      <p:pic>
        <p:nvPicPr>
          <p:cNvPr id="7" name="Picture 6" descr="A close up of a sign&#10;&#10;Description generated with high confidence">
            <a:extLst>
              <a:ext uri="{FF2B5EF4-FFF2-40B4-BE49-F238E27FC236}">
                <a16:creationId xmlns:a16="http://schemas.microsoft.com/office/drawing/2014/main" xmlns="" id="{BE7D6051-2A7C-45CE-A41B-B2019DF256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A6D07DA2-05F6-4046-89FB-D8B79C8B30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800109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box to show whether the sentences are written in the active or passive voice.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xmlns="" id="{4964A21D-6F08-4182-8F60-AE4298AA558D}"/>
              </a:ext>
            </a:extLst>
          </p:cNvPr>
          <p:cNvGraphicFramePr>
            <a:graphicFrameLocks noGrp="1"/>
          </p:cNvGraphicFramePr>
          <p:nvPr>
            <p:extLst>
              <p:ext uri="{D42A27DB-BD31-4B8C-83A1-F6EECF244321}">
                <p14:modId xmlns:p14="http://schemas.microsoft.com/office/powerpoint/2010/main" val="25370584"/>
              </p:ext>
            </p:extLst>
          </p:nvPr>
        </p:nvGraphicFramePr>
        <p:xfrm>
          <a:off x="594000" y="1760252"/>
          <a:ext cx="7956000" cy="2600966"/>
        </p:xfrm>
        <a:graphic>
          <a:graphicData uri="http://schemas.openxmlformats.org/drawingml/2006/table">
            <a:tbl>
              <a:tblPr firstRow="1" bandRow="1">
                <a:tableStyleId>{5C22544A-7EE6-4342-B048-85BDC9FD1C3A}</a:tableStyleId>
              </a:tblPr>
              <a:tblGrid>
                <a:gridCol w="6660000">
                  <a:extLst>
                    <a:ext uri="{9D8B030D-6E8A-4147-A177-3AD203B41FA5}">
                      <a16:colId xmlns:a16="http://schemas.microsoft.com/office/drawing/2014/main" xmlns="" val="635150585"/>
                    </a:ext>
                  </a:extLst>
                </a:gridCol>
                <a:gridCol w="648000">
                  <a:extLst>
                    <a:ext uri="{9D8B030D-6E8A-4147-A177-3AD203B41FA5}">
                      <a16:colId xmlns:a16="http://schemas.microsoft.com/office/drawing/2014/main" xmlns="" val="386039694"/>
                    </a:ext>
                  </a:extLst>
                </a:gridCol>
                <a:gridCol w="648000">
                  <a:extLst>
                    <a:ext uri="{9D8B030D-6E8A-4147-A177-3AD203B41FA5}">
                      <a16:colId xmlns:a16="http://schemas.microsoft.com/office/drawing/2014/main" xmlns="" val="1371539614"/>
                    </a:ext>
                  </a:extLst>
                </a:gridCol>
              </a:tblGrid>
              <a:tr h="656966">
                <a:tc>
                  <a:txBody>
                    <a:bodyPr/>
                    <a:lstStyle/>
                    <a:p>
                      <a:endParaRPr lang="en-GB" sz="2400" b="1" dirty="0">
                        <a:solidFill>
                          <a:schemeClr val="tx1"/>
                        </a:solidFill>
                        <a:latin typeface="Century Gothic" panose="020B0502020202020204" pitchFamily="34" charset="0"/>
                      </a:endParaRPr>
                    </a:p>
                  </a:txBody>
                  <a:tcPr marL="161992" marR="161992" marT="80995" marB="80995">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P</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86329577"/>
                  </a:ext>
                </a:extLst>
              </a:tr>
              <a:tr h="648000">
                <a:tc>
                  <a:txBody>
                    <a:bodyPr/>
                    <a:lstStyle/>
                    <a:p>
                      <a:r>
                        <a:rPr lang="en-GB" sz="2400" b="1" dirty="0">
                          <a:solidFill>
                            <a:schemeClr val="tx1"/>
                          </a:solidFill>
                          <a:latin typeface="Century Gothic" panose="020B0502020202020204" pitchFamily="34" charset="0"/>
                        </a:rPr>
                        <a:t>A. The dog chased the cat down the street.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705474731"/>
                  </a:ext>
                </a:extLst>
              </a:tr>
              <a:tr h="648000">
                <a:tc>
                  <a:txBody>
                    <a:bodyPr/>
                    <a:lstStyle/>
                    <a:p>
                      <a:r>
                        <a:rPr lang="en-GB" sz="2400" b="1" dirty="0">
                          <a:solidFill>
                            <a:schemeClr val="tx1"/>
                          </a:solidFill>
                          <a:latin typeface="Century Gothic" panose="020B0502020202020204" pitchFamily="34" charset="0"/>
                        </a:rPr>
                        <a:t>B. The cat was chased down the street.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594670578"/>
                  </a:ext>
                </a:extLst>
              </a:tr>
              <a:tr h="648000">
                <a:tc>
                  <a:txBody>
                    <a:bodyPr/>
                    <a:lstStyle/>
                    <a:p>
                      <a:r>
                        <a:rPr lang="en-GB" sz="2400" b="1" dirty="0">
                          <a:solidFill>
                            <a:schemeClr val="tx1"/>
                          </a:solidFill>
                          <a:latin typeface="Century Gothic" panose="020B0502020202020204" pitchFamily="34" charset="0"/>
                        </a:rPr>
                        <a:t>C. The dog ran down the street after the cat.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chemeClr val="tx1"/>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2571841"/>
                  </a:ext>
                </a:extLst>
              </a:tr>
            </a:tbl>
          </a:graphicData>
        </a:graphic>
      </p:graphicFrame>
      <p:pic>
        <p:nvPicPr>
          <p:cNvPr id="7" name="Picture 6" descr="A close up of a sign&#10;&#10;Description generated with high confidence">
            <a:extLst>
              <a:ext uri="{FF2B5EF4-FFF2-40B4-BE49-F238E27FC236}">
                <a16:creationId xmlns:a16="http://schemas.microsoft.com/office/drawing/2014/main" xmlns="" id="{F84DD123-E5D1-43A0-9914-8FEEC22FFF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8" name="TextBox 8">
            <a:extLst>
              <a:ext uri="{FF2B5EF4-FFF2-40B4-BE49-F238E27FC236}">
                <a16:creationId xmlns:a16="http://schemas.microsoft.com/office/drawing/2014/main" xmlns="" id="{FC82BF8A-8159-481A-B0C1-89133BE2B53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7211241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box to show whether the sentences are written in the active or passive voice.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7" name="Table 6">
            <a:extLst>
              <a:ext uri="{FF2B5EF4-FFF2-40B4-BE49-F238E27FC236}">
                <a16:creationId xmlns:a16="http://schemas.microsoft.com/office/drawing/2014/main" xmlns="" id="{7DA807BC-7FAD-47A0-B0DE-83C569CB986A}"/>
              </a:ext>
            </a:extLst>
          </p:cNvPr>
          <p:cNvGraphicFramePr>
            <a:graphicFrameLocks noGrp="1"/>
          </p:cNvGraphicFramePr>
          <p:nvPr>
            <p:extLst>
              <p:ext uri="{D42A27DB-BD31-4B8C-83A1-F6EECF244321}">
                <p14:modId xmlns:p14="http://schemas.microsoft.com/office/powerpoint/2010/main" val="3831024575"/>
              </p:ext>
            </p:extLst>
          </p:nvPr>
        </p:nvGraphicFramePr>
        <p:xfrm>
          <a:off x="594000" y="1760252"/>
          <a:ext cx="7956000" cy="2600966"/>
        </p:xfrm>
        <a:graphic>
          <a:graphicData uri="http://schemas.openxmlformats.org/drawingml/2006/table">
            <a:tbl>
              <a:tblPr firstRow="1" bandRow="1">
                <a:tableStyleId>{5C22544A-7EE6-4342-B048-85BDC9FD1C3A}</a:tableStyleId>
              </a:tblPr>
              <a:tblGrid>
                <a:gridCol w="6660000">
                  <a:extLst>
                    <a:ext uri="{9D8B030D-6E8A-4147-A177-3AD203B41FA5}">
                      <a16:colId xmlns:a16="http://schemas.microsoft.com/office/drawing/2014/main" xmlns="" val="635150585"/>
                    </a:ext>
                  </a:extLst>
                </a:gridCol>
                <a:gridCol w="648000">
                  <a:extLst>
                    <a:ext uri="{9D8B030D-6E8A-4147-A177-3AD203B41FA5}">
                      <a16:colId xmlns:a16="http://schemas.microsoft.com/office/drawing/2014/main" xmlns="" val="386039694"/>
                    </a:ext>
                  </a:extLst>
                </a:gridCol>
                <a:gridCol w="648000">
                  <a:extLst>
                    <a:ext uri="{9D8B030D-6E8A-4147-A177-3AD203B41FA5}">
                      <a16:colId xmlns:a16="http://schemas.microsoft.com/office/drawing/2014/main" xmlns="" val="1371539614"/>
                    </a:ext>
                  </a:extLst>
                </a:gridCol>
              </a:tblGrid>
              <a:tr h="656966">
                <a:tc>
                  <a:txBody>
                    <a:bodyPr/>
                    <a:lstStyle/>
                    <a:p>
                      <a:endParaRPr lang="en-GB" sz="2400" b="1" dirty="0">
                        <a:solidFill>
                          <a:schemeClr val="tx1"/>
                        </a:solidFill>
                        <a:latin typeface="Century Gothic" panose="020B0502020202020204" pitchFamily="34" charset="0"/>
                      </a:endParaRPr>
                    </a:p>
                  </a:txBody>
                  <a:tcPr marL="161992" marR="161992" marT="80995" marB="80995">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400" b="1" dirty="0">
                          <a:solidFill>
                            <a:schemeClr val="tx1"/>
                          </a:solidFill>
                          <a:latin typeface="Century Gothic" panose="020B0502020202020204" pitchFamily="34" charset="0"/>
                        </a:rPr>
                        <a:t>A</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chemeClr val="tx1"/>
                          </a:solidFill>
                          <a:latin typeface="Century Gothic" panose="020B0502020202020204" pitchFamily="34" charset="0"/>
                        </a:rPr>
                        <a:t>P</a:t>
                      </a: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886329577"/>
                  </a:ext>
                </a:extLst>
              </a:tr>
              <a:tr h="648000">
                <a:tc>
                  <a:txBody>
                    <a:bodyPr/>
                    <a:lstStyle/>
                    <a:p>
                      <a:r>
                        <a:rPr lang="en-GB" sz="2400" b="1" dirty="0">
                          <a:solidFill>
                            <a:schemeClr val="tx1"/>
                          </a:solidFill>
                          <a:latin typeface="Century Gothic" panose="020B0502020202020204" pitchFamily="34" charset="0"/>
                        </a:rPr>
                        <a:t>A. The dog chased the cat down the street.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sym typeface="Wingdings 2" panose="05020102010507070707" pitchFamily="18" charset="2"/>
                        </a:rPr>
                        <a:t></a:t>
                      </a: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705474731"/>
                  </a:ext>
                </a:extLst>
              </a:tr>
              <a:tr h="648000">
                <a:tc>
                  <a:txBody>
                    <a:bodyPr/>
                    <a:lstStyle/>
                    <a:p>
                      <a:r>
                        <a:rPr lang="en-GB" sz="2400" b="1" dirty="0">
                          <a:solidFill>
                            <a:schemeClr val="tx1"/>
                          </a:solidFill>
                          <a:latin typeface="Century Gothic" panose="020B0502020202020204" pitchFamily="34" charset="0"/>
                        </a:rPr>
                        <a:t>B. The cat was chased down the street.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sym typeface="Wingdings 2" panose="05020102010507070707" pitchFamily="18" charset="2"/>
                        </a:rPr>
                        <a:t></a:t>
                      </a: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594670578"/>
                  </a:ext>
                </a:extLst>
              </a:tr>
              <a:tr h="648000">
                <a:tc>
                  <a:txBody>
                    <a:bodyPr/>
                    <a:lstStyle/>
                    <a:p>
                      <a:r>
                        <a:rPr lang="en-GB" sz="2400" b="1" dirty="0">
                          <a:solidFill>
                            <a:schemeClr val="tx1"/>
                          </a:solidFill>
                          <a:latin typeface="Century Gothic" panose="020B0502020202020204" pitchFamily="34" charset="0"/>
                        </a:rPr>
                        <a:t>C. The dog ran down the street after the cat. </a:t>
                      </a:r>
                    </a:p>
                  </a:txBody>
                  <a:tcPr marL="80995" marR="80995" marT="80995" marB="80995">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sym typeface="Wingdings 2" panose="05020102010507070707" pitchFamily="18" charset="2"/>
                        </a:rPr>
                        <a:t></a:t>
                      </a: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161992" marR="161992" marT="80995" marB="80995"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2571841"/>
                  </a:ext>
                </a:extLst>
              </a:tr>
            </a:tbl>
          </a:graphicData>
        </a:graphic>
      </p:graphicFrame>
      <p:pic>
        <p:nvPicPr>
          <p:cNvPr id="8" name="Picture 7" descr="A close up of a sign&#10;&#10;Description generated with high confidence">
            <a:extLst>
              <a:ext uri="{FF2B5EF4-FFF2-40B4-BE49-F238E27FC236}">
                <a16:creationId xmlns:a16="http://schemas.microsoft.com/office/drawing/2014/main" xmlns="" id="{87815346-AACA-487B-AF44-1E4C5AB2D0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xmlns="" id="{AA2FBA1C-6AA3-4F83-B06D-4697F17E56B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5038026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Sinead thinks she has underlined the passive verb in the sentence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The plane was </a:t>
            </a:r>
            <a:r>
              <a:rPr lang="en-GB" sz="2400" b="1" u="sng" dirty="0">
                <a:solidFill>
                  <a:schemeClr val="tx1"/>
                </a:solidFill>
                <a:latin typeface="Century Gothic" panose="020B0502020202020204" pitchFamily="34" charset="0"/>
              </a:rPr>
              <a:t>flown</a:t>
            </a:r>
            <a:r>
              <a:rPr lang="en-GB" sz="2400" b="1" dirty="0">
                <a:solidFill>
                  <a:schemeClr val="tx1"/>
                </a:solidFill>
                <a:latin typeface="Century Gothic" panose="020B0502020202020204" pitchFamily="34" charset="0"/>
              </a:rPr>
              <a:t> from Leeds to Rome by the pilot.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Explain how you know. </a:t>
            </a:r>
          </a:p>
        </p:txBody>
      </p:sp>
      <p:pic>
        <p:nvPicPr>
          <p:cNvPr id="6" name="Picture 5" descr="A close up of a sign&#10;&#10;Description generated with high confidence">
            <a:extLst>
              <a:ext uri="{FF2B5EF4-FFF2-40B4-BE49-F238E27FC236}">
                <a16:creationId xmlns:a16="http://schemas.microsoft.com/office/drawing/2014/main" xmlns="" id="{0FB515F0-28D4-4C57-A756-02CA00A8B8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1F8C80A5-EB4A-4766-913A-867F1D85A2C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Sinead thinks she has underlined the passive verb in the sentence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The plane was </a:t>
            </a:r>
            <a:r>
              <a:rPr lang="en-GB" sz="2400" b="1" u="sng" dirty="0">
                <a:solidFill>
                  <a:schemeClr val="tx1"/>
                </a:solidFill>
                <a:latin typeface="Century Gothic" panose="020B0502020202020204" pitchFamily="34" charset="0"/>
              </a:rPr>
              <a:t>flown</a:t>
            </a:r>
            <a:r>
              <a:rPr lang="en-GB" sz="2400" b="1" dirty="0">
                <a:solidFill>
                  <a:schemeClr val="tx1"/>
                </a:solidFill>
                <a:latin typeface="Century Gothic" panose="020B0502020202020204" pitchFamily="34" charset="0"/>
              </a:rPr>
              <a:t> from Leeds to Rome by the pilot.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Explain how you know.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Sinead is not correct because…</a:t>
            </a:r>
          </a:p>
          <a:p>
            <a:pPr lvl="0"/>
            <a:endParaRPr lang="en-GB" sz="2000" b="1" dirty="0">
              <a:solidFill>
                <a:schemeClr val="tx1"/>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xmlns="" id="{507E1A16-823B-42DE-ADA5-05F0C384D3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0C351B65-D250-4A4C-990E-EC7833F99CA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841947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Sinead thinks she has underlined the passive verb in the sentence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The plane was </a:t>
            </a:r>
            <a:r>
              <a:rPr lang="en-GB" sz="2400" b="1" u="sng" dirty="0">
                <a:solidFill>
                  <a:schemeClr val="tx1"/>
                </a:solidFill>
                <a:latin typeface="Century Gothic" panose="020B0502020202020204" pitchFamily="34" charset="0"/>
              </a:rPr>
              <a:t>flown</a:t>
            </a:r>
            <a:r>
              <a:rPr lang="en-GB" sz="2400" b="1" dirty="0">
                <a:solidFill>
                  <a:schemeClr val="tx1"/>
                </a:solidFill>
                <a:latin typeface="Century Gothic" panose="020B0502020202020204" pitchFamily="34" charset="0"/>
              </a:rPr>
              <a:t> from Leeds to Rome by the pilot.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Is she correct? Explain how you know.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Sinead is not correct because ‘was’ must also be underlined as part of the passive verb, as both the auxiliary verb and the past participle are needed to form a passive verb.</a:t>
            </a:r>
          </a:p>
          <a:p>
            <a:pPr lvl="0"/>
            <a:endParaRPr lang="en-GB" sz="2000" b="1" dirty="0">
              <a:solidFill>
                <a:schemeClr val="tx1"/>
              </a:solidFill>
              <a:latin typeface="Century Gothic" panose="020B0502020202020204" pitchFamily="34" charset="0"/>
            </a:endParaRPr>
          </a:p>
        </p:txBody>
      </p:sp>
      <p:pic>
        <p:nvPicPr>
          <p:cNvPr id="6" name="Picture 5" descr="A close up of a sign&#10;&#10;Description generated with high confidence">
            <a:extLst>
              <a:ext uri="{FF2B5EF4-FFF2-40B4-BE49-F238E27FC236}">
                <a16:creationId xmlns:a16="http://schemas.microsoft.com/office/drawing/2014/main" xmlns="" id="{D5B8C5AA-3A46-46EB-899A-4910997A64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xmlns="" id="{0835E072-B7FD-4BA1-A931-A9C41350945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588938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parts of the sentences together.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is not written in the passive voice? </a:t>
            </a:r>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xmlns="" id="{0AAB85E9-E0C2-46E5-A1AD-E73391233FB1}"/>
              </a:ext>
            </a:extLst>
          </p:cNvPr>
          <p:cNvGraphicFramePr>
            <a:graphicFrameLocks noGrp="1"/>
          </p:cNvGraphicFramePr>
          <p:nvPr/>
        </p:nvGraphicFramePr>
        <p:xfrm>
          <a:off x="1049226" y="1512366"/>
          <a:ext cx="7045548" cy="3395957"/>
        </p:xfrm>
        <a:graphic>
          <a:graphicData uri="http://schemas.openxmlformats.org/drawingml/2006/table">
            <a:tbl>
              <a:tblPr firstRow="1" bandRow="1">
                <a:tableStyleId>{5C22544A-7EE6-4342-B048-85BDC9FD1C3A}</a:tableStyleId>
              </a:tblPr>
              <a:tblGrid>
                <a:gridCol w="3140786">
                  <a:extLst>
                    <a:ext uri="{9D8B030D-6E8A-4147-A177-3AD203B41FA5}">
                      <a16:colId xmlns:a16="http://schemas.microsoft.com/office/drawing/2014/main" xmlns="" val="671039393"/>
                    </a:ext>
                  </a:extLst>
                </a:gridCol>
                <a:gridCol w="763976">
                  <a:extLst>
                    <a:ext uri="{9D8B030D-6E8A-4147-A177-3AD203B41FA5}">
                      <a16:colId xmlns:a16="http://schemas.microsoft.com/office/drawing/2014/main" xmlns="" val="368708299"/>
                    </a:ext>
                  </a:extLst>
                </a:gridCol>
                <a:gridCol w="3140786">
                  <a:extLst>
                    <a:ext uri="{9D8B030D-6E8A-4147-A177-3AD203B41FA5}">
                      <a16:colId xmlns:a16="http://schemas.microsoft.com/office/drawing/2014/main" xmlns="" val="1476771940"/>
                    </a:ext>
                  </a:extLst>
                </a:gridCol>
              </a:tblGrid>
              <a:tr h="798895">
                <a:tc>
                  <a:txBody>
                    <a:bodyPr/>
                    <a:lstStyle/>
                    <a:p>
                      <a:r>
                        <a:rPr lang="en-GB" sz="2000" b="1" dirty="0">
                          <a:solidFill>
                            <a:schemeClr val="tx1"/>
                          </a:solidFill>
                          <a:latin typeface="Century Gothic" panose="020B0502020202020204" pitchFamily="34" charset="0"/>
                        </a:rPr>
                        <a:t>1. The pizza was made</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A. in the back garden. </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878089664"/>
                  </a:ext>
                </a:extLst>
              </a:tr>
              <a:tr h="466385">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041876054"/>
                  </a:ext>
                </a:extLst>
              </a:tr>
              <a:tr h="798895">
                <a:tc>
                  <a:txBody>
                    <a:bodyPr/>
                    <a:lstStyle/>
                    <a:p>
                      <a:r>
                        <a:rPr lang="en-GB" sz="2000" b="1" dirty="0">
                          <a:solidFill>
                            <a:schemeClr val="tx1"/>
                          </a:solidFill>
                          <a:latin typeface="Century Gothic" panose="020B0502020202020204" pitchFamily="34" charset="0"/>
                        </a:rPr>
                        <a:t>2. The children played games</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B. as the winner.</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3750044"/>
                  </a:ext>
                </a:extLst>
              </a:tr>
              <a:tr h="466385">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68682757"/>
                  </a:ext>
                </a:extLst>
              </a:tr>
              <a:tr h="798895">
                <a:tc>
                  <a:txBody>
                    <a:bodyPr/>
                    <a:lstStyle/>
                    <a:p>
                      <a:r>
                        <a:rPr lang="en-GB" sz="2000" b="1" dirty="0">
                          <a:solidFill>
                            <a:schemeClr val="tx1"/>
                          </a:solidFill>
                          <a:latin typeface="Century Gothic" panose="020B0502020202020204" pitchFamily="34" charset="0"/>
                        </a:rPr>
                        <a:t>3. The dancer was chosen</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 by the chef in a wood stove. </a:t>
                      </a:r>
                      <a:endParaRPr lang="en-GB" sz="20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15730438"/>
                  </a:ext>
                </a:extLst>
              </a:tr>
            </a:tbl>
          </a:graphicData>
        </a:graphic>
      </p:graphicFrame>
      <p:pic>
        <p:nvPicPr>
          <p:cNvPr id="8" name="Picture 7" descr="A close up of a sign&#10;&#10;Description generated with high confidence">
            <a:extLst>
              <a:ext uri="{FF2B5EF4-FFF2-40B4-BE49-F238E27FC236}">
                <a16:creationId xmlns:a16="http://schemas.microsoft.com/office/drawing/2014/main" xmlns="" id="{22896381-0A91-4A94-BBCE-798670471D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xmlns="" id="{7B1499AE-A0BA-41E3-8E65-AED3976183FB}"/>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036885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parts of the sentences together.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is not written in the passive voice? </a:t>
            </a:r>
            <a:r>
              <a:rPr lang="en-GB" sz="2000" b="1" dirty="0">
                <a:solidFill>
                  <a:srgbClr val="FF0000"/>
                </a:solidFill>
                <a:latin typeface="Century Gothic" panose="020B0502020202020204" pitchFamily="34" charset="0"/>
              </a:rPr>
              <a:t>Sentence 2</a:t>
            </a:r>
            <a:endParaRPr lang="en-GB" sz="2400" dirty="0">
              <a:solidFill>
                <a:srgbClr val="FF0000"/>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cxnSp>
        <p:nvCxnSpPr>
          <p:cNvPr id="9" name="Straight Connector 8">
            <a:extLst>
              <a:ext uri="{FF2B5EF4-FFF2-40B4-BE49-F238E27FC236}">
                <a16:creationId xmlns:a16="http://schemas.microsoft.com/office/drawing/2014/main" xmlns="" id="{BB28DDA7-D284-40E8-816D-8EADCC459373}"/>
              </a:ext>
            </a:extLst>
          </p:cNvPr>
          <p:cNvCxnSpPr>
            <a:cxnSpLocks/>
          </p:cNvCxnSpPr>
          <p:nvPr/>
        </p:nvCxnSpPr>
        <p:spPr>
          <a:xfrm flipV="1">
            <a:off x="4082603" y="1835239"/>
            <a:ext cx="946597" cy="143381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3D4E7904-6F01-4F6B-B4F7-E1D3F3EF0DCF}"/>
              </a:ext>
            </a:extLst>
          </p:cNvPr>
          <p:cNvCxnSpPr>
            <a:cxnSpLocks/>
          </p:cNvCxnSpPr>
          <p:nvPr/>
        </p:nvCxnSpPr>
        <p:spPr>
          <a:xfrm flipV="1">
            <a:off x="4082603" y="3213279"/>
            <a:ext cx="991673" cy="152614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xmlns="" id="{6F7ECCC1-2BD7-47DD-AD8E-1B2BC6D5A93A}"/>
              </a:ext>
            </a:extLst>
          </p:cNvPr>
          <p:cNvCxnSpPr>
            <a:cxnSpLocks/>
          </p:cNvCxnSpPr>
          <p:nvPr/>
        </p:nvCxnSpPr>
        <p:spPr>
          <a:xfrm>
            <a:off x="4037527" y="1777285"/>
            <a:ext cx="991673" cy="282047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aphicFrame>
        <p:nvGraphicFramePr>
          <p:cNvPr id="7" name="Table 6">
            <a:extLst>
              <a:ext uri="{FF2B5EF4-FFF2-40B4-BE49-F238E27FC236}">
                <a16:creationId xmlns:a16="http://schemas.microsoft.com/office/drawing/2014/main" xmlns="" id="{0AAB85E9-E0C2-46E5-A1AD-E73391233FB1}"/>
              </a:ext>
            </a:extLst>
          </p:cNvPr>
          <p:cNvGraphicFramePr>
            <a:graphicFrameLocks noGrp="1"/>
          </p:cNvGraphicFramePr>
          <p:nvPr>
            <p:extLst>
              <p:ext uri="{D42A27DB-BD31-4B8C-83A1-F6EECF244321}">
                <p14:modId xmlns:p14="http://schemas.microsoft.com/office/powerpoint/2010/main" val="1622702342"/>
              </p:ext>
            </p:extLst>
          </p:nvPr>
        </p:nvGraphicFramePr>
        <p:xfrm>
          <a:off x="1049226" y="1512366"/>
          <a:ext cx="7045548" cy="3395957"/>
        </p:xfrm>
        <a:graphic>
          <a:graphicData uri="http://schemas.openxmlformats.org/drawingml/2006/table">
            <a:tbl>
              <a:tblPr firstRow="1" bandRow="1">
                <a:tableStyleId>{5C22544A-7EE6-4342-B048-85BDC9FD1C3A}</a:tableStyleId>
              </a:tblPr>
              <a:tblGrid>
                <a:gridCol w="3140786">
                  <a:extLst>
                    <a:ext uri="{9D8B030D-6E8A-4147-A177-3AD203B41FA5}">
                      <a16:colId xmlns:a16="http://schemas.microsoft.com/office/drawing/2014/main" xmlns="" val="671039393"/>
                    </a:ext>
                  </a:extLst>
                </a:gridCol>
                <a:gridCol w="763976">
                  <a:extLst>
                    <a:ext uri="{9D8B030D-6E8A-4147-A177-3AD203B41FA5}">
                      <a16:colId xmlns:a16="http://schemas.microsoft.com/office/drawing/2014/main" xmlns="" val="368708299"/>
                    </a:ext>
                  </a:extLst>
                </a:gridCol>
                <a:gridCol w="3140786">
                  <a:extLst>
                    <a:ext uri="{9D8B030D-6E8A-4147-A177-3AD203B41FA5}">
                      <a16:colId xmlns:a16="http://schemas.microsoft.com/office/drawing/2014/main" xmlns="" val="1476771940"/>
                    </a:ext>
                  </a:extLst>
                </a:gridCol>
              </a:tblGrid>
              <a:tr h="798895">
                <a:tc>
                  <a:txBody>
                    <a:bodyPr/>
                    <a:lstStyle/>
                    <a:p>
                      <a:r>
                        <a:rPr lang="en-GB" sz="2000" b="1" dirty="0">
                          <a:solidFill>
                            <a:schemeClr val="tx1"/>
                          </a:solidFill>
                          <a:latin typeface="Century Gothic" panose="020B0502020202020204" pitchFamily="34" charset="0"/>
                        </a:rPr>
                        <a:t>1. The pizza was made</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A. in the back garden. </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878089664"/>
                  </a:ext>
                </a:extLst>
              </a:tr>
              <a:tr h="466385">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041876054"/>
                  </a:ext>
                </a:extLst>
              </a:tr>
              <a:tr h="798895">
                <a:tc>
                  <a:txBody>
                    <a:bodyPr/>
                    <a:lstStyle/>
                    <a:p>
                      <a:r>
                        <a:rPr lang="en-GB" sz="2000" b="1" dirty="0">
                          <a:solidFill>
                            <a:schemeClr val="tx1"/>
                          </a:solidFill>
                          <a:latin typeface="Century Gothic" panose="020B0502020202020204" pitchFamily="34" charset="0"/>
                        </a:rPr>
                        <a:t>2. The children played games</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000" b="1" dirty="0">
                          <a:solidFill>
                            <a:schemeClr val="tx1"/>
                          </a:solidFill>
                          <a:latin typeface="Century Gothic" panose="020B0502020202020204" pitchFamily="34" charset="0"/>
                        </a:rPr>
                        <a:t>B. as the winner.</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383750044"/>
                  </a:ext>
                </a:extLst>
              </a:tr>
              <a:tr h="466385">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3768682757"/>
                  </a:ext>
                </a:extLst>
              </a:tr>
              <a:tr h="798895">
                <a:tc>
                  <a:txBody>
                    <a:bodyPr/>
                    <a:lstStyle/>
                    <a:p>
                      <a:r>
                        <a:rPr lang="en-GB" sz="2000" b="1" dirty="0">
                          <a:solidFill>
                            <a:schemeClr val="tx1"/>
                          </a:solidFill>
                          <a:latin typeface="Century Gothic" panose="020B0502020202020204" pitchFamily="34" charset="0"/>
                        </a:rPr>
                        <a:t>3. The dancer was chosen</a:t>
                      </a: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24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C. by the chef in a wood stove. </a:t>
                      </a:r>
                      <a:endParaRPr lang="en-GB" sz="2000" b="1" dirty="0">
                        <a:solidFill>
                          <a:schemeClr val="tx1"/>
                        </a:solidFill>
                        <a:latin typeface="Century Gothic" panose="020B0502020202020204" pitchFamily="34" charset="0"/>
                      </a:endParaRPr>
                    </a:p>
                  </a:txBody>
                  <a:tcPr marL="107806" marR="107806" marT="66938" marB="669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415730438"/>
                  </a:ext>
                </a:extLst>
              </a:tr>
            </a:tbl>
          </a:graphicData>
        </a:graphic>
      </p:graphicFrame>
      <p:pic>
        <p:nvPicPr>
          <p:cNvPr id="10" name="Picture 9" descr="A close up of a sign&#10;&#10;Description generated with high confidence">
            <a:extLst>
              <a:ext uri="{FF2B5EF4-FFF2-40B4-BE49-F238E27FC236}">
                <a16:creationId xmlns:a16="http://schemas.microsoft.com/office/drawing/2014/main" xmlns="" id="{CBFBC247-9DF0-4E05-B57E-26553AFA90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xmlns="" id="{72961FB2-1F33-4987-862C-3F5B34E9F48D}"/>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579936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xmlns="" id="{B44BD4F6-60AD-438F-A592-03C30EB78AF5}"/>
              </a:ext>
            </a:extLst>
          </p:cNvPr>
          <p:cNvPicPr>
            <a:picLocks noChangeAspect="1"/>
          </p:cNvPicPr>
          <p:nvPr/>
        </p:nvPicPr>
        <p:blipFill>
          <a:blip r:embed="rId2"/>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xmlns="" id="{D1DF1F43-5351-47B2-A62F-A212A0235B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 </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Hafsa and Chuan are writing sentences in the passive voice. Who has written the sentence correctly?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4" name="Rectangle 23">
            <a:extLst>
              <a:ext uri="{FF2B5EF4-FFF2-40B4-BE49-F238E27FC236}">
                <a16:creationId xmlns:a16="http://schemas.microsoft.com/office/drawing/2014/main" xmlns="" id="{80D6CBAE-4952-4032-90B0-901C93EB6678}"/>
              </a:ext>
            </a:extLst>
          </p:cNvPr>
          <p:cNvSpPr/>
          <p:nvPr/>
        </p:nvSpPr>
        <p:spPr>
          <a:xfrm>
            <a:off x="699451" y="3183164"/>
            <a:ext cx="1023037" cy="461665"/>
          </a:xfrm>
          <a:prstGeom prst="rect">
            <a:avLst/>
          </a:prstGeom>
        </p:spPr>
        <p:txBody>
          <a:bodyPr wrap="none">
            <a:spAutoFit/>
          </a:bodyPr>
          <a:lstStyle/>
          <a:p>
            <a:r>
              <a:rPr lang="en-GB" sz="2400" b="1" dirty="0">
                <a:solidFill>
                  <a:prstClr val="black"/>
                </a:solidFill>
                <a:latin typeface="Century Gothic" panose="020B0502020202020204" pitchFamily="34" charset="0"/>
              </a:rPr>
              <a:t>Hafsa</a:t>
            </a:r>
            <a:endParaRPr lang="en-GB" sz="2400" dirty="0"/>
          </a:p>
        </p:txBody>
      </p:sp>
      <p:pic>
        <p:nvPicPr>
          <p:cNvPr id="11" name="Picture 10" descr="A close up of a sign&#10;&#10;Description generated with high confidence">
            <a:extLst>
              <a:ext uri="{FF2B5EF4-FFF2-40B4-BE49-F238E27FC236}">
                <a16:creationId xmlns:a16="http://schemas.microsoft.com/office/drawing/2014/main" xmlns="" id="{F159ADFE-598C-4519-B7DC-ABD822E655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xmlns="" id="{1338D366-2DA2-4BBC-A2BF-4F69B2311C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9">
            <a:extLst>
              <a:ext uri="{FF2B5EF4-FFF2-40B4-BE49-F238E27FC236}">
                <a16:creationId xmlns:a16="http://schemas.microsoft.com/office/drawing/2014/main" xmlns="" id="{90B8CDAA-19B8-46A5-9D69-12542A0B4BCD}"/>
              </a:ext>
            </a:extLst>
          </p:cNvPr>
          <p:cNvSpPr/>
          <p:nvPr/>
        </p:nvSpPr>
        <p:spPr>
          <a:xfrm>
            <a:off x="7248967" y="4450259"/>
            <a:ext cx="1181734" cy="461665"/>
          </a:xfrm>
          <a:prstGeom prst="rect">
            <a:avLst/>
          </a:prstGeom>
        </p:spPr>
        <p:txBody>
          <a:bodyPr wrap="none">
            <a:spAutoFit/>
          </a:bodyPr>
          <a:lstStyle/>
          <a:p>
            <a:r>
              <a:rPr lang="en-GB" sz="2400" b="1" dirty="0" err="1">
                <a:solidFill>
                  <a:prstClr val="black"/>
                </a:solidFill>
                <a:latin typeface="Century Gothic" panose="020B0502020202020204" pitchFamily="34" charset="0"/>
              </a:rPr>
              <a:t>Chuan</a:t>
            </a:r>
            <a:endParaRPr lang="en-GB" sz="2400" dirty="0"/>
          </a:p>
        </p:txBody>
      </p:sp>
      <p:sp>
        <p:nvSpPr>
          <p:cNvPr id="13" name="Speech Bubble: Rectangle with Corners Rounded 12">
            <a:extLst>
              <a:ext uri="{FF2B5EF4-FFF2-40B4-BE49-F238E27FC236}">
                <a16:creationId xmlns:a16="http://schemas.microsoft.com/office/drawing/2014/main" xmlns="" id="{B42B8808-8CB3-4FD7-9044-0239CCB1CE53}"/>
              </a:ext>
            </a:extLst>
          </p:cNvPr>
          <p:cNvSpPr/>
          <p:nvPr/>
        </p:nvSpPr>
        <p:spPr>
          <a:xfrm>
            <a:off x="2120574" y="2084923"/>
            <a:ext cx="4591432" cy="1098193"/>
          </a:xfrm>
          <a:prstGeom prst="wedgeRoundRectCallout">
            <a:avLst>
              <a:gd name="adj1" fmla="val -57804"/>
              <a:gd name="adj2" fmla="val 94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14" name="Speech Bubble: Rectangle with Corners Rounded 13">
            <a:extLst>
              <a:ext uri="{FF2B5EF4-FFF2-40B4-BE49-F238E27FC236}">
                <a16:creationId xmlns:a16="http://schemas.microsoft.com/office/drawing/2014/main" xmlns="" id="{1509BFCB-9A2F-4469-B570-AAFA5EEF02A8}"/>
              </a:ext>
            </a:extLst>
          </p:cNvPr>
          <p:cNvSpPr/>
          <p:nvPr/>
        </p:nvSpPr>
        <p:spPr>
          <a:xfrm>
            <a:off x="2120574" y="3352066"/>
            <a:ext cx="4670582" cy="1098193"/>
          </a:xfrm>
          <a:prstGeom prst="wedgeRoundRectCallout">
            <a:avLst>
              <a:gd name="adj1" fmla="val 57040"/>
              <a:gd name="adj2" fmla="val 802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spTree>
    <p:extLst>
      <p:ext uri="{BB962C8B-B14F-4D97-AF65-F5344CB8AC3E}">
        <p14:creationId xmlns:p14="http://schemas.microsoft.com/office/powerpoint/2010/main" val="1620766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xmlns="" id="{B44BD4F6-60AD-438F-A592-03C30EB78AF5}"/>
              </a:ext>
            </a:extLst>
          </p:cNvPr>
          <p:cNvPicPr>
            <a:picLocks noChangeAspect="1"/>
          </p:cNvPicPr>
          <p:nvPr/>
        </p:nvPicPr>
        <p:blipFill>
          <a:blip r:embed="rId2"/>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xmlns="" id="{D1DF1F43-5351-47B2-A62F-A212A0235B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 </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Hafsa and Chuan are writing sentences in the passive voice. Who has written the sentence correctly?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Hafsa is correct…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pic>
        <p:nvPicPr>
          <p:cNvPr id="11" name="Picture 10" descr="A close up of a sign&#10;&#10;Description generated with high confidence">
            <a:extLst>
              <a:ext uri="{FF2B5EF4-FFF2-40B4-BE49-F238E27FC236}">
                <a16:creationId xmlns:a16="http://schemas.microsoft.com/office/drawing/2014/main" xmlns="" id="{80058ECE-7B65-40FD-BAD5-EB9D40BA6F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xmlns="" id="{01554B63-9B61-4D1D-9055-15960EB873A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Speech Bubble: Rectangle with Corners Rounded 13">
            <a:extLst>
              <a:ext uri="{FF2B5EF4-FFF2-40B4-BE49-F238E27FC236}">
                <a16:creationId xmlns:a16="http://schemas.microsoft.com/office/drawing/2014/main" xmlns="" id="{C02445E4-411F-4DA9-B988-C1069ED589B9}"/>
              </a:ext>
            </a:extLst>
          </p:cNvPr>
          <p:cNvSpPr/>
          <p:nvPr/>
        </p:nvSpPr>
        <p:spPr>
          <a:xfrm>
            <a:off x="2120574" y="2084923"/>
            <a:ext cx="4591432" cy="1098193"/>
          </a:xfrm>
          <a:prstGeom prst="wedgeRoundRectCallout">
            <a:avLst>
              <a:gd name="adj1" fmla="val -57804"/>
              <a:gd name="adj2" fmla="val 94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15" name="Speech Bubble: Rectangle with Corners Rounded 14">
            <a:extLst>
              <a:ext uri="{FF2B5EF4-FFF2-40B4-BE49-F238E27FC236}">
                <a16:creationId xmlns:a16="http://schemas.microsoft.com/office/drawing/2014/main" xmlns="" id="{A89D9B7C-5CD7-48D4-99A0-786B20969365}"/>
              </a:ext>
            </a:extLst>
          </p:cNvPr>
          <p:cNvSpPr/>
          <p:nvPr/>
        </p:nvSpPr>
        <p:spPr>
          <a:xfrm>
            <a:off x="2120574" y="3352066"/>
            <a:ext cx="4670582" cy="1098193"/>
          </a:xfrm>
          <a:prstGeom prst="wedgeRoundRectCallout">
            <a:avLst>
              <a:gd name="adj1" fmla="val 57040"/>
              <a:gd name="adj2" fmla="val 802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sp>
        <p:nvSpPr>
          <p:cNvPr id="16" name="Rectangle 15">
            <a:extLst>
              <a:ext uri="{FF2B5EF4-FFF2-40B4-BE49-F238E27FC236}">
                <a16:creationId xmlns:a16="http://schemas.microsoft.com/office/drawing/2014/main" xmlns="" id="{3642D6EE-F9DD-401B-A05D-5A0B2C87DC28}"/>
              </a:ext>
            </a:extLst>
          </p:cNvPr>
          <p:cNvSpPr/>
          <p:nvPr/>
        </p:nvSpPr>
        <p:spPr>
          <a:xfrm>
            <a:off x="699451" y="3183164"/>
            <a:ext cx="1023037" cy="461665"/>
          </a:xfrm>
          <a:prstGeom prst="rect">
            <a:avLst/>
          </a:prstGeom>
        </p:spPr>
        <p:txBody>
          <a:bodyPr wrap="none">
            <a:spAutoFit/>
          </a:bodyPr>
          <a:lstStyle/>
          <a:p>
            <a:r>
              <a:rPr lang="en-GB" sz="2400" b="1" dirty="0">
                <a:solidFill>
                  <a:prstClr val="black"/>
                </a:solidFill>
                <a:latin typeface="Century Gothic" panose="020B0502020202020204" pitchFamily="34" charset="0"/>
              </a:rPr>
              <a:t>Hafsa</a:t>
            </a:r>
            <a:endParaRPr lang="en-GB" sz="2400" dirty="0"/>
          </a:p>
        </p:txBody>
      </p:sp>
      <p:sp>
        <p:nvSpPr>
          <p:cNvPr id="17" name="Rectangle 16">
            <a:extLst>
              <a:ext uri="{FF2B5EF4-FFF2-40B4-BE49-F238E27FC236}">
                <a16:creationId xmlns:a16="http://schemas.microsoft.com/office/drawing/2014/main" xmlns="" id="{083E3013-0084-4049-A697-0ED0700B8C94}"/>
              </a:ext>
            </a:extLst>
          </p:cNvPr>
          <p:cNvSpPr/>
          <p:nvPr/>
        </p:nvSpPr>
        <p:spPr>
          <a:xfrm>
            <a:off x="7248967" y="4450259"/>
            <a:ext cx="1181734" cy="461665"/>
          </a:xfrm>
          <a:prstGeom prst="rect">
            <a:avLst/>
          </a:prstGeom>
        </p:spPr>
        <p:txBody>
          <a:bodyPr wrap="none">
            <a:spAutoFit/>
          </a:bodyPr>
          <a:lstStyle/>
          <a:p>
            <a:r>
              <a:rPr lang="en-GB" sz="2400" b="1" dirty="0" err="1">
                <a:solidFill>
                  <a:prstClr val="black"/>
                </a:solidFill>
                <a:latin typeface="Century Gothic" panose="020B0502020202020204" pitchFamily="34" charset="0"/>
              </a:rPr>
              <a:t>Chuan</a:t>
            </a:r>
            <a:endParaRPr lang="en-GB" sz="2400" dirty="0"/>
          </a:p>
        </p:txBody>
      </p:sp>
    </p:spTree>
    <p:extLst>
      <p:ext uri="{BB962C8B-B14F-4D97-AF65-F5344CB8AC3E}">
        <p14:creationId xmlns:p14="http://schemas.microsoft.com/office/powerpoint/2010/main" val="92189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xmlns="" id="{B44BD4F6-60AD-438F-A592-03C30EB78AF5}"/>
              </a:ext>
            </a:extLst>
          </p:cNvPr>
          <p:cNvPicPr>
            <a:picLocks noChangeAspect="1"/>
          </p:cNvPicPr>
          <p:nvPr/>
        </p:nvPicPr>
        <p:blipFill>
          <a:blip r:embed="rId2"/>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xmlns="" id="{D1DF1F43-5351-47B2-A62F-A212A0235B8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 </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Hafsa and Chuan are writing sentences in the passive voice. Who has written the sentence correctly?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how you know. </a:t>
            </a:r>
          </a:p>
          <a:p>
            <a:endParaRPr lang="en-GB" sz="14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Hafsa is correct. </a:t>
            </a:r>
            <a:r>
              <a:rPr lang="en-GB" sz="2000" b="1" dirty="0" err="1">
                <a:solidFill>
                  <a:srgbClr val="FF0000"/>
                </a:solidFill>
                <a:latin typeface="Century Gothic" panose="020B0502020202020204" pitchFamily="34" charset="0"/>
              </a:rPr>
              <a:t>Chuan</a:t>
            </a:r>
            <a:r>
              <a:rPr lang="en-GB" sz="2000" b="1" dirty="0">
                <a:solidFill>
                  <a:srgbClr val="FF0000"/>
                </a:solidFill>
                <a:latin typeface="Century Gothic" panose="020B0502020202020204" pitchFamily="34" charset="0"/>
              </a:rPr>
              <a:t> has written in the active voice because the postman, who has been omitted in Hafsa’s sentence (but would have been the object), is the subject.</a:t>
            </a: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sp>
        <p:nvSpPr>
          <p:cNvPr id="25" name="Speech Bubble: Rectangle with Corners Rounded 24">
            <a:extLst>
              <a:ext uri="{FF2B5EF4-FFF2-40B4-BE49-F238E27FC236}">
                <a16:creationId xmlns:a16="http://schemas.microsoft.com/office/drawing/2014/main" xmlns="" id="{657CA4B1-7EFF-4D9C-BFCD-5B6EF2B2B5A7}"/>
              </a:ext>
            </a:extLst>
          </p:cNvPr>
          <p:cNvSpPr/>
          <p:nvPr/>
        </p:nvSpPr>
        <p:spPr>
          <a:xfrm>
            <a:off x="2120574" y="2084923"/>
            <a:ext cx="4591432" cy="1098193"/>
          </a:xfrm>
          <a:prstGeom prst="wedgeRoundRectCallout">
            <a:avLst>
              <a:gd name="adj1" fmla="val -57804"/>
              <a:gd name="adj2" fmla="val 941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The postcard was delivered yesterday.</a:t>
            </a:r>
          </a:p>
        </p:txBody>
      </p:sp>
      <p:sp>
        <p:nvSpPr>
          <p:cNvPr id="26" name="Speech Bubble: Rectangle with Corners Rounded 25">
            <a:extLst>
              <a:ext uri="{FF2B5EF4-FFF2-40B4-BE49-F238E27FC236}">
                <a16:creationId xmlns:a16="http://schemas.microsoft.com/office/drawing/2014/main" xmlns="" id="{2D666334-AB38-446A-87BB-1D930C25CF69}"/>
              </a:ext>
            </a:extLst>
          </p:cNvPr>
          <p:cNvSpPr/>
          <p:nvPr/>
        </p:nvSpPr>
        <p:spPr>
          <a:xfrm>
            <a:off x="2120574" y="3352066"/>
            <a:ext cx="4670582" cy="1098193"/>
          </a:xfrm>
          <a:prstGeom prst="wedgeRoundRectCallout">
            <a:avLst>
              <a:gd name="adj1" fmla="val 57040"/>
              <a:gd name="adj2" fmla="val 8022"/>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latin typeface="Century Gothic" panose="020B0502020202020204" pitchFamily="34" charset="0"/>
              </a:rPr>
              <a:t>Yesterday, The postman delivered the postcard.</a:t>
            </a:r>
          </a:p>
        </p:txBody>
      </p:sp>
      <p:pic>
        <p:nvPicPr>
          <p:cNvPr id="11" name="Picture 10" descr="A close up of a sign&#10;&#10;Description generated with high confidence">
            <a:extLst>
              <a:ext uri="{FF2B5EF4-FFF2-40B4-BE49-F238E27FC236}">
                <a16:creationId xmlns:a16="http://schemas.microsoft.com/office/drawing/2014/main" xmlns="" id="{4DD2AB54-3BC4-4C83-9978-AE92ABB108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xmlns="" id="{F8FF2D98-ACBA-4AB0-9B48-2FE6719DD680}"/>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9">
            <a:extLst>
              <a:ext uri="{FF2B5EF4-FFF2-40B4-BE49-F238E27FC236}">
                <a16:creationId xmlns:a16="http://schemas.microsoft.com/office/drawing/2014/main" xmlns="" id="{27270A71-162B-4BED-91DB-D12CB0DF7A45}"/>
              </a:ext>
            </a:extLst>
          </p:cNvPr>
          <p:cNvSpPr/>
          <p:nvPr/>
        </p:nvSpPr>
        <p:spPr>
          <a:xfrm>
            <a:off x="699451" y="3183164"/>
            <a:ext cx="1023037" cy="461665"/>
          </a:xfrm>
          <a:prstGeom prst="rect">
            <a:avLst/>
          </a:prstGeom>
        </p:spPr>
        <p:txBody>
          <a:bodyPr wrap="none">
            <a:spAutoFit/>
          </a:bodyPr>
          <a:lstStyle/>
          <a:p>
            <a:r>
              <a:rPr lang="en-GB" sz="2400" b="1" dirty="0">
                <a:solidFill>
                  <a:prstClr val="black"/>
                </a:solidFill>
                <a:latin typeface="Century Gothic" panose="020B0502020202020204" pitchFamily="34" charset="0"/>
              </a:rPr>
              <a:t>Hafsa</a:t>
            </a:r>
            <a:endParaRPr lang="en-GB" sz="2400" dirty="0"/>
          </a:p>
        </p:txBody>
      </p:sp>
      <p:sp>
        <p:nvSpPr>
          <p:cNvPr id="14" name="Rectangle 13">
            <a:extLst>
              <a:ext uri="{FF2B5EF4-FFF2-40B4-BE49-F238E27FC236}">
                <a16:creationId xmlns:a16="http://schemas.microsoft.com/office/drawing/2014/main" xmlns="" id="{BAE578D9-4EDD-449C-A0BD-4D2E99EDB1B3}"/>
              </a:ext>
            </a:extLst>
          </p:cNvPr>
          <p:cNvSpPr/>
          <p:nvPr/>
        </p:nvSpPr>
        <p:spPr>
          <a:xfrm>
            <a:off x="7248967" y="4450259"/>
            <a:ext cx="1181734" cy="461665"/>
          </a:xfrm>
          <a:prstGeom prst="rect">
            <a:avLst/>
          </a:prstGeom>
        </p:spPr>
        <p:txBody>
          <a:bodyPr wrap="none">
            <a:spAutoFit/>
          </a:bodyPr>
          <a:lstStyle/>
          <a:p>
            <a:r>
              <a:rPr lang="en-GB" sz="2400" b="1" dirty="0" err="1">
                <a:solidFill>
                  <a:prstClr val="black"/>
                </a:solidFill>
                <a:latin typeface="Century Gothic" panose="020B0502020202020204" pitchFamily="34" charset="0"/>
              </a:rPr>
              <a:t>Chuan</a:t>
            </a:r>
            <a:endParaRPr lang="en-GB" sz="2400" dirty="0"/>
          </a:p>
        </p:txBody>
      </p:sp>
    </p:spTree>
    <p:extLst>
      <p:ext uri="{BB962C8B-B14F-4D97-AF65-F5344CB8AC3E}">
        <p14:creationId xmlns:p14="http://schemas.microsoft.com/office/powerpoint/2010/main" val="41713242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13" ma:contentTypeDescription="Create a new document." ma:contentTypeScope="" ma:versionID="226396999748aedaccaef4cb0e3d9517">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920329ea04f01889b6ffc9cde7973b4"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5DD1F4BC-54F8-4031-92A7-0608E014AA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86144f90-c7b6-48d0-aae5-f5e9e48cc3df"/>
    <ds:schemaRef ds:uri="http://schemas.microsoft.com/office/2006/metadata/properties"/>
    <ds:schemaRef ds:uri="http://purl.org/dc/terms/"/>
    <ds:schemaRef ds:uri="http://schemas.microsoft.com/sharepoint/v3"/>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317</TotalTime>
  <Words>1257</Words>
  <Application>Microsoft Office PowerPoint</Application>
  <PresentationFormat>On-screen Show (4:3)</PresentationFormat>
  <Paragraphs>369</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Rebecca Kemp</cp:lastModifiedBy>
  <cp:revision>7</cp:revision>
  <dcterms:created xsi:type="dcterms:W3CDTF">2018-03-17T10:08:43Z</dcterms:created>
  <dcterms:modified xsi:type="dcterms:W3CDTF">2022-03-17T15:55:52Z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6656">
    <vt:lpwstr>183</vt:lpwstr>
  </property>
</Properties>
</file>