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99"/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57200"/>
            <a:ext cx="8458200" cy="1470025"/>
          </a:xfrm>
        </p:spPr>
        <p:txBody>
          <a:bodyPr/>
          <a:lstStyle/>
          <a:p>
            <a:pPr algn="ctr"/>
            <a:r>
              <a:rPr lang="en-GB" dirty="0" smtClean="0"/>
              <a:t>The Lost Diary of Sami Star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133600"/>
            <a:ext cx="44196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24077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" y="228600"/>
            <a:ext cx="8229600" cy="1066800"/>
          </a:xfrm>
        </p:spPr>
        <p:txBody>
          <a:bodyPr/>
          <a:lstStyle/>
          <a:p>
            <a:r>
              <a:rPr lang="en-GB" dirty="0" smtClean="0">
                <a:latin typeface="Sassoon Primary" pitchFamily="50" charset="0"/>
              </a:rPr>
              <a:t>Page 1 &amp; 2 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95400"/>
            <a:ext cx="8610600" cy="556260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GB" sz="2400" dirty="0" smtClean="0">
                <a:latin typeface="Sassoon Primary" pitchFamily="50" charset="0"/>
              </a:rPr>
              <a:t>Why does the author use the phrase ‘at it again’? </a:t>
            </a:r>
          </a:p>
          <a:p>
            <a:pPr marL="109728" indent="0">
              <a:buNone/>
            </a:pPr>
            <a:endParaRPr lang="en-GB" sz="2400" dirty="0" smtClean="0">
              <a:latin typeface="Sassoon Primary" pitchFamily="50" charset="0"/>
            </a:endParaRPr>
          </a:p>
          <a:p>
            <a:pPr marL="109728" indent="0">
              <a:buNone/>
            </a:pPr>
            <a:endParaRPr lang="en-GB" sz="2400" dirty="0" smtClean="0">
              <a:latin typeface="Sassoon Primary" pitchFamily="50" charset="0"/>
            </a:endParaRPr>
          </a:p>
          <a:p>
            <a:pPr marL="109728" indent="0">
              <a:buNone/>
            </a:pPr>
            <a:r>
              <a:rPr lang="en-GB" sz="2400" dirty="0" smtClean="0">
                <a:latin typeface="Sassoon Primary" pitchFamily="50" charset="0"/>
              </a:rPr>
              <a:t>What do you think the relationship between </a:t>
            </a:r>
            <a:r>
              <a:rPr lang="en-GB" sz="2400" dirty="0" err="1" smtClean="0">
                <a:latin typeface="Sassoon Primary" pitchFamily="50" charset="0"/>
              </a:rPr>
              <a:t>Vix</a:t>
            </a:r>
            <a:r>
              <a:rPr lang="en-GB" sz="2400" dirty="0" smtClean="0">
                <a:latin typeface="Sassoon Primary" pitchFamily="50" charset="0"/>
              </a:rPr>
              <a:t> and her parents is like? What language suggests this? </a:t>
            </a:r>
          </a:p>
          <a:p>
            <a:pPr marL="109728" indent="0">
              <a:buNone/>
            </a:pPr>
            <a:endParaRPr lang="en-GB" sz="2400" dirty="0" smtClean="0">
              <a:latin typeface="Sassoon Primary" pitchFamily="50" charset="0"/>
            </a:endParaRPr>
          </a:p>
          <a:p>
            <a:pPr marL="109728" indent="0">
              <a:buNone/>
            </a:pPr>
            <a:endParaRPr lang="en-GB" sz="2400" dirty="0">
              <a:latin typeface="Sassoon Primary" pitchFamily="50" charset="0"/>
            </a:endParaRPr>
          </a:p>
          <a:p>
            <a:pPr marL="109728" indent="0">
              <a:buNone/>
            </a:pPr>
            <a:endParaRPr lang="en-GB" sz="2400" dirty="0" smtClean="0">
              <a:latin typeface="Sassoon Primary" pitchFamily="50" charset="0"/>
            </a:endParaRPr>
          </a:p>
          <a:p>
            <a:pPr marL="109728" indent="0">
              <a:buNone/>
            </a:pPr>
            <a:r>
              <a:rPr lang="en-GB" sz="2400" dirty="0" smtClean="0">
                <a:latin typeface="Sassoon Primary" pitchFamily="50" charset="0"/>
              </a:rPr>
              <a:t>How do you think </a:t>
            </a:r>
            <a:r>
              <a:rPr lang="en-GB" sz="2400" dirty="0" err="1" smtClean="0">
                <a:latin typeface="Sassoon Primary" pitchFamily="50" charset="0"/>
              </a:rPr>
              <a:t>Vix</a:t>
            </a:r>
            <a:r>
              <a:rPr lang="en-GB" sz="2400" dirty="0" smtClean="0">
                <a:latin typeface="Sassoon Primary" pitchFamily="50" charset="0"/>
              </a:rPr>
              <a:t> is feeling? </a:t>
            </a:r>
          </a:p>
          <a:p>
            <a:pPr marL="109728" indent="0">
              <a:buNone/>
            </a:pPr>
            <a:endParaRPr lang="en-GB" sz="2400" dirty="0">
              <a:latin typeface="Sassoon Primary" pitchFamily="50" charset="0"/>
            </a:endParaRPr>
          </a:p>
          <a:p>
            <a:pPr marL="109728" indent="0">
              <a:buNone/>
            </a:pPr>
            <a:endParaRPr lang="en-GB" sz="2400" dirty="0" smtClean="0">
              <a:latin typeface="Sassoon Primary" pitchFamily="50" charset="0"/>
            </a:endParaRPr>
          </a:p>
          <a:p>
            <a:pPr marL="109728" indent="0">
              <a:buNone/>
            </a:pPr>
            <a:r>
              <a:rPr lang="en-GB" sz="2400" dirty="0" smtClean="0">
                <a:latin typeface="Sassoon Primary" pitchFamily="50" charset="0"/>
              </a:rPr>
              <a:t>Why does the author describe the room as a war zone? </a:t>
            </a:r>
            <a:endParaRPr lang="en-GB" sz="2400" dirty="0">
              <a:latin typeface="Sassoon Primary" pitchFamily="50" charset="0"/>
            </a:endParaRPr>
          </a:p>
          <a:p>
            <a:pPr marL="109728" indent="0">
              <a:buNone/>
            </a:pPr>
            <a:endParaRPr lang="en-GB" sz="2400" dirty="0">
              <a:latin typeface="Sassoon Primary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7710" y="1696039"/>
            <a:ext cx="70834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006699"/>
                </a:solidFill>
                <a:latin typeface="Sassoon Primary" pitchFamily="50" charset="0"/>
              </a:rPr>
              <a:t>The phrase ‘at it again’ suggests that the family argue regularly. </a:t>
            </a:r>
            <a:endParaRPr lang="en-GB" dirty="0">
              <a:solidFill>
                <a:srgbClr val="006699"/>
              </a:solidFill>
              <a:latin typeface="Sassoon Primary" pitchFamily="50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5416" y="3334434"/>
            <a:ext cx="79365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6699"/>
                </a:solidFill>
                <a:latin typeface="Sassoon Primary" pitchFamily="50" charset="0"/>
              </a:rPr>
              <a:t>I think that </a:t>
            </a:r>
            <a:r>
              <a:rPr lang="en-GB" dirty="0" err="1" smtClean="0">
                <a:solidFill>
                  <a:srgbClr val="006699"/>
                </a:solidFill>
                <a:latin typeface="Sassoon Primary" pitchFamily="50" charset="0"/>
              </a:rPr>
              <a:t>Vix</a:t>
            </a:r>
            <a:r>
              <a:rPr lang="en-GB" dirty="0">
                <a:solidFill>
                  <a:srgbClr val="006699"/>
                </a:solidFill>
                <a:latin typeface="Sassoon Primary" pitchFamily="50" charset="0"/>
              </a:rPr>
              <a:t> </a:t>
            </a:r>
            <a:r>
              <a:rPr lang="en-GB" dirty="0" smtClean="0">
                <a:solidFill>
                  <a:srgbClr val="006699"/>
                </a:solidFill>
                <a:latin typeface="Sassoon Primary" pitchFamily="50" charset="0"/>
              </a:rPr>
              <a:t>and her parents disagree and argue about lots of things. The language nags, snaps, narks and growls suggests this. </a:t>
            </a:r>
            <a:endParaRPr lang="en-GB" dirty="0">
              <a:solidFill>
                <a:srgbClr val="006699"/>
              </a:solidFill>
              <a:latin typeface="Sassoon Primary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7710" y="4861195"/>
            <a:ext cx="79365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6699"/>
                </a:solidFill>
                <a:latin typeface="Sassoon Primary" pitchFamily="50" charset="0"/>
              </a:rPr>
              <a:t>I think </a:t>
            </a:r>
            <a:r>
              <a:rPr lang="en-GB" dirty="0" err="1" smtClean="0">
                <a:solidFill>
                  <a:srgbClr val="006699"/>
                </a:solidFill>
                <a:latin typeface="Sassoon Primary" pitchFamily="50" charset="0"/>
              </a:rPr>
              <a:t>Vix</a:t>
            </a:r>
            <a:r>
              <a:rPr lang="en-GB" dirty="0" smtClean="0">
                <a:solidFill>
                  <a:srgbClr val="006699"/>
                </a:solidFill>
                <a:latin typeface="Sassoon Primary" pitchFamily="50" charset="0"/>
              </a:rPr>
              <a:t> is feeling angry because she stormed out of the living room and whacked the door shut.  </a:t>
            </a:r>
            <a:endParaRPr lang="en-GB" dirty="0">
              <a:solidFill>
                <a:srgbClr val="006699"/>
              </a:solidFill>
              <a:latin typeface="Sassoon Primary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5417" y="6124280"/>
            <a:ext cx="79365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6699"/>
                </a:solidFill>
                <a:latin typeface="Sassoon Primary" pitchFamily="50" charset="0"/>
              </a:rPr>
              <a:t>The author describes the room as a war zone because there are doors slamming and lots of arguments. </a:t>
            </a:r>
            <a:endParaRPr lang="en-GB" dirty="0">
              <a:solidFill>
                <a:srgbClr val="006699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8358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28600"/>
            <a:ext cx="8229600" cy="1066800"/>
          </a:xfrm>
        </p:spPr>
        <p:txBody>
          <a:bodyPr/>
          <a:lstStyle/>
          <a:p>
            <a:r>
              <a:rPr lang="en-GB" dirty="0" smtClean="0">
                <a:latin typeface="Sassoon Primary" pitchFamily="50" charset="0"/>
              </a:rPr>
              <a:t>Page 3 &amp; 4 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95400"/>
            <a:ext cx="8382000" cy="5279136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GB" sz="2400" dirty="0" smtClean="0">
                <a:latin typeface="Sassoon Primary" pitchFamily="50" charset="0"/>
              </a:rPr>
              <a:t>What it </a:t>
            </a:r>
            <a:r>
              <a:rPr lang="en-GB" sz="2400" dirty="0" err="1" smtClean="0">
                <a:latin typeface="Sassoon Primary" pitchFamily="50" charset="0"/>
              </a:rPr>
              <a:t>Vix</a:t>
            </a:r>
            <a:r>
              <a:rPr lang="en-GB" sz="2400" dirty="0" smtClean="0">
                <a:latin typeface="Sassoon Primary" pitchFamily="50" charset="0"/>
              </a:rPr>
              <a:t> talking about when she says ‘They won’t let it go’? </a:t>
            </a:r>
          </a:p>
          <a:p>
            <a:pPr marL="109728" indent="0">
              <a:buNone/>
            </a:pPr>
            <a:endParaRPr lang="en-GB" sz="2400" dirty="0">
              <a:latin typeface="Sassoon Primary" pitchFamily="50" charset="0"/>
            </a:endParaRPr>
          </a:p>
          <a:p>
            <a:pPr marL="109728" indent="0">
              <a:buNone/>
            </a:pPr>
            <a:endParaRPr lang="en-GB" sz="2400" dirty="0">
              <a:latin typeface="Sassoon Primary" pitchFamily="50" charset="0"/>
            </a:endParaRPr>
          </a:p>
          <a:p>
            <a:pPr marL="109728" indent="0">
              <a:buNone/>
            </a:pPr>
            <a:r>
              <a:rPr lang="en-GB" sz="2400" dirty="0" smtClean="0">
                <a:latin typeface="Sassoon Primary" pitchFamily="50" charset="0"/>
              </a:rPr>
              <a:t>Why do you think Mum and Dad want </a:t>
            </a:r>
            <a:r>
              <a:rPr lang="en-GB" sz="2400" dirty="0" err="1" smtClean="0">
                <a:latin typeface="Sassoon Primary" pitchFamily="50" charset="0"/>
              </a:rPr>
              <a:t>Vix</a:t>
            </a:r>
            <a:r>
              <a:rPr lang="en-GB" sz="2400" dirty="0" smtClean="0">
                <a:latin typeface="Sassoon Primary" pitchFamily="50" charset="0"/>
              </a:rPr>
              <a:t> to go to university? </a:t>
            </a:r>
          </a:p>
          <a:p>
            <a:pPr marL="109728" indent="0">
              <a:buNone/>
            </a:pPr>
            <a:endParaRPr lang="en-GB" sz="2400" dirty="0">
              <a:latin typeface="Sassoon Primary" pitchFamily="50" charset="0"/>
            </a:endParaRPr>
          </a:p>
          <a:p>
            <a:pPr marL="109728" indent="0">
              <a:buNone/>
            </a:pPr>
            <a:endParaRPr lang="en-GB" sz="2400" dirty="0" smtClean="0">
              <a:latin typeface="Sassoon Primary" pitchFamily="50" charset="0"/>
            </a:endParaRPr>
          </a:p>
          <a:p>
            <a:pPr marL="109728" indent="0">
              <a:buNone/>
            </a:pPr>
            <a:r>
              <a:rPr lang="en-GB" sz="2400" dirty="0" smtClean="0">
                <a:latin typeface="Sassoon Primary" pitchFamily="50" charset="0"/>
              </a:rPr>
              <a:t>Why did </a:t>
            </a:r>
            <a:r>
              <a:rPr lang="en-GB" sz="2400" dirty="0" err="1" smtClean="0">
                <a:latin typeface="Sassoon Primary" pitchFamily="50" charset="0"/>
              </a:rPr>
              <a:t>Vix</a:t>
            </a:r>
            <a:r>
              <a:rPr lang="en-GB" sz="2400" dirty="0" smtClean="0">
                <a:latin typeface="Sassoon Primary" pitchFamily="50" charset="0"/>
              </a:rPr>
              <a:t> shout? </a:t>
            </a:r>
          </a:p>
          <a:p>
            <a:pPr marL="109728" indent="0">
              <a:buNone/>
            </a:pPr>
            <a:endParaRPr lang="en-GB" sz="2400" dirty="0" smtClean="0">
              <a:latin typeface="Sassoon Primary" pitchFamily="50" charset="0"/>
            </a:endParaRPr>
          </a:p>
          <a:p>
            <a:pPr marL="109728" indent="0">
              <a:buNone/>
            </a:pPr>
            <a:endParaRPr lang="en-GB" sz="2400" dirty="0" smtClean="0">
              <a:latin typeface="Sassoon Primary" pitchFamily="50" charset="0"/>
            </a:endParaRPr>
          </a:p>
          <a:p>
            <a:pPr marL="109728" indent="0">
              <a:buNone/>
            </a:pPr>
            <a:r>
              <a:rPr lang="en-GB" sz="2400" dirty="0" smtClean="0">
                <a:latin typeface="Sassoon Primary" pitchFamily="50" charset="0"/>
              </a:rPr>
              <a:t>Do you empathise with </a:t>
            </a:r>
            <a:r>
              <a:rPr lang="en-GB" sz="2400" dirty="0" err="1" smtClean="0">
                <a:latin typeface="Sassoon Primary" pitchFamily="50" charset="0"/>
              </a:rPr>
              <a:t>Vix</a:t>
            </a:r>
            <a:r>
              <a:rPr lang="en-GB" sz="2400" dirty="0" smtClean="0">
                <a:latin typeface="Sassoon Primary" pitchFamily="50" charset="0"/>
              </a:rPr>
              <a:t>? </a:t>
            </a:r>
            <a:endParaRPr lang="en-GB" sz="2400" dirty="0">
              <a:latin typeface="Sassoon Primary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2133600"/>
            <a:ext cx="845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>
                <a:solidFill>
                  <a:srgbClr val="006699"/>
                </a:solidFill>
                <a:latin typeface="Sassoon Primary" pitchFamily="50" charset="0"/>
              </a:rPr>
              <a:t>Vix</a:t>
            </a:r>
            <a:r>
              <a:rPr lang="en-GB" dirty="0" smtClean="0">
                <a:solidFill>
                  <a:srgbClr val="006699"/>
                </a:solidFill>
                <a:latin typeface="Sassoon Primary" pitchFamily="50" charset="0"/>
              </a:rPr>
              <a:t> means that her mum and dad keep telling her that they would like her to go to university. </a:t>
            </a:r>
            <a:endParaRPr lang="en-GB" dirty="0">
              <a:solidFill>
                <a:srgbClr val="006699"/>
              </a:solidFill>
              <a:latin typeface="Sassoon Primary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7182" y="3657600"/>
            <a:ext cx="845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6699"/>
                </a:solidFill>
                <a:latin typeface="Sassoon Primary" pitchFamily="50" charset="0"/>
              </a:rPr>
              <a:t>Mum and Dad want </a:t>
            </a:r>
            <a:r>
              <a:rPr lang="en-GB" dirty="0" err="1" smtClean="0">
                <a:solidFill>
                  <a:srgbClr val="006699"/>
                </a:solidFill>
                <a:latin typeface="Sassoon Primary" pitchFamily="50" charset="0"/>
              </a:rPr>
              <a:t>Vix</a:t>
            </a:r>
            <a:r>
              <a:rPr lang="en-GB" dirty="0" smtClean="0">
                <a:solidFill>
                  <a:srgbClr val="006699"/>
                </a:solidFill>
                <a:latin typeface="Sassoon Primary" pitchFamily="50" charset="0"/>
              </a:rPr>
              <a:t> to go to university because they think that she is very clever, they say that she is a total </a:t>
            </a:r>
            <a:r>
              <a:rPr lang="en-GB" dirty="0" err="1" smtClean="0">
                <a:solidFill>
                  <a:srgbClr val="006699"/>
                </a:solidFill>
                <a:latin typeface="Sassoon Primary" pitchFamily="50" charset="0"/>
              </a:rPr>
              <a:t>brainiac</a:t>
            </a:r>
            <a:r>
              <a:rPr lang="en-GB" dirty="0" smtClean="0">
                <a:solidFill>
                  <a:srgbClr val="006699"/>
                </a:solidFill>
                <a:latin typeface="Sassoon Primary" pitchFamily="50" charset="0"/>
              </a:rPr>
              <a:t>.  </a:t>
            </a:r>
            <a:endParaRPr lang="en-GB" dirty="0">
              <a:solidFill>
                <a:srgbClr val="006699"/>
              </a:solidFill>
              <a:latin typeface="Sassoon Primary" pitchFamily="50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7182" y="4858434"/>
            <a:ext cx="845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>
                <a:solidFill>
                  <a:srgbClr val="006699"/>
                </a:solidFill>
                <a:latin typeface="Sassoon Primary" pitchFamily="50" charset="0"/>
              </a:rPr>
              <a:t>Vix</a:t>
            </a:r>
            <a:r>
              <a:rPr lang="en-GB" dirty="0" smtClean="0">
                <a:solidFill>
                  <a:srgbClr val="006699"/>
                </a:solidFill>
                <a:latin typeface="Sassoon Primary" pitchFamily="50" charset="0"/>
              </a:rPr>
              <a:t> shouted because she wanted her mum and dad to hear what she was saying to Hannah. </a:t>
            </a:r>
            <a:endParaRPr lang="en-GB" dirty="0">
              <a:solidFill>
                <a:srgbClr val="006699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7042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229600" cy="1066800"/>
          </a:xfrm>
        </p:spPr>
        <p:txBody>
          <a:bodyPr>
            <a:normAutofit/>
          </a:bodyPr>
          <a:lstStyle/>
          <a:p>
            <a:r>
              <a:rPr lang="en-GB" sz="3600" dirty="0" smtClean="0">
                <a:latin typeface="Sassoon Primary" pitchFamily="50" charset="0"/>
              </a:rPr>
              <a:t>Page 5</a:t>
            </a:r>
            <a:endParaRPr lang="en-GB" sz="3600" dirty="0">
              <a:latin typeface="Sassoon Primary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5227" y="990600"/>
            <a:ext cx="8543637" cy="5279136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GB" sz="2400" dirty="0" smtClean="0">
                <a:latin typeface="Sassoon Primary" pitchFamily="50" charset="0"/>
              </a:rPr>
              <a:t>Where do you think </a:t>
            </a:r>
            <a:r>
              <a:rPr lang="en-GB" sz="2400" dirty="0" err="1" smtClean="0">
                <a:latin typeface="Sassoon Primary" pitchFamily="50" charset="0"/>
              </a:rPr>
              <a:t>Vix</a:t>
            </a:r>
            <a:r>
              <a:rPr lang="en-GB" sz="2400" dirty="0" smtClean="0">
                <a:latin typeface="Sassoon Primary" pitchFamily="50" charset="0"/>
              </a:rPr>
              <a:t> could be going? Explain why she would be going there. </a:t>
            </a:r>
          </a:p>
          <a:p>
            <a:pPr marL="109728" indent="0">
              <a:buNone/>
            </a:pPr>
            <a:endParaRPr lang="en-GB" sz="2400" dirty="0">
              <a:latin typeface="Sassoon Primary" pitchFamily="50" charset="0"/>
            </a:endParaRPr>
          </a:p>
          <a:p>
            <a:pPr marL="109728" indent="0">
              <a:buNone/>
            </a:pPr>
            <a:endParaRPr lang="en-GB" sz="2400" dirty="0">
              <a:latin typeface="Sassoon Primary" pitchFamily="50" charset="0"/>
            </a:endParaRPr>
          </a:p>
          <a:p>
            <a:pPr marL="109728" indent="0">
              <a:buNone/>
            </a:pPr>
            <a:r>
              <a:rPr lang="en-GB" sz="2400" dirty="0" smtClean="0">
                <a:latin typeface="Sassoon Primary" pitchFamily="50" charset="0"/>
              </a:rPr>
              <a:t>What does ‘stunned silence’ mean? </a:t>
            </a:r>
          </a:p>
          <a:p>
            <a:pPr marL="109728" indent="0">
              <a:buNone/>
            </a:pPr>
            <a:endParaRPr lang="en-GB" sz="2400" dirty="0" smtClean="0">
              <a:latin typeface="Sassoon Primary" pitchFamily="50" charset="0"/>
            </a:endParaRPr>
          </a:p>
          <a:p>
            <a:pPr marL="109728" indent="0">
              <a:buNone/>
            </a:pPr>
            <a:endParaRPr lang="en-GB" sz="2400" dirty="0">
              <a:latin typeface="Sassoon Primary" pitchFamily="50" charset="0"/>
            </a:endParaRPr>
          </a:p>
          <a:p>
            <a:pPr marL="109728" indent="0">
              <a:buNone/>
            </a:pPr>
            <a:r>
              <a:rPr lang="en-GB" sz="2400" dirty="0" smtClean="0">
                <a:latin typeface="Sassoon Primary" pitchFamily="50" charset="0"/>
              </a:rPr>
              <a:t>Why do you think that Mum and Dad are saying the same thing in the same frantic way? </a:t>
            </a:r>
          </a:p>
          <a:p>
            <a:pPr marL="109728" indent="0">
              <a:buNone/>
            </a:pPr>
            <a:endParaRPr lang="en-GB" sz="2400" dirty="0">
              <a:latin typeface="Sassoon Primary" pitchFamily="50" charset="0"/>
            </a:endParaRPr>
          </a:p>
          <a:p>
            <a:pPr marL="109728" indent="0">
              <a:buNone/>
            </a:pPr>
            <a:endParaRPr lang="en-GB" sz="2400" dirty="0" smtClean="0">
              <a:latin typeface="Sassoon Primary" pitchFamily="50" charset="0"/>
            </a:endParaRPr>
          </a:p>
          <a:p>
            <a:pPr marL="109728" indent="0">
              <a:buNone/>
            </a:pPr>
            <a:r>
              <a:rPr lang="en-GB" sz="2400" dirty="0" smtClean="0">
                <a:latin typeface="Sassoon Primary" pitchFamily="50" charset="0"/>
              </a:rPr>
              <a:t>Find 4 things in the text that tell us that Hannah is fed up.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38728" y="1676400"/>
            <a:ext cx="845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>
                <a:solidFill>
                  <a:srgbClr val="006699"/>
                </a:solidFill>
                <a:latin typeface="Sassoon Primary" pitchFamily="50" charset="0"/>
              </a:rPr>
              <a:t>Vix</a:t>
            </a:r>
            <a:r>
              <a:rPr lang="en-GB" dirty="0" smtClean="0">
                <a:solidFill>
                  <a:srgbClr val="006699"/>
                </a:solidFill>
                <a:latin typeface="Sassoon Primary" pitchFamily="50" charset="0"/>
              </a:rPr>
              <a:t> could have stormed out of the house to speak to her friends or another family member because she is frustrated with Mum and Dad. </a:t>
            </a:r>
            <a:endParaRPr lang="en-GB" dirty="0">
              <a:solidFill>
                <a:srgbClr val="006699"/>
              </a:solidFill>
              <a:latin typeface="Sassoon Primary" pitchFamily="50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9472" y="2895600"/>
            <a:ext cx="845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6699"/>
                </a:solidFill>
                <a:latin typeface="Sassoon Primary" pitchFamily="50" charset="0"/>
              </a:rPr>
              <a:t>Stunned silence means that someone is so shocked or surprised by something that they are unable to speak. </a:t>
            </a:r>
            <a:endParaRPr lang="en-GB" dirty="0">
              <a:solidFill>
                <a:srgbClr val="006699"/>
              </a:solidFill>
              <a:latin typeface="Sassoon Primary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7946" y="4419600"/>
            <a:ext cx="845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6699"/>
                </a:solidFill>
                <a:latin typeface="Sassoon Primary" pitchFamily="50" charset="0"/>
              </a:rPr>
              <a:t>Mum and Dad keep saying the same things in the same frantic way because they really think that </a:t>
            </a:r>
            <a:r>
              <a:rPr lang="en-GB" dirty="0" err="1" smtClean="0">
                <a:solidFill>
                  <a:srgbClr val="006699"/>
                </a:solidFill>
                <a:latin typeface="Sassoon Primary" pitchFamily="50" charset="0"/>
              </a:rPr>
              <a:t>Vix</a:t>
            </a:r>
            <a:r>
              <a:rPr lang="en-GB" dirty="0" smtClean="0">
                <a:solidFill>
                  <a:srgbClr val="006699"/>
                </a:solidFill>
                <a:latin typeface="Sassoon Primary" pitchFamily="50" charset="0"/>
              </a:rPr>
              <a:t> should go to university.</a:t>
            </a:r>
            <a:endParaRPr lang="en-GB" dirty="0">
              <a:solidFill>
                <a:srgbClr val="006699"/>
              </a:solidFill>
              <a:latin typeface="Sassoon Primary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4092" y="5791200"/>
            <a:ext cx="88207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6699"/>
                </a:solidFill>
                <a:latin typeface="Sassoon Primary" pitchFamily="50" charset="0"/>
              </a:rPr>
              <a:t>Hannah is fed up because her parents don’t know that she got the lead part in the school play, Ms Barr is leaving to have a baby, she is finding Maths hard and that she has had a pain in her tummy. </a:t>
            </a:r>
          </a:p>
          <a:p>
            <a:endParaRPr lang="en-GB" dirty="0">
              <a:solidFill>
                <a:srgbClr val="006699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000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229600" cy="1066800"/>
          </a:xfrm>
        </p:spPr>
        <p:txBody>
          <a:bodyPr>
            <a:normAutofit/>
          </a:bodyPr>
          <a:lstStyle/>
          <a:p>
            <a:r>
              <a:rPr lang="en-GB" sz="3600" dirty="0" smtClean="0">
                <a:latin typeface="Sassoon Primary" pitchFamily="50" charset="0"/>
              </a:rPr>
              <a:t>Page 6</a:t>
            </a:r>
            <a:endParaRPr lang="en-GB" sz="3600" dirty="0">
              <a:latin typeface="Sassoon Primary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5227" y="990600"/>
            <a:ext cx="8543637" cy="5279136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GB" sz="2400" dirty="0" smtClean="0">
                <a:latin typeface="Sassoon Primary" pitchFamily="50" charset="0"/>
              </a:rPr>
              <a:t>Why does the author describe the house as feeling ‘black and white’? </a:t>
            </a:r>
          </a:p>
          <a:p>
            <a:pPr marL="109728" indent="0">
              <a:buNone/>
            </a:pPr>
            <a:endParaRPr lang="en-GB" sz="2400" dirty="0">
              <a:latin typeface="Sassoon Primary" pitchFamily="50" charset="0"/>
            </a:endParaRPr>
          </a:p>
          <a:p>
            <a:pPr marL="109728" indent="0">
              <a:buNone/>
            </a:pPr>
            <a:endParaRPr lang="en-GB" sz="2400" dirty="0" smtClean="0">
              <a:latin typeface="Sassoon Primary" pitchFamily="50" charset="0"/>
            </a:endParaRPr>
          </a:p>
          <a:p>
            <a:pPr marL="109728" indent="0">
              <a:buNone/>
            </a:pPr>
            <a:endParaRPr lang="en-GB" sz="2400" dirty="0" smtClean="0">
              <a:latin typeface="Sassoon Primary" pitchFamily="50" charset="0"/>
            </a:endParaRPr>
          </a:p>
          <a:p>
            <a:pPr marL="109728" indent="0">
              <a:buNone/>
            </a:pPr>
            <a:r>
              <a:rPr lang="en-GB" sz="2400" dirty="0" smtClean="0">
                <a:latin typeface="Sassoon Primary" pitchFamily="50" charset="0"/>
              </a:rPr>
              <a:t>Do the arguments between Mum, Dad and </a:t>
            </a:r>
            <a:r>
              <a:rPr lang="en-GB" sz="2400" dirty="0" err="1" smtClean="0">
                <a:latin typeface="Sassoon Primary" pitchFamily="50" charset="0"/>
              </a:rPr>
              <a:t>Vix</a:t>
            </a:r>
            <a:r>
              <a:rPr lang="en-GB" sz="2400" dirty="0" smtClean="0">
                <a:latin typeface="Sassoon Primary" pitchFamily="50" charset="0"/>
              </a:rPr>
              <a:t> affect Hannah? How do they affect her?</a:t>
            </a:r>
          </a:p>
          <a:p>
            <a:pPr marL="109728" indent="0">
              <a:buNone/>
            </a:pPr>
            <a:endParaRPr lang="en-GB" sz="2400" b="1" dirty="0">
              <a:latin typeface="Sassoon Primary" pitchFamily="50" charset="0"/>
            </a:endParaRPr>
          </a:p>
          <a:p>
            <a:pPr marL="109728" indent="0">
              <a:buNone/>
            </a:pPr>
            <a:endParaRPr lang="en-GB" sz="2400" dirty="0" smtClean="0">
              <a:latin typeface="Sassoon Primary" pitchFamily="50" charset="0"/>
            </a:endParaRPr>
          </a:p>
          <a:p>
            <a:pPr marL="109728" indent="0">
              <a:buNone/>
            </a:pPr>
            <a:r>
              <a:rPr lang="en-GB" sz="2400" dirty="0" smtClean="0">
                <a:latin typeface="Sassoon Primary" pitchFamily="50" charset="0"/>
              </a:rPr>
              <a:t>Why does Hannah slip out of the door? </a:t>
            </a:r>
          </a:p>
          <a:p>
            <a:pPr marL="109728" indent="0">
              <a:buNone/>
            </a:pPr>
            <a:endParaRPr lang="en-GB" sz="2400" dirty="0">
              <a:latin typeface="Sassoon Primary" pitchFamily="50" charset="0"/>
            </a:endParaRPr>
          </a:p>
          <a:p>
            <a:pPr marL="109728" indent="0">
              <a:buNone/>
            </a:pPr>
            <a:endParaRPr lang="en-GB" sz="2400" dirty="0" smtClean="0">
              <a:latin typeface="Sassoon Primary" pitchFamily="50" charset="0"/>
            </a:endParaRPr>
          </a:p>
          <a:p>
            <a:pPr marL="109728" indent="0">
              <a:buNone/>
            </a:pPr>
            <a:r>
              <a:rPr lang="en-GB" sz="2400" dirty="0" smtClean="0">
                <a:latin typeface="Sassoon Primary" pitchFamily="50" charset="0"/>
              </a:rPr>
              <a:t>What do you think will happen in the rest of the story?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38728" y="1752600"/>
            <a:ext cx="8458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6699"/>
                </a:solidFill>
                <a:latin typeface="Sassoon Primary" pitchFamily="50" charset="0"/>
              </a:rPr>
              <a:t>The author describes the house as feeling black and white because of the negative atmosphere caused by all of the arguments. The house is not a happy place. </a:t>
            </a:r>
            <a:endParaRPr lang="en-GB" dirty="0">
              <a:solidFill>
                <a:srgbClr val="006699"/>
              </a:solidFill>
              <a:latin typeface="Sassoon Primary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1874" y="3733800"/>
            <a:ext cx="845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6699"/>
                </a:solidFill>
                <a:latin typeface="Sassoon Primary" pitchFamily="50" charset="0"/>
              </a:rPr>
              <a:t>The arguments do affect Hannah, she feels like there is a spotlight pointing at </a:t>
            </a:r>
            <a:r>
              <a:rPr lang="en-GB" dirty="0" err="1" smtClean="0">
                <a:solidFill>
                  <a:srgbClr val="006699"/>
                </a:solidFill>
                <a:latin typeface="Sassoon Primary" pitchFamily="50" charset="0"/>
              </a:rPr>
              <a:t>Vix</a:t>
            </a:r>
            <a:r>
              <a:rPr lang="en-GB" dirty="0" smtClean="0">
                <a:solidFill>
                  <a:srgbClr val="006699"/>
                </a:solidFill>
                <a:latin typeface="Sassoon Primary" pitchFamily="50" charset="0"/>
              </a:rPr>
              <a:t> and nobody notices her. </a:t>
            </a:r>
            <a:endParaRPr lang="en-GB" dirty="0">
              <a:solidFill>
                <a:srgbClr val="006699"/>
              </a:solidFill>
              <a:latin typeface="Sassoon Primary" pitchFamily="50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401" y="4953000"/>
            <a:ext cx="845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6699"/>
                </a:solidFill>
                <a:latin typeface="Sassoon Primary" pitchFamily="50" charset="0"/>
              </a:rPr>
              <a:t>Hannah slips out of the door quietly because she doesn’t want her parents to hear her leave. </a:t>
            </a:r>
            <a:endParaRPr lang="en-GB" dirty="0">
              <a:solidFill>
                <a:srgbClr val="006699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37928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212</TotalTime>
  <Words>550</Words>
  <Application>Microsoft Office PowerPoint</Application>
  <PresentationFormat>On-screen Show (4:3)</PresentationFormat>
  <Paragraphs>61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Urban</vt:lpstr>
      <vt:lpstr>The Lost Diary of Sami Star</vt:lpstr>
      <vt:lpstr>Page 1 &amp; 2 </vt:lpstr>
      <vt:lpstr>Page 3 &amp; 4 </vt:lpstr>
      <vt:lpstr>Page 5</vt:lpstr>
      <vt:lpstr>Page 6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Lost Diary of Sami Star</dc:title>
  <dc:creator>Amy Cliff</dc:creator>
  <cp:lastModifiedBy>Amy Cliff</cp:lastModifiedBy>
  <cp:revision>11</cp:revision>
  <dcterms:created xsi:type="dcterms:W3CDTF">2006-08-16T00:00:00Z</dcterms:created>
  <dcterms:modified xsi:type="dcterms:W3CDTF">2022-01-04T16:39:45Z</dcterms:modified>
</cp:coreProperties>
</file>