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1"/>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74" r:id="rId19"/>
    <p:sldId id="273" r:id="rId2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142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B3E4FE2-BCBB-47E7-8F3F-B19A1D780313}" type="datetimeFigureOut">
              <a:rPr lang="en-GB" smtClean="0"/>
              <a:t>07/09/2021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B20C8DF3-2FA2-44FA-9C19-C84AEE632B3E}" type="slidenum">
              <a:rPr lang="en-GB" smtClean="0"/>
              <a:t>‹#›</a:t>
            </a:fld>
            <a:endParaRPr lang="en-GB"/>
          </a:p>
        </p:txBody>
      </p:sp>
    </p:spTree>
    <p:extLst>
      <p:ext uri="{BB962C8B-B14F-4D97-AF65-F5344CB8AC3E}">
        <p14:creationId xmlns:p14="http://schemas.microsoft.com/office/powerpoint/2010/main" val="64060193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2962783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85073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3914519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2185851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626792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1621505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3101610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621691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232695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927266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dirty="0"/>
          </a:p>
        </p:txBody>
      </p:sp>
    </p:spTree>
    <p:extLst>
      <p:ext uri="{BB962C8B-B14F-4D97-AF65-F5344CB8AC3E}">
        <p14:creationId xmlns:p14="http://schemas.microsoft.com/office/powerpoint/2010/main" val="2477482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2A7BE6-BB2F-45A4-A8B9-BCA11C350659}" type="datetimeFigureOut">
              <a:rPr lang="en-GB" smtClean="0"/>
              <a:t>07/09/2021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3BF306-16DA-4214-AA2B-641EFDFC7B18}" type="slidenum">
              <a:rPr lang="en-GB" smtClean="0"/>
              <a:t>‹#›</a:t>
            </a:fld>
            <a:endParaRPr lang="en-GB" dirty="0"/>
          </a:p>
        </p:txBody>
      </p:sp>
    </p:spTree>
    <p:extLst>
      <p:ext uri="{BB962C8B-B14F-4D97-AF65-F5344CB8AC3E}">
        <p14:creationId xmlns:p14="http://schemas.microsoft.com/office/powerpoint/2010/main" val="32230613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mailto:jgrindey@disley.cheshire.sch.uk" TargetMode="External"/><Relationship Id="rId2" Type="http://schemas.openxmlformats.org/officeDocument/2006/relationships/hyperlink" Target="mailto:admin@disley.cheshire.sch.uk"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mailto:head@disley.cheshire.sch.uk"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136545"/>
            <a:ext cx="7776864" cy="1758057"/>
          </a:xfrm>
        </p:spPr>
        <p:txBody>
          <a:bodyPr>
            <a:normAutofit fontScale="90000"/>
          </a:bodyPr>
          <a:lstStyle/>
          <a:p>
            <a:r>
              <a:rPr lang="en-GB" b="1" u="sng" dirty="0"/>
              <a:t>Welcome to Year 1 and 2 </a:t>
            </a:r>
            <a:br>
              <a:rPr lang="en-GB" b="1" u="sng" dirty="0"/>
            </a:br>
            <a:r>
              <a:rPr lang="en-GB" b="1" u="sng" dirty="0"/>
              <a:t>Meet the Teacher Information Session </a:t>
            </a:r>
          </a:p>
        </p:txBody>
      </p:sp>
      <p:sp>
        <p:nvSpPr>
          <p:cNvPr id="3" name="Subtitle 2"/>
          <p:cNvSpPr>
            <a:spLocks noGrp="1"/>
          </p:cNvSpPr>
          <p:nvPr>
            <p:ph type="subTitle" idx="1"/>
          </p:nvPr>
        </p:nvSpPr>
        <p:spPr>
          <a:xfrm>
            <a:off x="395536" y="4077072"/>
            <a:ext cx="8424936" cy="2160240"/>
          </a:xfrm>
        </p:spPr>
        <p:txBody>
          <a:bodyPr>
            <a:normAutofit fontScale="85000" lnSpcReduction="20000"/>
          </a:bodyPr>
          <a:lstStyle/>
          <a:p>
            <a:endParaRPr lang="en-GB" dirty="0">
              <a:solidFill>
                <a:schemeClr val="tx1">
                  <a:lumMod val="75000"/>
                  <a:lumOff val="25000"/>
                </a:schemeClr>
              </a:solidFill>
            </a:endParaRPr>
          </a:p>
          <a:p>
            <a:r>
              <a:rPr lang="en-GB" dirty="0">
                <a:solidFill>
                  <a:schemeClr val="tx1">
                    <a:lumMod val="75000"/>
                    <a:lumOff val="25000"/>
                  </a:schemeClr>
                </a:solidFill>
              </a:rPr>
              <a:t>Teaching staff: Mrs Grindey, Mrs Holden, Miss Bantoft, Miss Sutton and Mr Emsley</a:t>
            </a:r>
          </a:p>
          <a:p>
            <a:endParaRPr lang="en-GB" dirty="0">
              <a:solidFill>
                <a:schemeClr val="tx1">
                  <a:lumMod val="75000"/>
                  <a:lumOff val="25000"/>
                </a:schemeClr>
              </a:solidFill>
            </a:endParaRPr>
          </a:p>
          <a:p>
            <a:r>
              <a:rPr lang="en-GB" dirty="0">
                <a:solidFill>
                  <a:schemeClr val="tx1">
                    <a:lumMod val="75000"/>
                    <a:lumOff val="25000"/>
                  </a:schemeClr>
                </a:solidFill>
              </a:rPr>
              <a:t>Support Staff: Mrs Bennett and Mrs Broome</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0"/>
            <a:ext cx="2520280"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1077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37704"/>
            <a:ext cx="6334472" cy="1470025"/>
          </a:xfrm>
        </p:spPr>
        <p:txBody>
          <a:bodyPr/>
          <a:lstStyle/>
          <a:p>
            <a:r>
              <a:rPr lang="en-GB" dirty="0"/>
              <a:t>Who is Who?</a:t>
            </a:r>
          </a:p>
        </p:txBody>
      </p:sp>
      <p:sp>
        <p:nvSpPr>
          <p:cNvPr id="3" name="Subtitle 2"/>
          <p:cNvSpPr>
            <a:spLocks noGrp="1"/>
          </p:cNvSpPr>
          <p:nvPr>
            <p:ph type="subTitle" idx="1"/>
          </p:nvPr>
        </p:nvSpPr>
        <p:spPr>
          <a:xfrm>
            <a:off x="179512" y="1484784"/>
            <a:ext cx="8712968" cy="5112568"/>
          </a:xfrm>
        </p:spPr>
        <p:txBody>
          <a:bodyPr>
            <a:normAutofit fontScale="85000" lnSpcReduction="20000"/>
          </a:bodyPr>
          <a:lstStyle/>
          <a:p>
            <a:r>
              <a:rPr lang="en-GB" sz="2800" b="1" dirty="0">
                <a:solidFill>
                  <a:schemeClr val="tx1">
                    <a:lumMod val="75000"/>
                    <a:lumOff val="25000"/>
                  </a:schemeClr>
                </a:solidFill>
              </a:rPr>
              <a:t>Mrs Grindey </a:t>
            </a:r>
            <a:r>
              <a:rPr lang="en-GB" sz="2800" dirty="0">
                <a:solidFill>
                  <a:schemeClr val="tx1">
                    <a:lumMod val="75000"/>
                    <a:lumOff val="25000"/>
                  </a:schemeClr>
                </a:solidFill>
              </a:rPr>
              <a:t>is our Key Phase Leader and teaches in class 1/2 GH three days a week on Mondays, Tuesdays and Fridays. </a:t>
            </a:r>
            <a:r>
              <a:rPr lang="en-GB" sz="2800" b="1" dirty="0">
                <a:solidFill>
                  <a:schemeClr val="tx1">
                    <a:lumMod val="75000"/>
                    <a:lumOff val="25000"/>
                  </a:schemeClr>
                </a:solidFill>
              </a:rPr>
              <a:t>Mrs Holden </a:t>
            </a:r>
            <a:r>
              <a:rPr lang="en-GB" sz="2800" dirty="0">
                <a:solidFill>
                  <a:schemeClr val="tx1">
                    <a:lumMod val="75000"/>
                    <a:lumOff val="25000"/>
                  </a:schemeClr>
                </a:solidFill>
              </a:rPr>
              <a:t>teaches in class 1/2 GH on Wednesdays, Thursdays and every other Friday. </a:t>
            </a:r>
          </a:p>
          <a:p>
            <a:endParaRPr lang="en-GB" sz="2800" dirty="0">
              <a:solidFill>
                <a:schemeClr val="tx1">
                  <a:lumMod val="75000"/>
                  <a:lumOff val="25000"/>
                </a:schemeClr>
              </a:solidFill>
            </a:endParaRPr>
          </a:p>
          <a:p>
            <a:r>
              <a:rPr lang="en-GB" sz="2800" b="1" dirty="0">
                <a:solidFill>
                  <a:schemeClr val="tx1">
                    <a:lumMod val="75000"/>
                    <a:lumOff val="25000"/>
                  </a:schemeClr>
                </a:solidFill>
              </a:rPr>
              <a:t>Miss Sutton </a:t>
            </a:r>
            <a:r>
              <a:rPr lang="en-GB" sz="2800" dirty="0">
                <a:solidFill>
                  <a:schemeClr val="tx1">
                    <a:lumMod val="75000"/>
                    <a:lumOff val="25000"/>
                  </a:schemeClr>
                </a:solidFill>
              </a:rPr>
              <a:t>teaches in class 1/2 SE on Mondays, Tuesdays and every other Wednesday. </a:t>
            </a:r>
            <a:r>
              <a:rPr lang="en-GB" sz="2800" b="1" dirty="0">
                <a:solidFill>
                  <a:schemeClr val="tx1">
                    <a:lumMod val="75000"/>
                    <a:lumOff val="25000"/>
                  </a:schemeClr>
                </a:solidFill>
              </a:rPr>
              <a:t>Mr Emsley </a:t>
            </a:r>
            <a:r>
              <a:rPr lang="en-GB" sz="2800" dirty="0">
                <a:solidFill>
                  <a:schemeClr val="tx1">
                    <a:lumMod val="75000"/>
                    <a:lumOff val="25000"/>
                  </a:schemeClr>
                </a:solidFill>
              </a:rPr>
              <a:t>teaches in class 1/2 SE on Thursdays and Fridays and every other Wednesday. Please note that when Miss Sutton commences maternity leave, Mr Emsley will teach class 1/2 SE full-time. </a:t>
            </a:r>
          </a:p>
          <a:p>
            <a:endParaRPr lang="en-GB" sz="2800" dirty="0">
              <a:solidFill>
                <a:schemeClr val="tx1">
                  <a:lumMod val="75000"/>
                  <a:lumOff val="25000"/>
                </a:schemeClr>
              </a:solidFill>
            </a:endParaRPr>
          </a:p>
          <a:p>
            <a:r>
              <a:rPr lang="en-GB" sz="2800" b="1" dirty="0">
                <a:solidFill>
                  <a:schemeClr val="tx1">
                    <a:lumMod val="75000"/>
                    <a:lumOff val="25000"/>
                  </a:schemeClr>
                </a:solidFill>
              </a:rPr>
              <a:t>Miss Bantoft </a:t>
            </a:r>
            <a:r>
              <a:rPr lang="en-GB" sz="2800" dirty="0">
                <a:solidFill>
                  <a:schemeClr val="tx1">
                    <a:lumMod val="75000"/>
                    <a:lumOff val="25000"/>
                  </a:schemeClr>
                </a:solidFill>
              </a:rPr>
              <a:t>teaches full-time Monday to Friday in Class 1/2 B.</a:t>
            </a:r>
          </a:p>
          <a:p>
            <a:endParaRPr lang="en-GB" sz="2800" dirty="0">
              <a:solidFill>
                <a:schemeClr val="tx1">
                  <a:lumMod val="75000"/>
                  <a:lumOff val="25000"/>
                </a:schemeClr>
              </a:solidFill>
            </a:endParaRPr>
          </a:p>
          <a:p>
            <a:r>
              <a:rPr lang="en-GB" sz="2800" b="1" dirty="0">
                <a:solidFill>
                  <a:schemeClr val="tx1">
                    <a:lumMod val="75000"/>
                    <a:lumOff val="25000"/>
                  </a:schemeClr>
                </a:solidFill>
              </a:rPr>
              <a:t>Mrs Bennett </a:t>
            </a:r>
            <a:r>
              <a:rPr lang="en-GB" sz="2800" dirty="0">
                <a:solidFill>
                  <a:schemeClr val="tx1">
                    <a:lumMod val="75000"/>
                    <a:lumOff val="25000"/>
                  </a:schemeClr>
                </a:solidFill>
              </a:rPr>
              <a:t>is the Year 1 and 2 Teaching Assistant who works across all three classes and is also our trained and designated First Aider.</a:t>
            </a:r>
          </a:p>
          <a:p>
            <a:endParaRPr lang="en-GB" sz="2800" dirty="0">
              <a:solidFill>
                <a:schemeClr val="tx1">
                  <a:lumMod val="65000"/>
                  <a:lumOff val="35000"/>
                </a:schemeClr>
              </a:solidFill>
            </a:endParaRPr>
          </a:p>
          <a:p>
            <a:endParaRPr lang="en-GB" sz="2800" dirty="0">
              <a:solidFill>
                <a:schemeClr val="tx1">
                  <a:lumMod val="65000"/>
                  <a:lumOff val="35000"/>
                </a:schemeClr>
              </a:solidFill>
            </a:endParaRPr>
          </a:p>
          <a:p>
            <a:endParaRPr lang="en-GB" sz="2800" dirty="0">
              <a:solidFill>
                <a:schemeClr val="tx1">
                  <a:lumMod val="65000"/>
                  <a:lumOff val="35000"/>
                </a:scheme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0790" y="0"/>
            <a:ext cx="1786676" cy="1530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3007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5974432" cy="1470025"/>
          </a:xfrm>
        </p:spPr>
        <p:txBody>
          <a:bodyPr>
            <a:normAutofit/>
          </a:bodyPr>
          <a:lstStyle/>
          <a:p>
            <a:r>
              <a:rPr lang="en-GB" sz="6600" dirty="0"/>
              <a:t>PE Days</a:t>
            </a:r>
          </a:p>
        </p:txBody>
      </p:sp>
      <p:sp>
        <p:nvSpPr>
          <p:cNvPr id="3" name="Subtitle 2"/>
          <p:cNvSpPr>
            <a:spLocks noGrp="1"/>
          </p:cNvSpPr>
          <p:nvPr>
            <p:ph type="subTitle" idx="1"/>
          </p:nvPr>
        </p:nvSpPr>
        <p:spPr>
          <a:xfrm>
            <a:off x="179512" y="1721382"/>
            <a:ext cx="8784976" cy="4392488"/>
          </a:xfrm>
        </p:spPr>
        <p:txBody>
          <a:bodyPr>
            <a:normAutofit fontScale="70000" lnSpcReduction="20000"/>
          </a:bodyPr>
          <a:lstStyle/>
          <a:p>
            <a:r>
              <a:rPr lang="en-GB" dirty="0">
                <a:solidFill>
                  <a:schemeClr val="tx1">
                    <a:lumMod val="75000"/>
                    <a:lumOff val="25000"/>
                  </a:schemeClr>
                </a:solidFill>
              </a:rPr>
              <a:t>Mr Tweedie will teach PE to </a:t>
            </a:r>
            <a:r>
              <a:rPr lang="en-GB" b="1" dirty="0">
                <a:solidFill>
                  <a:schemeClr val="tx1">
                    <a:lumMod val="75000"/>
                    <a:lumOff val="25000"/>
                  </a:schemeClr>
                </a:solidFill>
              </a:rPr>
              <a:t>all three classes EVERY Wednesday. </a:t>
            </a:r>
          </a:p>
          <a:p>
            <a:endParaRPr lang="en-GB" dirty="0">
              <a:solidFill>
                <a:schemeClr val="tx1">
                  <a:lumMod val="75000"/>
                  <a:lumOff val="25000"/>
                </a:schemeClr>
              </a:solidFill>
            </a:endParaRPr>
          </a:p>
          <a:p>
            <a:r>
              <a:rPr lang="en-GB" dirty="0">
                <a:solidFill>
                  <a:schemeClr val="tx1">
                    <a:lumMod val="75000"/>
                    <a:lumOff val="25000"/>
                  </a:schemeClr>
                </a:solidFill>
              </a:rPr>
              <a:t>All classes will have an extra PE lesson, every other week;</a:t>
            </a:r>
          </a:p>
          <a:p>
            <a:r>
              <a:rPr lang="en-GB" b="1" dirty="0">
                <a:solidFill>
                  <a:schemeClr val="tx1">
                    <a:lumMod val="75000"/>
                    <a:lumOff val="25000"/>
                  </a:schemeClr>
                </a:solidFill>
              </a:rPr>
              <a:t>1/2 GH- every other Friday</a:t>
            </a:r>
          </a:p>
          <a:p>
            <a:r>
              <a:rPr lang="en-GB" b="1" dirty="0">
                <a:solidFill>
                  <a:schemeClr val="tx1">
                    <a:lumMod val="75000"/>
                    <a:lumOff val="25000"/>
                  </a:schemeClr>
                </a:solidFill>
              </a:rPr>
              <a:t> 1/2 SE- every other Thursday</a:t>
            </a:r>
          </a:p>
          <a:p>
            <a:r>
              <a:rPr lang="en-GB" b="1" dirty="0">
                <a:solidFill>
                  <a:schemeClr val="tx1">
                    <a:lumMod val="75000"/>
                    <a:lumOff val="25000"/>
                  </a:schemeClr>
                </a:solidFill>
              </a:rPr>
              <a:t> 1/2 B- every other Tuesday</a:t>
            </a:r>
          </a:p>
          <a:p>
            <a:endParaRPr lang="en-GB" dirty="0">
              <a:solidFill>
                <a:schemeClr val="tx1">
                  <a:lumMod val="75000"/>
                  <a:lumOff val="25000"/>
                </a:schemeClr>
              </a:solidFill>
            </a:endParaRPr>
          </a:p>
          <a:p>
            <a:r>
              <a:rPr lang="en-GB" sz="3000" i="1" dirty="0">
                <a:solidFill>
                  <a:schemeClr val="tx1">
                    <a:lumMod val="75000"/>
                    <a:lumOff val="25000"/>
                  </a:schemeClr>
                </a:solidFill>
              </a:rPr>
              <a:t>*please note that these PE days will always fall on week 1 of our 2 week timetables*</a:t>
            </a:r>
          </a:p>
          <a:p>
            <a:endParaRPr lang="en-GB" sz="3000" i="1" dirty="0">
              <a:solidFill>
                <a:schemeClr val="tx1">
                  <a:lumMod val="75000"/>
                  <a:lumOff val="25000"/>
                </a:schemeClr>
              </a:solidFill>
            </a:endParaRPr>
          </a:p>
          <a:p>
            <a:r>
              <a:rPr lang="en-GB" sz="3000" b="1" dirty="0">
                <a:solidFill>
                  <a:schemeClr val="tx1">
                    <a:lumMod val="75000"/>
                    <a:lumOff val="25000"/>
                  </a:schemeClr>
                </a:solidFill>
              </a:rPr>
              <a:t>Children are required to come to school in their PE kits on their allocated PE days. </a:t>
            </a:r>
            <a:r>
              <a:rPr lang="en-GB" sz="3000" dirty="0">
                <a:solidFill>
                  <a:schemeClr val="tx1">
                    <a:lumMod val="75000"/>
                    <a:lumOff val="25000"/>
                  </a:schemeClr>
                </a:solidFill>
              </a:rPr>
              <a:t>We kindly ask all parents to ensure their child has a clean, spare change of </a:t>
            </a:r>
            <a:r>
              <a:rPr lang="en-GB" sz="3000" dirty="0" smtClean="0">
                <a:solidFill>
                  <a:schemeClr val="tx1">
                    <a:lumMod val="75000"/>
                    <a:lumOff val="25000"/>
                  </a:schemeClr>
                </a:solidFill>
              </a:rPr>
              <a:t>clothes (this does not need to be uniform)</a:t>
            </a:r>
            <a:r>
              <a:rPr lang="en-GB" sz="3000" dirty="0" smtClean="0">
                <a:solidFill>
                  <a:schemeClr val="tx1">
                    <a:lumMod val="75000"/>
                    <a:lumOff val="25000"/>
                  </a:schemeClr>
                </a:solidFill>
              </a:rPr>
              <a:t> </a:t>
            </a:r>
            <a:r>
              <a:rPr lang="en-GB" sz="3000" dirty="0">
                <a:solidFill>
                  <a:schemeClr val="tx1">
                    <a:lumMod val="75000"/>
                    <a:lumOff val="25000"/>
                  </a:schemeClr>
                </a:solidFill>
              </a:rPr>
              <a:t>that is kept in school on their peg to change if their PE kits become wet or dirty.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16632"/>
            <a:ext cx="1872208" cy="1604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3718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14"/>
            <a:ext cx="7056784" cy="1470025"/>
          </a:xfrm>
        </p:spPr>
        <p:txBody>
          <a:bodyPr>
            <a:normAutofit/>
          </a:bodyPr>
          <a:lstStyle/>
          <a:p>
            <a:r>
              <a:rPr lang="en-GB" sz="4000" dirty="0"/>
              <a:t>Reading Books and Reading Records</a:t>
            </a:r>
          </a:p>
        </p:txBody>
      </p:sp>
      <p:sp>
        <p:nvSpPr>
          <p:cNvPr id="3" name="Subtitle 2"/>
          <p:cNvSpPr>
            <a:spLocks noGrp="1"/>
          </p:cNvSpPr>
          <p:nvPr>
            <p:ph type="subTitle" idx="1"/>
          </p:nvPr>
        </p:nvSpPr>
        <p:spPr>
          <a:xfrm>
            <a:off x="1705" y="1628800"/>
            <a:ext cx="9036496" cy="6192688"/>
          </a:xfrm>
        </p:spPr>
        <p:txBody>
          <a:bodyPr>
            <a:noAutofit/>
          </a:bodyPr>
          <a:lstStyle/>
          <a:p>
            <a:r>
              <a:rPr lang="en-GB" sz="1800" dirty="0">
                <a:solidFill>
                  <a:schemeClr val="tx1">
                    <a:lumMod val="75000"/>
                    <a:lumOff val="25000"/>
                  </a:schemeClr>
                </a:solidFill>
              </a:rPr>
              <a:t>The children will continue to be sent home with </a:t>
            </a:r>
            <a:r>
              <a:rPr lang="en-GB" sz="1800" b="1" dirty="0">
                <a:solidFill>
                  <a:schemeClr val="tx1">
                    <a:lumMod val="75000"/>
                    <a:lumOff val="25000"/>
                  </a:schemeClr>
                </a:solidFill>
              </a:rPr>
              <a:t>2 school reading books every week </a:t>
            </a:r>
            <a:r>
              <a:rPr lang="en-GB" sz="1800" dirty="0">
                <a:solidFill>
                  <a:schemeClr val="tx1">
                    <a:lumMod val="75000"/>
                    <a:lumOff val="25000"/>
                  </a:schemeClr>
                </a:solidFill>
              </a:rPr>
              <a:t>to share at home.</a:t>
            </a:r>
          </a:p>
          <a:p>
            <a:endParaRPr lang="en-GB" sz="1200" dirty="0">
              <a:solidFill>
                <a:schemeClr val="tx1">
                  <a:lumMod val="75000"/>
                  <a:lumOff val="25000"/>
                </a:schemeClr>
              </a:solidFill>
            </a:endParaRPr>
          </a:p>
          <a:p>
            <a:r>
              <a:rPr lang="en-GB" sz="1800" dirty="0">
                <a:solidFill>
                  <a:schemeClr val="tx1">
                    <a:lumMod val="75000"/>
                    <a:lumOff val="25000"/>
                  </a:schemeClr>
                </a:solidFill>
              </a:rPr>
              <a:t> 2 school reading books will be sent home on the days below;</a:t>
            </a:r>
          </a:p>
          <a:p>
            <a:r>
              <a:rPr lang="en-GB" sz="1800" b="1" dirty="0">
                <a:solidFill>
                  <a:schemeClr val="tx1">
                    <a:lumMod val="75000"/>
                    <a:lumOff val="25000"/>
                  </a:schemeClr>
                </a:solidFill>
              </a:rPr>
              <a:t>1/2 GH- Mondays</a:t>
            </a:r>
          </a:p>
          <a:p>
            <a:r>
              <a:rPr lang="en-GB" sz="1800" b="1" dirty="0">
                <a:solidFill>
                  <a:schemeClr val="tx1">
                    <a:lumMod val="75000"/>
                    <a:lumOff val="25000"/>
                  </a:schemeClr>
                </a:solidFill>
              </a:rPr>
              <a:t>1/2 SE- Tuesdays</a:t>
            </a:r>
          </a:p>
          <a:p>
            <a:r>
              <a:rPr lang="en-GB" sz="1800" b="1" dirty="0">
                <a:solidFill>
                  <a:schemeClr val="tx1">
                    <a:lumMod val="75000"/>
                    <a:lumOff val="25000"/>
                  </a:schemeClr>
                </a:solidFill>
              </a:rPr>
              <a:t>1/2 B- Wednesdays</a:t>
            </a:r>
          </a:p>
          <a:p>
            <a:endParaRPr lang="en-GB" sz="1100" dirty="0">
              <a:solidFill>
                <a:schemeClr val="tx1">
                  <a:lumMod val="75000"/>
                  <a:lumOff val="25000"/>
                </a:schemeClr>
              </a:solidFill>
            </a:endParaRPr>
          </a:p>
          <a:p>
            <a:r>
              <a:rPr lang="en-GB" sz="1800" dirty="0">
                <a:solidFill>
                  <a:schemeClr val="tx1">
                    <a:lumMod val="75000"/>
                    <a:lumOff val="25000"/>
                  </a:schemeClr>
                </a:solidFill>
              </a:rPr>
              <a:t>Both books will be sent home on this day and any homework completed will also be checked on this day. </a:t>
            </a:r>
          </a:p>
          <a:p>
            <a:r>
              <a:rPr lang="en-GB" sz="1800" dirty="0">
                <a:solidFill>
                  <a:schemeClr val="tx1">
                    <a:lumMod val="75000"/>
                    <a:lumOff val="25000"/>
                  </a:schemeClr>
                </a:solidFill>
              </a:rPr>
              <a:t>Please </a:t>
            </a:r>
            <a:r>
              <a:rPr lang="en-GB" sz="1800" b="1" dirty="0">
                <a:solidFill>
                  <a:schemeClr val="tx1">
                    <a:lumMod val="75000"/>
                    <a:lumOff val="25000"/>
                  </a:schemeClr>
                </a:solidFill>
              </a:rPr>
              <a:t>date, sign and write a comment </a:t>
            </a:r>
            <a:r>
              <a:rPr lang="en-GB" sz="1800" dirty="0">
                <a:solidFill>
                  <a:schemeClr val="tx1">
                    <a:lumMod val="75000"/>
                    <a:lumOff val="25000"/>
                  </a:schemeClr>
                </a:solidFill>
              </a:rPr>
              <a:t>in your child’s reading record </a:t>
            </a:r>
            <a:r>
              <a:rPr lang="en-GB" sz="1800" b="1" dirty="0">
                <a:solidFill>
                  <a:schemeClr val="tx1">
                    <a:lumMod val="75000"/>
                    <a:lumOff val="25000"/>
                  </a:schemeClr>
                </a:solidFill>
              </a:rPr>
              <a:t>EVERY time you read your child’s school book </a:t>
            </a:r>
            <a:r>
              <a:rPr lang="en-GB" sz="1800" dirty="0">
                <a:solidFill>
                  <a:schemeClr val="tx1">
                    <a:lumMod val="75000"/>
                    <a:lumOff val="25000"/>
                  </a:schemeClr>
                </a:solidFill>
              </a:rPr>
              <a:t>with them at home </a:t>
            </a:r>
          </a:p>
          <a:p>
            <a:endParaRPr lang="en-GB" sz="1400" dirty="0">
              <a:solidFill>
                <a:schemeClr val="tx1">
                  <a:lumMod val="75000"/>
                  <a:lumOff val="25000"/>
                </a:schemeClr>
              </a:solidFill>
            </a:endParaRPr>
          </a:p>
          <a:p>
            <a:r>
              <a:rPr lang="en-GB" sz="1800" dirty="0">
                <a:solidFill>
                  <a:schemeClr val="tx1">
                    <a:lumMod val="75000"/>
                    <a:lumOff val="25000"/>
                  </a:schemeClr>
                </a:solidFill>
              </a:rPr>
              <a:t>We encourage children to </a:t>
            </a:r>
            <a:r>
              <a:rPr lang="en-GB" sz="1800" b="1" dirty="0">
                <a:solidFill>
                  <a:schemeClr val="tx1">
                    <a:lumMod val="75000"/>
                    <a:lumOff val="25000"/>
                  </a:schemeClr>
                </a:solidFill>
              </a:rPr>
              <a:t>read their school books at least 3 times before we change them</a:t>
            </a:r>
            <a:r>
              <a:rPr lang="en-GB" sz="1800" dirty="0">
                <a:solidFill>
                  <a:schemeClr val="tx1">
                    <a:lumMod val="75000"/>
                    <a:lumOff val="25000"/>
                  </a:schemeClr>
                </a:solidFill>
              </a:rPr>
              <a:t>. This is to ensure that all </a:t>
            </a:r>
            <a:r>
              <a:rPr lang="en-GB" sz="1800" b="1" dirty="0">
                <a:solidFill>
                  <a:schemeClr val="tx1">
                    <a:lumMod val="75000"/>
                    <a:lumOff val="25000"/>
                  </a:schemeClr>
                </a:solidFill>
              </a:rPr>
              <a:t>new vocabulary is learnt consistently </a:t>
            </a:r>
            <a:r>
              <a:rPr lang="en-GB" sz="1800" dirty="0">
                <a:solidFill>
                  <a:schemeClr val="tx1">
                    <a:lumMod val="75000"/>
                    <a:lumOff val="25000"/>
                  </a:schemeClr>
                </a:solidFill>
              </a:rPr>
              <a:t>and stored in the </a:t>
            </a:r>
            <a:r>
              <a:rPr lang="en-GB" sz="1800" b="1" dirty="0">
                <a:solidFill>
                  <a:schemeClr val="tx1">
                    <a:lumMod val="75000"/>
                    <a:lumOff val="25000"/>
                  </a:schemeClr>
                </a:solidFill>
              </a:rPr>
              <a:t>children’s long term memory</a:t>
            </a:r>
            <a:r>
              <a:rPr lang="en-GB" sz="1800" dirty="0">
                <a:solidFill>
                  <a:schemeClr val="tx1">
                    <a:lumMod val="75000"/>
                    <a:lumOff val="25000"/>
                  </a:schemeClr>
                </a:solidFill>
              </a:rPr>
              <a:t>, also </a:t>
            </a:r>
            <a:r>
              <a:rPr lang="en-GB" sz="1800" b="1" dirty="0">
                <a:solidFill>
                  <a:schemeClr val="tx1">
                    <a:lumMod val="75000"/>
                    <a:lumOff val="25000"/>
                  </a:schemeClr>
                </a:solidFill>
              </a:rPr>
              <a:t>supporting spelling alongside reading</a:t>
            </a:r>
            <a:r>
              <a:rPr lang="en-GB" sz="1800" dirty="0">
                <a:solidFill>
                  <a:schemeClr val="tx1">
                    <a:lumMod val="75000"/>
                    <a:lumOff val="25000"/>
                  </a:schemeClr>
                </a:solidFill>
              </a:rPr>
              <a:t>. By reading a book 3 times, this also </a:t>
            </a:r>
            <a:r>
              <a:rPr lang="en-GB" sz="1800" b="1" dirty="0">
                <a:solidFill>
                  <a:schemeClr val="tx1">
                    <a:lumMod val="75000"/>
                    <a:lumOff val="25000"/>
                  </a:schemeClr>
                </a:solidFill>
              </a:rPr>
              <a:t>supports children’s fluency, comprehension and narrative skills when writing</a:t>
            </a:r>
            <a:r>
              <a:rPr lang="en-GB" sz="1800" dirty="0">
                <a:solidFill>
                  <a:schemeClr val="tx1">
                    <a:lumMod val="75000"/>
                    <a:lumOff val="25000"/>
                  </a:schemeClr>
                </a:solidFill>
              </a:rPr>
              <a:t>. </a:t>
            </a:r>
            <a:endParaRPr lang="en-GB" sz="1400"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9924" y="34465"/>
            <a:ext cx="1860058" cy="1594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5407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35696" y="291588"/>
            <a:ext cx="4968552" cy="1152128"/>
          </a:xfrm>
        </p:spPr>
        <p:txBody>
          <a:bodyPr/>
          <a:lstStyle/>
          <a:p>
            <a:r>
              <a:rPr lang="en-GB" dirty="0"/>
              <a:t>Phonics </a:t>
            </a:r>
          </a:p>
        </p:txBody>
      </p:sp>
      <p:sp>
        <p:nvSpPr>
          <p:cNvPr id="3" name="Subtitle 2"/>
          <p:cNvSpPr>
            <a:spLocks noGrp="1"/>
          </p:cNvSpPr>
          <p:nvPr>
            <p:ph type="subTitle" idx="1"/>
          </p:nvPr>
        </p:nvSpPr>
        <p:spPr>
          <a:xfrm>
            <a:off x="323528" y="1700808"/>
            <a:ext cx="8712968" cy="4896544"/>
          </a:xfrm>
        </p:spPr>
        <p:txBody>
          <a:bodyPr>
            <a:noAutofit/>
          </a:bodyPr>
          <a:lstStyle/>
          <a:p>
            <a:r>
              <a:rPr lang="en-GB" sz="2000" dirty="0">
                <a:solidFill>
                  <a:schemeClr val="tx1">
                    <a:lumMod val="75000"/>
                    <a:lumOff val="25000"/>
                  </a:schemeClr>
                </a:solidFill>
              </a:rPr>
              <a:t>The children will continue their </a:t>
            </a:r>
            <a:r>
              <a:rPr lang="en-GB" sz="2000" b="1" dirty="0">
                <a:solidFill>
                  <a:schemeClr val="tx1">
                    <a:lumMod val="75000"/>
                    <a:lumOff val="25000"/>
                  </a:schemeClr>
                </a:solidFill>
              </a:rPr>
              <a:t>Phonics learning </a:t>
            </a:r>
            <a:r>
              <a:rPr lang="en-GB" sz="2000" dirty="0">
                <a:solidFill>
                  <a:schemeClr val="tx1">
                    <a:lumMod val="75000"/>
                    <a:lumOff val="25000"/>
                  </a:schemeClr>
                </a:solidFill>
              </a:rPr>
              <a:t>in year 1 and 2 and will all have a </a:t>
            </a:r>
            <a:r>
              <a:rPr lang="en-GB" sz="2000" b="1" dirty="0">
                <a:solidFill>
                  <a:schemeClr val="tx1">
                    <a:lumMod val="75000"/>
                    <a:lumOff val="25000"/>
                  </a:schemeClr>
                </a:solidFill>
              </a:rPr>
              <a:t>differentiated Phonics lesson, specific to their current Phonic level</a:t>
            </a:r>
            <a:r>
              <a:rPr lang="en-GB" sz="2000" dirty="0">
                <a:solidFill>
                  <a:schemeClr val="tx1">
                    <a:lumMod val="75000"/>
                    <a:lumOff val="25000"/>
                  </a:schemeClr>
                </a:solidFill>
              </a:rPr>
              <a:t>. </a:t>
            </a:r>
          </a:p>
          <a:p>
            <a:endParaRPr lang="en-GB" sz="1400" dirty="0"/>
          </a:p>
          <a:p>
            <a:pPr lvl="0"/>
            <a:r>
              <a:rPr lang="en-GB" sz="2000" dirty="0">
                <a:solidFill>
                  <a:schemeClr val="tx1">
                    <a:lumMod val="75000"/>
                    <a:lumOff val="25000"/>
                  </a:schemeClr>
                </a:solidFill>
              </a:rPr>
              <a:t>Next half term, we will be introducing and implementing a </a:t>
            </a:r>
            <a:r>
              <a:rPr lang="en-GB" sz="2000" b="1" dirty="0">
                <a:solidFill>
                  <a:schemeClr val="tx1">
                    <a:lumMod val="75000"/>
                    <a:lumOff val="25000"/>
                  </a:schemeClr>
                </a:solidFill>
              </a:rPr>
              <a:t>brand new Synthetic Systematic Phonics and Reading scheme called ‘Monster Phonics’</a:t>
            </a:r>
            <a:r>
              <a:rPr lang="en-GB" sz="2000" dirty="0">
                <a:solidFill>
                  <a:schemeClr val="tx1">
                    <a:lumMod val="75000"/>
                    <a:lumOff val="25000"/>
                  </a:schemeClr>
                </a:solidFill>
              </a:rPr>
              <a:t>. This scheme will </a:t>
            </a:r>
            <a:r>
              <a:rPr lang="en-GB" sz="2000" b="1" dirty="0">
                <a:solidFill>
                  <a:schemeClr val="tx1">
                    <a:lumMod val="75000"/>
                    <a:lumOff val="25000"/>
                  </a:schemeClr>
                </a:solidFill>
              </a:rPr>
              <a:t>replace the ‘Letters and Sounds’ </a:t>
            </a:r>
            <a:r>
              <a:rPr lang="en-GB" sz="2000" dirty="0">
                <a:solidFill>
                  <a:schemeClr val="tx1">
                    <a:lumMod val="75000"/>
                    <a:lumOff val="25000"/>
                  </a:schemeClr>
                </a:solidFill>
              </a:rPr>
              <a:t>scheme that is currently used to teach Phonics and early reading and writing skills in Reception and Key Stage 1 here at Disley Primary.</a:t>
            </a:r>
          </a:p>
          <a:p>
            <a:pPr lvl="0"/>
            <a:endParaRPr lang="en-GB" sz="1400" dirty="0">
              <a:solidFill>
                <a:schemeClr val="tx1">
                  <a:lumMod val="75000"/>
                  <a:lumOff val="25000"/>
                </a:schemeClr>
              </a:solidFill>
            </a:endParaRPr>
          </a:p>
          <a:p>
            <a:pPr lvl="0"/>
            <a:r>
              <a:rPr lang="en-GB" sz="2000" b="1" dirty="0">
                <a:solidFill>
                  <a:schemeClr val="tx1">
                    <a:lumMod val="75000"/>
                    <a:lumOff val="25000"/>
                  </a:schemeClr>
                </a:solidFill>
              </a:rPr>
              <a:t>Mrs Holden, our Phonics Lead</a:t>
            </a:r>
            <a:r>
              <a:rPr lang="en-GB" sz="2000" dirty="0">
                <a:solidFill>
                  <a:schemeClr val="tx1">
                    <a:lumMod val="75000"/>
                    <a:lumOff val="25000"/>
                  </a:schemeClr>
                </a:solidFill>
              </a:rPr>
              <a:t>, will be providing parents with further information regarding the new Phonics and Reading scheme in the next few weeks.</a:t>
            </a:r>
          </a:p>
          <a:p>
            <a:pPr lvl="0"/>
            <a:endParaRPr lang="en-GB" sz="1800" dirty="0">
              <a:solidFill>
                <a:schemeClr val="tx1">
                  <a:lumMod val="75000"/>
                  <a:lumOff val="25000"/>
                </a:schemeClr>
              </a:solidFill>
            </a:endParaRPr>
          </a:p>
          <a:p>
            <a:pPr lvl="0"/>
            <a:r>
              <a:rPr lang="en-GB" sz="2000" dirty="0">
                <a:solidFill>
                  <a:schemeClr val="tx1">
                    <a:lumMod val="75000"/>
                    <a:lumOff val="25000"/>
                  </a:schemeClr>
                </a:solidFill>
              </a:rPr>
              <a:t>When </a:t>
            </a:r>
            <a:r>
              <a:rPr lang="en-GB" sz="2000" b="1" dirty="0">
                <a:solidFill>
                  <a:schemeClr val="tx1">
                    <a:lumMod val="75000"/>
                    <a:lumOff val="25000"/>
                  </a:schemeClr>
                </a:solidFill>
              </a:rPr>
              <a:t>‘Monster Phonics</a:t>
            </a:r>
            <a:r>
              <a:rPr lang="en-GB" sz="2000" dirty="0">
                <a:solidFill>
                  <a:schemeClr val="tx1">
                    <a:lumMod val="75000"/>
                    <a:lumOff val="25000"/>
                  </a:schemeClr>
                </a:solidFill>
              </a:rPr>
              <a:t>’ is introduced, the children will be </a:t>
            </a:r>
            <a:r>
              <a:rPr lang="en-GB" sz="2000" b="1" dirty="0">
                <a:solidFill>
                  <a:schemeClr val="tx1">
                    <a:lumMod val="75000"/>
                    <a:lumOff val="25000"/>
                  </a:schemeClr>
                </a:solidFill>
              </a:rPr>
              <a:t>sent home with the reading books provided by the scheme </a:t>
            </a:r>
            <a:r>
              <a:rPr lang="en-GB" sz="2000" dirty="0">
                <a:solidFill>
                  <a:schemeClr val="tx1">
                    <a:lumMod val="75000"/>
                    <a:lumOff val="25000"/>
                  </a:schemeClr>
                </a:solidFill>
              </a:rPr>
              <a:t>and these books will be </a:t>
            </a:r>
            <a:r>
              <a:rPr lang="en-GB" sz="2000" b="1" dirty="0">
                <a:solidFill>
                  <a:schemeClr val="tx1">
                    <a:lumMod val="75000"/>
                    <a:lumOff val="25000"/>
                  </a:schemeClr>
                </a:solidFill>
              </a:rPr>
              <a:t>fully decodable and aligned to the children’s individual Phonic level.</a:t>
            </a:r>
          </a:p>
          <a:p>
            <a:r>
              <a:rPr lang="en-GB" sz="2000" dirty="0">
                <a:solidFill>
                  <a:schemeClr val="tx1">
                    <a:lumMod val="75000"/>
                    <a:lumOff val="25000"/>
                  </a:schemeClr>
                </a:solidFill>
              </a:rPr>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2940" y="3556"/>
            <a:ext cx="2016821"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4196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7235699" cy="1470025"/>
          </a:xfrm>
        </p:spPr>
        <p:txBody>
          <a:bodyPr/>
          <a:lstStyle/>
          <a:p>
            <a:r>
              <a:rPr lang="en-GB" dirty="0"/>
              <a:t>School Website and Class Page</a:t>
            </a:r>
          </a:p>
        </p:txBody>
      </p:sp>
      <p:sp>
        <p:nvSpPr>
          <p:cNvPr id="3" name="Subtitle 2"/>
          <p:cNvSpPr>
            <a:spLocks noGrp="1"/>
          </p:cNvSpPr>
          <p:nvPr>
            <p:ph type="subTitle" idx="1"/>
          </p:nvPr>
        </p:nvSpPr>
        <p:spPr>
          <a:xfrm>
            <a:off x="179512" y="1628800"/>
            <a:ext cx="8785573" cy="4752528"/>
          </a:xfrm>
        </p:spPr>
        <p:txBody>
          <a:bodyPr>
            <a:normAutofit fontScale="77500" lnSpcReduction="20000"/>
          </a:bodyPr>
          <a:lstStyle/>
          <a:p>
            <a:r>
              <a:rPr lang="en-GB" dirty="0">
                <a:solidFill>
                  <a:schemeClr val="tx1">
                    <a:lumMod val="75000"/>
                    <a:lumOff val="25000"/>
                  </a:schemeClr>
                </a:solidFill>
              </a:rPr>
              <a:t>All information regarding </a:t>
            </a:r>
            <a:r>
              <a:rPr lang="en-GB" b="1" dirty="0">
                <a:solidFill>
                  <a:schemeClr val="tx1">
                    <a:lumMod val="75000"/>
                    <a:lumOff val="25000"/>
                  </a:schemeClr>
                </a:solidFill>
              </a:rPr>
              <a:t>policies, curriculum, parent pay and holiday lists are available our school website</a:t>
            </a:r>
            <a:r>
              <a:rPr lang="en-GB" dirty="0">
                <a:solidFill>
                  <a:schemeClr val="tx1">
                    <a:lumMod val="75000"/>
                    <a:lumOff val="25000"/>
                  </a:schemeClr>
                </a:solidFill>
              </a:rPr>
              <a:t>. All classes also have their own </a:t>
            </a:r>
            <a:r>
              <a:rPr lang="en-GB" b="1" dirty="0">
                <a:solidFill>
                  <a:schemeClr val="tx1">
                    <a:lumMod val="75000"/>
                    <a:lumOff val="25000"/>
                  </a:schemeClr>
                </a:solidFill>
              </a:rPr>
              <a:t>class page </a:t>
            </a:r>
            <a:r>
              <a:rPr lang="en-GB" dirty="0">
                <a:solidFill>
                  <a:schemeClr val="tx1">
                    <a:lumMod val="75000"/>
                    <a:lumOff val="25000"/>
                  </a:schemeClr>
                </a:solidFill>
              </a:rPr>
              <a:t>housed in the ‘children’ tab on the school website home page. All </a:t>
            </a:r>
            <a:r>
              <a:rPr lang="en-GB" b="1" dirty="0">
                <a:solidFill>
                  <a:schemeClr val="tx1">
                    <a:lumMod val="75000"/>
                    <a:lumOff val="25000"/>
                  </a:schemeClr>
                </a:solidFill>
              </a:rPr>
              <a:t>timetables and relevant information regarding topic work such as out topic ‘knowledge Organisers</a:t>
            </a:r>
            <a:r>
              <a:rPr lang="en-GB" dirty="0">
                <a:solidFill>
                  <a:schemeClr val="tx1">
                    <a:lumMod val="75000"/>
                    <a:lumOff val="25000"/>
                  </a:schemeClr>
                </a:solidFill>
              </a:rPr>
              <a:t>’ will be available on the class page. </a:t>
            </a:r>
          </a:p>
          <a:p>
            <a:endParaRPr lang="en-GB" dirty="0">
              <a:solidFill>
                <a:schemeClr val="tx1">
                  <a:lumMod val="75000"/>
                  <a:lumOff val="25000"/>
                </a:schemeClr>
              </a:solidFill>
            </a:endParaRPr>
          </a:p>
          <a:p>
            <a:pPr fontAlgn="t"/>
            <a:r>
              <a:rPr lang="en-GB" dirty="0">
                <a:solidFill>
                  <a:schemeClr val="tx1">
                    <a:lumMod val="75000"/>
                    <a:lumOff val="25000"/>
                  </a:schemeClr>
                </a:solidFill>
              </a:rPr>
              <a:t>In the event of any children having to </a:t>
            </a:r>
            <a:r>
              <a:rPr lang="en-GB" b="1" dirty="0">
                <a:solidFill>
                  <a:schemeClr val="tx1">
                    <a:lumMod val="75000"/>
                    <a:lumOff val="25000"/>
                  </a:schemeClr>
                </a:solidFill>
              </a:rPr>
              <a:t>self-isolate and therefore work home, you will find a weekly remote education plan clearly labelled on our class page</a:t>
            </a:r>
            <a:r>
              <a:rPr lang="en-GB" dirty="0">
                <a:solidFill>
                  <a:schemeClr val="tx1">
                    <a:lumMod val="75000"/>
                    <a:lumOff val="25000"/>
                  </a:schemeClr>
                </a:solidFill>
              </a:rPr>
              <a:t>. On the plan, it will tell you what to complete and on what day. </a:t>
            </a:r>
            <a:r>
              <a:rPr lang="en-GB" b="1" dirty="0">
                <a:solidFill>
                  <a:schemeClr val="tx1">
                    <a:lumMod val="75000"/>
                    <a:lumOff val="25000"/>
                  </a:schemeClr>
                </a:solidFill>
              </a:rPr>
              <a:t>Teachers are available on Class Dojo and will reply as soon as reasonably possible to any queries and work sent in.</a:t>
            </a:r>
          </a:p>
          <a:p>
            <a:pPr fontAlgn="t"/>
            <a:r>
              <a:rPr lang="en-GB" dirty="0"/>
              <a:t> </a:t>
            </a:r>
          </a:p>
          <a:p>
            <a:endParaRPr lang="en-GB"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9312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73058"/>
            <a:ext cx="6694512" cy="1470025"/>
          </a:xfrm>
        </p:spPr>
        <p:txBody>
          <a:bodyPr/>
          <a:lstStyle/>
          <a:p>
            <a:r>
              <a:rPr lang="en-GB" dirty="0"/>
              <a:t>Curriculum Coverage and Timetables </a:t>
            </a:r>
          </a:p>
        </p:txBody>
      </p:sp>
      <p:sp>
        <p:nvSpPr>
          <p:cNvPr id="3" name="Subtitle 2"/>
          <p:cNvSpPr>
            <a:spLocks noGrp="1"/>
          </p:cNvSpPr>
          <p:nvPr>
            <p:ph type="subTitle" idx="1"/>
          </p:nvPr>
        </p:nvSpPr>
        <p:spPr>
          <a:xfrm>
            <a:off x="251520" y="1700808"/>
            <a:ext cx="8712968" cy="4968552"/>
          </a:xfrm>
        </p:spPr>
        <p:txBody>
          <a:bodyPr>
            <a:normAutofit fontScale="92500"/>
          </a:bodyPr>
          <a:lstStyle/>
          <a:p>
            <a:r>
              <a:rPr lang="en-GB" dirty="0">
                <a:solidFill>
                  <a:schemeClr val="tx1">
                    <a:lumMod val="75000"/>
                    <a:lumOff val="25000"/>
                  </a:schemeClr>
                </a:solidFill>
              </a:rPr>
              <a:t>We will be following a </a:t>
            </a:r>
            <a:r>
              <a:rPr lang="en-GB" b="1" dirty="0">
                <a:solidFill>
                  <a:schemeClr val="tx1">
                    <a:lumMod val="75000"/>
                    <a:lumOff val="25000"/>
                  </a:schemeClr>
                </a:solidFill>
              </a:rPr>
              <a:t>2 week timetable </a:t>
            </a:r>
            <a:r>
              <a:rPr lang="en-GB" dirty="0">
                <a:solidFill>
                  <a:schemeClr val="tx1">
                    <a:lumMod val="75000"/>
                    <a:lumOff val="25000"/>
                  </a:schemeClr>
                </a:solidFill>
              </a:rPr>
              <a:t>to ensure consistent coverage of all curriculum subjects.</a:t>
            </a:r>
          </a:p>
          <a:p>
            <a:endParaRPr lang="en-GB" dirty="0">
              <a:solidFill>
                <a:schemeClr val="tx1">
                  <a:lumMod val="75000"/>
                  <a:lumOff val="25000"/>
                </a:schemeClr>
              </a:solidFill>
            </a:endParaRPr>
          </a:p>
          <a:p>
            <a:r>
              <a:rPr lang="en-GB" b="1" dirty="0">
                <a:solidFill>
                  <a:schemeClr val="tx1">
                    <a:lumMod val="75000"/>
                    <a:lumOff val="25000"/>
                  </a:schemeClr>
                </a:solidFill>
              </a:rPr>
              <a:t>Core subjects </a:t>
            </a:r>
            <a:r>
              <a:rPr lang="en-GB" dirty="0">
                <a:solidFill>
                  <a:schemeClr val="tx1">
                    <a:lumMod val="75000"/>
                    <a:lumOff val="25000"/>
                  </a:schemeClr>
                </a:solidFill>
              </a:rPr>
              <a:t>such as Maths, English and Phonics will be </a:t>
            </a:r>
            <a:r>
              <a:rPr lang="en-GB" b="1" dirty="0">
                <a:solidFill>
                  <a:schemeClr val="tx1">
                    <a:lumMod val="75000"/>
                    <a:lumOff val="25000"/>
                  </a:schemeClr>
                </a:solidFill>
              </a:rPr>
              <a:t>taught every day </a:t>
            </a:r>
            <a:r>
              <a:rPr lang="en-GB" dirty="0">
                <a:solidFill>
                  <a:schemeClr val="tx1">
                    <a:lumMod val="75000"/>
                    <a:lumOff val="25000"/>
                  </a:schemeClr>
                </a:solidFill>
              </a:rPr>
              <a:t>with other core subjects such as </a:t>
            </a:r>
            <a:r>
              <a:rPr lang="en-GB" b="1" dirty="0">
                <a:solidFill>
                  <a:schemeClr val="tx1">
                    <a:lumMod val="75000"/>
                    <a:lumOff val="25000"/>
                  </a:schemeClr>
                </a:solidFill>
              </a:rPr>
              <a:t>Science and PSHE every week</a:t>
            </a:r>
            <a:r>
              <a:rPr lang="en-GB" dirty="0">
                <a:solidFill>
                  <a:schemeClr val="tx1">
                    <a:lumMod val="75000"/>
                    <a:lumOff val="25000"/>
                  </a:schemeClr>
                </a:solidFill>
              </a:rPr>
              <a:t>. The teaching of </a:t>
            </a:r>
            <a:r>
              <a:rPr lang="en-GB" b="1" dirty="0">
                <a:solidFill>
                  <a:schemeClr val="tx1">
                    <a:lumMod val="75000"/>
                    <a:lumOff val="25000"/>
                  </a:schemeClr>
                </a:solidFill>
              </a:rPr>
              <a:t>Foundation subjects </a:t>
            </a:r>
            <a:r>
              <a:rPr lang="en-GB" dirty="0">
                <a:solidFill>
                  <a:schemeClr val="tx1">
                    <a:lumMod val="75000"/>
                    <a:lumOff val="25000"/>
                  </a:schemeClr>
                </a:solidFill>
              </a:rPr>
              <a:t>such as History, Geography, Computing, Art and Design and Technology, will be taught </a:t>
            </a:r>
            <a:r>
              <a:rPr lang="en-GB" b="1" dirty="0">
                <a:solidFill>
                  <a:schemeClr val="tx1">
                    <a:lumMod val="75000"/>
                    <a:lumOff val="25000"/>
                  </a:schemeClr>
                </a:solidFill>
              </a:rPr>
              <a:t>every other week</a:t>
            </a:r>
            <a:r>
              <a:rPr lang="en-GB" dirty="0">
                <a:solidFill>
                  <a:schemeClr val="tx1">
                    <a:lumMod val="75000"/>
                    <a:lumOff val="25000"/>
                  </a:schemeClr>
                </a:solidFill>
              </a:rPr>
              <a:t>. Please see the class timetables on the class page for further details.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4226"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0484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0"/>
            <a:ext cx="7235699" cy="1470025"/>
          </a:xfrm>
        </p:spPr>
        <p:txBody>
          <a:bodyPr>
            <a:normAutofit/>
          </a:bodyPr>
          <a:lstStyle/>
          <a:p>
            <a:r>
              <a:rPr lang="en-GB" sz="4000" dirty="0"/>
              <a:t>Celebration and Award Assemblies</a:t>
            </a:r>
          </a:p>
        </p:txBody>
      </p:sp>
      <p:sp>
        <p:nvSpPr>
          <p:cNvPr id="3" name="Subtitle 2"/>
          <p:cNvSpPr>
            <a:spLocks noGrp="1"/>
          </p:cNvSpPr>
          <p:nvPr>
            <p:ph type="subTitle" idx="1"/>
          </p:nvPr>
        </p:nvSpPr>
        <p:spPr>
          <a:xfrm>
            <a:off x="179512" y="1916832"/>
            <a:ext cx="8712968" cy="4608512"/>
          </a:xfrm>
        </p:spPr>
        <p:txBody>
          <a:bodyPr/>
          <a:lstStyle/>
          <a:p>
            <a:r>
              <a:rPr lang="en-GB" dirty="0">
                <a:solidFill>
                  <a:schemeClr val="tx1">
                    <a:lumMod val="65000"/>
                    <a:lumOff val="35000"/>
                  </a:schemeClr>
                </a:solidFill>
              </a:rPr>
              <a:t>We will be holding a Celebration Assembly </a:t>
            </a:r>
            <a:r>
              <a:rPr lang="en-GB" b="1" dirty="0">
                <a:solidFill>
                  <a:schemeClr val="tx1">
                    <a:lumMod val="65000"/>
                    <a:lumOff val="35000"/>
                  </a:schemeClr>
                </a:solidFill>
              </a:rPr>
              <a:t>every other Friday</a:t>
            </a:r>
            <a:r>
              <a:rPr lang="en-GB" dirty="0">
                <a:solidFill>
                  <a:schemeClr val="tx1">
                    <a:lumMod val="65000"/>
                    <a:lumOff val="35000"/>
                  </a:schemeClr>
                </a:solidFill>
              </a:rPr>
              <a:t> at 09:00-09:30 am for Reception and Key Stage 1 children. Parents of children receiving an award or certificate, will be notified prior to the assembly and will be invited into school to watch their child being presented with their award. </a:t>
            </a:r>
          </a:p>
          <a:p>
            <a:r>
              <a:rPr lang="en-GB" b="1" i="1" dirty="0">
                <a:solidFill>
                  <a:schemeClr val="tx1">
                    <a:lumMod val="65000"/>
                    <a:lumOff val="35000"/>
                  </a:schemeClr>
                </a:solidFill>
              </a:rPr>
              <a:t>Reception and Key Stage 1 Disley Value Assemblies will take place on the </a:t>
            </a:r>
            <a:r>
              <a:rPr lang="en-GB" b="1" i="1" u="sng" dirty="0">
                <a:solidFill>
                  <a:schemeClr val="tx1">
                    <a:lumMod val="65000"/>
                    <a:lumOff val="35000"/>
                  </a:schemeClr>
                </a:solidFill>
              </a:rPr>
              <a:t>week 2</a:t>
            </a:r>
            <a:r>
              <a:rPr lang="en-GB" b="1" i="1" dirty="0">
                <a:solidFill>
                  <a:schemeClr val="tx1">
                    <a:lumMod val="65000"/>
                    <a:lumOff val="35000"/>
                  </a:schemeClr>
                </a:solidFill>
              </a:rPr>
              <a:t> timetable.</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3075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88640"/>
            <a:ext cx="6657403" cy="1470025"/>
          </a:xfrm>
        </p:spPr>
        <p:txBody>
          <a:bodyPr/>
          <a:lstStyle/>
          <a:p>
            <a:r>
              <a:rPr lang="en-GB" dirty="0"/>
              <a:t>Lost Property</a:t>
            </a:r>
          </a:p>
        </p:txBody>
      </p:sp>
      <p:sp>
        <p:nvSpPr>
          <p:cNvPr id="3" name="Subtitle 2"/>
          <p:cNvSpPr>
            <a:spLocks noGrp="1"/>
          </p:cNvSpPr>
          <p:nvPr>
            <p:ph type="subTitle" idx="1"/>
          </p:nvPr>
        </p:nvSpPr>
        <p:spPr>
          <a:xfrm>
            <a:off x="251520" y="1772816"/>
            <a:ext cx="8712968" cy="4824536"/>
          </a:xfrm>
        </p:spPr>
        <p:txBody>
          <a:bodyPr/>
          <a:lstStyle/>
          <a:p>
            <a:r>
              <a:rPr lang="en-GB" dirty="0">
                <a:solidFill>
                  <a:schemeClr val="tx1">
                    <a:lumMod val="65000"/>
                    <a:lumOff val="35000"/>
                  </a:schemeClr>
                </a:solidFill>
              </a:rPr>
              <a:t>Any unnamed items of clothing or equipment will be sent to our lost property collection which can be located at the end of the covered way. Please help us to reduce the amount of lost property by clearly naming all suitable items of uniform. If your child accidently comes home with another child’s item of uniform, please ensure you return it to school.</a:t>
            </a:r>
          </a:p>
          <a:p>
            <a:endParaRPr lang="en-GB"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6166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86207"/>
            <a:ext cx="6336704" cy="1470025"/>
          </a:xfrm>
        </p:spPr>
        <p:txBody>
          <a:bodyPr/>
          <a:lstStyle/>
          <a:p>
            <a:r>
              <a:rPr lang="en-GB" dirty="0"/>
              <a:t>How to contact us</a:t>
            </a:r>
          </a:p>
        </p:txBody>
      </p:sp>
      <p:sp>
        <p:nvSpPr>
          <p:cNvPr id="3" name="Subtitle 2"/>
          <p:cNvSpPr>
            <a:spLocks noGrp="1"/>
          </p:cNvSpPr>
          <p:nvPr>
            <p:ph type="subTitle" idx="1"/>
          </p:nvPr>
        </p:nvSpPr>
        <p:spPr>
          <a:xfrm>
            <a:off x="107504" y="1543083"/>
            <a:ext cx="8856984" cy="5054269"/>
          </a:xfrm>
        </p:spPr>
        <p:txBody>
          <a:bodyPr>
            <a:normAutofit fontScale="70000" lnSpcReduction="20000"/>
          </a:bodyPr>
          <a:lstStyle/>
          <a:p>
            <a:r>
              <a:rPr lang="en-GB" dirty="0">
                <a:solidFill>
                  <a:schemeClr val="tx1">
                    <a:lumMod val="65000"/>
                    <a:lumOff val="35000"/>
                  </a:schemeClr>
                </a:solidFill>
              </a:rPr>
              <a:t>If you need to contact school in regards to reporting your child as ill or for any other absences due to medical reasons, please contact our school office on; 01663 797332. You may also email any enquiries relating to absences or holiday requests to our office staff; </a:t>
            </a:r>
            <a:r>
              <a:rPr lang="en-GB" dirty="0">
                <a:hlinkClick r:id="rId2"/>
              </a:rPr>
              <a:t>admin@disley.cheshire.sch.uk</a:t>
            </a:r>
            <a:endParaRPr lang="en-GB" dirty="0"/>
          </a:p>
          <a:p>
            <a:endParaRPr lang="en-GB" dirty="0">
              <a:solidFill>
                <a:schemeClr val="tx1">
                  <a:lumMod val="65000"/>
                  <a:lumOff val="35000"/>
                </a:schemeClr>
              </a:solidFill>
            </a:endParaRPr>
          </a:p>
          <a:p>
            <a:r>
              <a:rPr lang="en-GB" dirty="0">
                <a:solidFill>
                  <a:schemeClr val="tx1">
                    <a:lumMod val="65000"/>
                    <a:lumOff val="35000"/>
                  </a:schemeClr>
                </a:solidFill>
              </a:rPr>
              <a:t>If you require to communicate with your child’s class teacher(s) regarding your child for any reason, please contact them via Class Dojo, by sending them a direct message.</a:t>
            </a:r>
          </a:p>
          <a:p>
            <a:endParaRPr lang="en-GB" dirty="0">
              <a:solidFill>
                <a:schemeClr val="tx1">
                  <a:lumMod val="65000"/>
                  <a:lumOff val="35000"/>
                </a:schemeClr>
              </a:solidFill>
            </a:endParaRPr>
          </a:p>
          <a:p>
            <a:r>
              <a:rPr lang="en-GB" dirty="0">
                <a:solidFill>
                  <a:schemeClr val="tx1">
                    <a:lumMod val="65000"/>
                    <a:lumOff val="35000"/>
                  </a:schemeClr>
                </a:solidFill>
              </a:rPr>
              <a:t>If you would like to contact the Key Stage 1 leader Mrs Grindey with any enquiries, please email; </a:t>
            </a:r>
            <a:r>
              <a:rPr lang="en-GB" dirty="0">
                <a:hlinkClick r:id="rId3"/>
              </a:rPr>
              <a:t>jgrindey@disley.cheshire.sch.uk</a:t>
            </a:r>
            <a:endParaRPr lang="en-GB" dirty="0"/>
          </a:p>
          <a:p>
            <a:endParaRPr lang="en-GB" dirty="0"/>
          </a:p>
          <a:p>
            <a:r>
              <a:rPr lang="en-GB" dirty="0">
                <a:solidFill>
                  <a:schemeClr val="tx1">
                    <a:lumMod val="65000"/>
                    <a:lumOff val="35000"/>
                  </a:schemeClr>
                </a:solidFill>
              </a:rPr>
              <a:t>You may also contact our Head Teacher Mr Nicklin with any appropriate enquiries by emailing;</a:t>
            </a:r>
          </a:p>
          <a:p>
            <a:r>
              <a:rPr lang="en-GB" dirty="0">
                <a:hlinkClick r:id="rId4"/>
              </a:rPr>
              <a:t>head@disley.cheshire.sch.uk</a:t>
            </a:r>
            <a:endParaRPr lang="en-GB" dirty="0"/>
          </a:p>
          <a:p>
            <a:r>
              <a:rPr lang="en-GB" dirty="0"/>
              <a:t> </a:t>
            </a:r>
          </a:p>
          <a:p>
            <a:endParaRPr lang="en-GB" dirty="0"/>
          </a:p>
        </p:txBody>
      </p:sp>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9657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1"/>
            <a:ext cx="7128792" cy="1224136"/>
          </a:xfrm>
        </p:spPr>
        <p:txBody>
          <a:bodyPr/>
          <a:lstStyle/>
          <a:p>
            <a:r>
              <a:rPr lang="en-GB" dirty="0"/>
              <a:t>Playtime Snacks</a:t>
            </a:r>
          </a:p>
        </p:txBody>
      </p:sp>
      <p:sp>
        <p:nvSpPr>
          <p:cNvPr id="3" name="Subtitle 2"/>
          <p:cNvSpPr>
            <a:spLocks noGrp="1"/>
          </p:cNvSpPr>
          <p:nvPr>
            <p:ph type="subTitle" idx="1"/>
          </p:nvPr>
        </p:nvSpPr>
        <p:spPr>
          <a:xfrm>
            <a:off x="179512" y="1543083"/>
            <a:ext cx="8784976" cy="5054269"/>
          </a:xfrm>
        </p:spPr>
        <p:txBody>
          <a:bodyPr>
            <a:normAutofit fontScale="92500" lnSpcReduction="20000"/>
          </a:bodyPr>
          <a:lstStyle/>
          <a:p>
            <a:r>
              <a:rPr lang="en-GB" dirty="0">
                <a:solidFill>
                  <a:schemeClr val="tx1">
                    <a:lumMod val="65000"/>
                    <a:lumOff val="35000"/>
                  </a:schemeClr>
                </a:solidFill>
              </a:rPr>
              <a:t>The </a:t>
            </a:r>
            <a:r>
              <a:rPr lang="en-GB" b="1" dirty="0">
                <a:solidFill>
                  <a:schemeClr val="tx1">
                    <a:lumMod val="65000"/>
                    <a:lumOff val="35000"/>
                  </a:schemeClr>
                </a:solidFill>
              </a:rPr>
              <a:t>Government provides all children with a free healthy snack every day </a:t>
            </a:r>
            <a:r>
              <a:rPr lang="en-GB" dirty="0">
                <a:solidFill>
                  <a:schemeClr val="tx1">
                    <a:lumMod val="65000"/>
                    <a:lumOff val="35000"/>
                  </a:schemeClr>
                </a:solidFill>
              </a:rPr>
              <a:t>which we offer to all Reception, Year 1 and Year 2 children at </a:t>
            </a:r>
            <a:r>
              <a:rPr lang="en-GB" b="1" dirty="0">
                <a:solidFill>
                  <a:schemeClr val="tx1">
                    <a:lumMod val="65000"/>
                    <a:lumOff val="35000"/>
                  </a:schemeClr>
                </a:solidFill>
              </a:rPr>
              <a:t>afternoon playtime.</a:t>
            </a:r>
          </a:p>
          <a:p>
            <a:endParaRPr lang="en-GB" dirty="0">
              <a:solidFill>
                <a:schemeClr val="tx1">
                  <a:lumMod val="65000"/>
                  <a:lumOff val="35000"/>
                </a:schemeClr>
              </a:solidFill>
            </a:endParaRPr>
          </a:p>
          <a:p>
            <a:r>
              <a:rPr lang="en-GB" dirty="0">
                <a:solidFill>
                  <a:schemeClr val="tx1">
                    <a:lumMod val="65000"/>
                    <a:lumOff val="35000"/>
                  </a:schemeClr>
                </a:solidFill>
              </a:rPr>
              <a:t>The children can also have a snack during their morning playtime and this snack can be brought from home or bought from the school canteen. If bringing a snack from home, we encourage the children to be responsible and bring a healthy snack. We also offer a range of healthy snacks that the children can buy from the canteen and prices of these snacks will be shared once we have had confirmation from the canteen staff.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306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3160"/>
            <a:ext cx="6480720" cy="1470025"/>
          </a:xfrm>
        </p:spPr>
        <p:txBody>
          <a:bodyPr/>
          <a:lstStyle/>
          <a:p>
            <a:r>
              <a:rPr lang="en-GB" dirty="0"/>
              <a:t>Parents Evening </a:t>
            </a:r>
          </a:p>
        </p:txBody>
      </p:sp>
      <p:sp>
        <p:nvSpPr>
          <p:cNvPr id="3" name="Subtitle 2"/>
          <p:cNvSpPr>
            <a:spLocks noGrp="1"/>
          </p:cNvSpPr>
          <p:nvPr>
            <p:ph type="subTitle" idx="1"/>
          </p:nvPr>
        </p:nvSpPr>
        <p:spPr>
          <a:xfrm>
            <a:off x="251520" y="1632254"/>
            <a:ext cx="8568952" cy="4821082"/>
          </a:xfrm>
        </p:spPr>
        <p:txBody>
          <a:bodyPr>
            <a:normAutofit fontScale="62500" lnSpcReduction="20000"/>
          </a:bodyPr>
          <a:lstStyle/>
          <a:p>
            <a:r>
              <a:rPr lang="en-GB" dirty="0">
                <a:solidFill>
                  <a:schemeClr val="tx1">
                    <a:lumMod val="65000"/>
                    <a:lumOff val="35000"/>
                  </a:schemeClr>
                </a:solidFill>
              </a:rPr>
              <a:t>Throughout the school year, there will be </a:t>
            </a:r>
            <a:r>
              <a:rPr lang="en-GB" b="1" dirty="0">
                <a:solidFill>
                  <a:schemeClr val="tx1">
                    <a:lumMod val="65000"/>
                    <a:lumOff val="35000"/>
                  </a:schemeClr>
                </a:solidFill>
              </a:rPr>
              <a:t>3 points of information sharing </a:t>
            </a:r>
            <a:r>
              <a:rPr lang="en-GB" dirty="0">
                <a:solidFill>
                  <a:schemeClr val="tx1">
                    <a:lumMod val="65000"/>
                    <a:lumOff val="35000"/>
                  </a:schemeClr>
                </a:solidFill>
              </a:rPr>
              <a:t>regarding your child’s progress and attainment between yourselves and your child’s class teacher(s).</a:t>
            </a:r>
          </a:p>
          <a:p>
            <a:endParaRPr lang="en-GB" dirty="0">
              <a:solidFill>
                <a:schemeClr val="tx1">
                  <a:lumMod val="65000"/>
                  <a:lumOff val="35000"/>
                </a:schemeClr>
              </a:solidFill>
            </a:endParaRPr>
          </a:p>
          <a:p>
            <a:r>
              <a:rPr lang="en-GB" dirty="0">
                <a:solidFill>
                  <a:schemeClr val="tx1">
                    <a:lumMod val="65000"/>
                    <a:lumOff val="35000"/>
                  </a:schemeClr>
                </a:solidFill>
              </a:rPr>
              <a:t>The </a:t>
            </a:r>
            <a:r>
              <a:rPr lang="en-GB" b="1" dirty="0">
                <a:solidFill>
                  <a:schemeClr val="tx1">
                    <a:lumMod val="65000"/>
                    <a:lumOff val="35000"/>
                  </a:schemeClr>
                </a:solidFill>
              </a:rPr>
              <a:t>first</a:t>
            </a:r>
            <a:r>
              <a:rPr lang="en-GB" dirty="0">
                <a:solidFill>
                  <a:schemeClr val="tx1">
                    <a:lumMod val="65000"/>
                    <a:lumOff val="35000"/>
                  </a:schemeClr>
                </a:solidFill>
              </a:rPr>
              <a:t> point of information sharing will take place at our </a:t>
            </a:r>
            <a:r>
              <a:rPr lang="en-GB" b="1" dirty="0">
                <a:solidFill>
                  <a:schemeClr val="tx1">
                    <a:lumMod val="65000"/>
                    <a:lumOff val="35000"/>
                  </a:schemeClr>
                </a:solidFill>
              </a:rPr>
              <a:t>October Parents’ Evening Meeting</a:t>
            </a:r>
            <a:r>
              <a:rPr lang="en-GB" dirty="0">
                <a:solidFill>
                  <a:schemeClr val="tx1">
                    <a:lumMod val="65000"/>
                    <a:lumOff val="35000"/>
                  </a:schemeClr>
                </a:solidFill>
              </a:rPr>
              <a:t>. You will be invited by your child’s class teacher(s) to attend a </a:t>
            </a:r>
            <a:r>
              <a:rPr lang="en-GB" b="1" dirty="0">
                <a:solidFill>
                  <a:schemeClr val="tx1">
                    <a:lumMod val="65000"/>
                    <a:lumOff val="35000"/>
                  </a:schemeClr>
                </a:solidFill>
              </a:rPr>
              <a:t>remote meeting </a:t>
            </a:r>
            <a:r>
              <a:rPr lang="en-GB" dirty="0">
                <a:solidFill>
                  <a:schemeClr val="tx1">
                    <a:lumMod val="65000"/>
                    <a:lumOff val="35000"/>
                  </a:schemeClr>
                </a:solidFill>
              </a:rPr>
              <a:t>at the end of October to discuss your child’s transition to their new class and how they are settling in and progressing. This session will be a </a:t>
            </a:r>
            <a:r>
              <a:rPr lang="en-GB" b="1" dirty="0">
                <a:solidFill>
                  <a:schemeClr val="tx1">
                    <a:lumMod val="65000"/>
                    <a:lumOff val="35000"/>
                  </a:schemeClr>
                </a:solidFill>
              </a:rPr>
              <a:t>remote session</a:t>
            </a:r>
            <a:r>
              <a:rPr lang="en-GB" dirty="0">
                <a:solidFill>
                  <a:schemeClr val="tx1">
                    <a:lumMod val="65000"/>
                    <a:lumOff val="35000"/>
                  </a:schemeClr>
                </a:solidFill>
              </a:rPr>
              <a:t>, however parents will be </a:t>
            </a:r>
            <a:r>
              <a:rPr lang="en-GB" b="1" dirty="0">
                <a:solidFill>
                  <a:schemeClr val="tx1">
                    <a:lumMod val="65000"/>
                    <a:lumOff val="35000"/>
                  </a:schemeClr>
                </a:solidFill>
              </a:rPr>
              <a:t>invited into school for the second point </a:t>
            </a:r>
            <a:r>
              <a:rPr lang="en-GB" dirty="0">
                <a:solidFill>
                  <a:schemeClr val="tx1">
                    <a:lumMod val="65000"/>
                    <a:lumOff val="35000"/>
                  </a:schemeClr>
                </a:solidFill>
              </a:rPr>
              <a:t>of information sharing which will be a Parents’ Evening Meeting which will take place next March. You will also </a:t>
            </a:r>
            <a:r>
              <a:rPr lang="en-GB" b="1" dirty="0">
                <a:solidFill>
                  <a:schemeClr val="tx1">
                    <a:lumMod val="65000"/>
                    <a:lumOff val="35000"/>
                  </a:schemeClr>
                </a:solidFill>
              </a:rPr>
              <a:t>receive a school report </a:t>
            </a:r>
            <a:r>
              <a:rPr lang="en-GB" dirty="0">
                <a:solidFill>
                  <a:schemeClr val="tx1">
                    <a:lumMod val="65000"/>
                    <a:lumOff val="35000"/>
                  </a:schemeClr>
                </a:solidFill>
              </a:rPr>
              <a:t>detailing your child’s progress and attainment at the end of the academic year, this will be the </a:t>
            </a:r>
            <a:r>
              <a:rPr lang="en-GB" b="1" dirty="0">
                <a:solidFill>
                  <a:schemeClr val="tx1">
                    <a:lumMod val="65000"/>
                    <a:lumOff val="35000"/>
                  </a:schemeClr>
                </a:solidFill>
              </a:rPr>
              <a:t>third point</a:t>
            </a:r>
            <a:r>
              <a:rPr lang="en-GB" dirty="0">
                <a:solidFill>
                  <a:schemeClr val="tx1">
                    <a:lumMod val="65000"/>
                    <a:lumOff val="35000"/>
                  </a:schemeClr>
                </a:solidFill>
              </a:rPr>
              <a:t> of information sharing. </a:t>
            </a:r>
          </a:p>
          <a:p>
            <a:endParaRPr lang="en-GB" dirty="0">
              <a:solidFill>
                <a:schemeClr val="tx1">
                  <a:lumMod val="65000"/>
                  <a:lumOff val="35000"/>
                </a:schemeClr>
              </a:solidFill>
            </a:endParaRPr>
          </a:p>
          <a:p>
            <a:r>
              <a:rPr lang="en-GB" b="1" dirty="0">
                <a:solidFill>
                  <a:schemeClr val="tx1">
                    <a:lumMod val="65000"/>
                    <a:lumOff val="35000"/>
                  </a:schemeClr>
                </a:solidFill>
              </a:rPr>
              <a:t>Parents will also be invited into school </a:t>
            </a:r>
            <a:r>
              <a:rPr lang="en-GB" dirty="0">
                <a:solidFill>
                  <a:schemeClr val="tx1">
                    <a:lumMod val="65000"/>
                    <a:lumOff val="35000"/>
                  </a:schemeClr>
                </a:solidFill>
              </a:rPr>
              <a:t>on several occasions throughout the academic year to attend Harvest Assemblies, Celebration Assemblies, Nativity Performances and Key Stage Assemblies!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16632"/>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538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73059"/>
            <a:ext cx="5832648" cy="1123694"/>
          </a:xfrm>
        </p:spPr>
        <p:txBody>
          <a:bodyPr/>
          <a:lstStyle/>
          <a:p>
            <a:r>
              <a:rPr lang="en-GB" dirty="0"/>
              <a:t>Uniform</a:t>
            </a:r>
          </a:p>
        </p:txBody>
      </p:sp>
      <p:sp>
        <p:nvSpPr>
          <p:cNvPr id="3" name="Subtitle 2"/>
          <p:cNvSpPr>
            <a:spLocks noGrp="1"/>
          </p:cNvSpPr>
          <p:nvPr>
            <p:ph type="subTitle" idx="1"/>
          </p:nvPr>
        </p:nvSpPr>
        <p:spPr>
          <a:xfrm>
            <a:off x="179512" y="1340768"/>
            <a:ext cx="8856984" cy="5040560"/>
          </a:xfrm>
        </p:spPr>
        <p:txBody>
          <a:bodyPr>
            <a:normAutofit fontScale="85000" lnSpcReduction="20000"/>
          </a:bodyPr>
          <a:lstStyle/>
          <a:p>
            <a:pPr algn="l"/>
            <a:r>
              <a:rPr lang="en-GB" sz="2400" b="1" dirty="0">
                <a:solidFill>
                  <a:schemeClr val="tx1">
                    <a:lumMod val="65000"/>
                    <a:lumOff val="35000"/>
                  </a:schemeClr>
                </a:solidFill>
              </a:rPr>
              <a:t>Disley Primary School believes that uniform: </a:t>
            </a:r>
          </a:p>
          <a:p>
            <a:pPr marL="457200" indent="-457200" algn="l">
              <a:buFont typeface="Arial" panose="020B0604020202020204" pitchFamily="34" charset="0"/>
              <a:buChar char="•"/>
            </a:pPr>
            <a:r>
              <a:rPr lang="en-GB" sz="2400" b="1" dirty="0">
                <a:solidFill>
                  <a:schemeClr val="tx1">
                    <a:lumMod val="65000"/>
                    <a:lumOff val="35000"/>
                  </a:schemeClr>
                </a:solidFill>
              </a:rPr>
              <a:t>Promotes a sense of pride in our school </a:t>
            </a:r>
          </a:p>
          <a:p>
            <a:pPr marL="457200" indent="-457200" algn="l">
              <a:buFont typeface="Arial" panose="020B0604020202020204" pitchFamily="34" charset="0"/>
              <a:buChar char="•"/>
            </a:pPr>
            <a:r>
              <a:rPr lang="en-GB" sz="2400" b="1" dirty="0">
                <a:solidFill>
                  <a:schemeClr val="tx1">
                    <a:lumMod val="65000"/>
                    <a:lumOff val="35000"/>
                  </a:schemeClr>
                </a:solidFill>
              </a:rPr>
              <a:t>Helps to create a sense of community and belonging towards the school </a:t>
            </a:r>
          </a:p>
          <a:p>
            <a:pPr marL="457200" indent="-457200" algn="l">
              <a:buFont typeface="Arial" panose="020B0604020202020204" pitchFamily="34" charset="0"/>
              <a:buChar char="•"/>
            </a:pPr>
            <a:r>
              <a:rPr lang="en-GB" sz="2400" b="1" dirty="0">
                <a:solidFill>
                  <a:schemeClr val="tx1">
                    <a:lumMod val="65000"/>
                    <a:lumOff val="35000"/>
                  </a:schemeClr>
                </a:solidFill>
              </a:rPr>
              <a:t>Supports the school’s commitment to inclusion </a:t>
            </a:r>
          </a:p>
          <a:p>
            <a:pPr marL="457200" indent="-457200" algn="l">
              <a:buFont typeface="Arial" panose="020B0604020202020204" pitchFamily="34" charset="0"/>
              <a:buChar char="•"/>
            </a:pPr>
            <a:r>
              <a:rPr lang="en-GB" sz="2400" b="1" dirty="0">
                <a:solidFill>
                  <a:schemeClr val="tx1">
                    <a:lumMod val="65000"/>
                    <a:lumOff val="35000"/>
                  </a:schemeClr>
                </a:solidFill>
              </a:rPr>
              <a:t>Is practical, smart, and designed with health and safety in mind </a:t>
            </a:r>
          </a:p>
          <a:p>
            <a:pPr marL="457200" indent="-457200" algn="l">
              <a:buFont typeface="Arial" panose="020B0604020202020204" pitchFamily="34" charset="0"/>
              <a:buChar char="•"/>
            </a:pPr>
            <a:r>
              <a:rPr lang="en-GB" sz="2400" b="1" dirty="0">
                <a:solidFill>
                  <a:schemeClr val="tx1">
                    <a:lumMod val="65000"/>
                    <a:lumOff val="35000"/>
                  </a:schemeClr>
                </a:solidFill>
              </a:rPr>
              <a:t>Is considered to be good value for money </a:t>
            </a:r>
          </a:p>
          <a:p>
            <a:pPr algn="l"/>
            <a:endParaRPr lang="en-GB" sz="2800" dirty="0"/>
          </a:p>
          <a:p>
            <a:r>
              <a:rPr lang="en-GB" sz="2800" dirty="0">
                <a:solidFill>
                  <a:schemeClr val="tx1">
                    <a:lumMod val="65000"/>
                    <a:lumOff val="35000"/>
                  </a:schemeClr>
                </a:solidFill>
              </a:rPr>
              <a:t>Please ensure that you </a:t>
            </a:r>
            <a:r>
              <a:rPr lang="en-GB" sz="2800" b="1" dirty="0">
                <a:solidFill>
                  <a:schemeClr val="tx1">
                    <a:lumMod val="65000"/>
                    <a:lumOff val="35000"/>
                  </a:schemeClr>
                </a:solidFill>
              </a:rPr>
              <a:t>adhere to our school uniform policy </a:t>
            </a:r>
            <a:r>
              <a:rPr lang="en-GB" sz="2800" dirty="0">
                <a:solidFill>
                  <a:schemeClr val="tx1">
                    <a:lumMod val="65000"/>
                    <a:lumOff val="35000"/>
                  </a:schemeClr>
                </a:solidFill>
              </a:rPr>
              <a:t>which will be shared on Class Dojo and our school website. Please </a:t>
            </a:r>
            <a:r>
              <a:rPr lang="en-GB" sz="2800" b="1" dirty="0">
                <a:solidFill>
                  <a:schemeClr val="tx1">
                    <a:lumMod val="65000"/>
                    <a:lumOff val="35000"/>
                  </a:schemeClr>
                </a:solidFill>
              </a:rPr>
              <a:t>do not send children into school in trainers unless it is their allocated PE day </a:t>
            </a:r>
            <a:r>
              <a:rPr lang="en-GB" sz="2800" dirty="0">
                <a:solidFill>
                  <a:schemeClr val="tx1">
                    <a:lumMod val="65000"/>
                    <a:lumOff val="35000"/>
                  </a:schemeClr>
                </a:solidFill>
              </a:rPr>
              <a:t>(unless other arrangements have been made with your child’s class teacher for exceptional circumstances). We kindly request that </a:t>
            </a:r>
            <a:r>
              <a:rPr lang="en-GB" sz="2800" b="1" dirty="0">
                <a:solidFill>
                  <a:schemeClr val="tx1">
                    <a:lumMod val="65000"/>
                    <a:lumOff val="35000"/>
                  </a:schemeClr>
                </a:solidFill>
              </a:rPr>
              <a:t>children do not attend school wearing bright coloured and inappropriate hair accessories </a:t>
            </a:r>
            <a:r>
              <a:rPr lang="en-GB" sz="2800" dirty="0">
                <a:solidFill>
                  <a:schemeClr val="tx1">
                    <a:lumMod val="65000"/>
                    <a:lumOff val="35000"/>
                  </a:schemeClr>
                </a:solidFill>
              </a:rPr>
              <a:t>and we </a:t>
            </a:r>
            <a:r>
              <a:rPr lang="en-GB" sz="2800" b="1" dirty="0">
                <a:solidFill>
                  <a:schemeClr val="tx1">
                    <a:lumMod val="65000"/>
                    <a:lumOff val="35000"/>
                  </a:schemeClr>
                </a:solidFill>
              </a:rPr>
              <a:t>encourage long hair to be tied up </a:t>
            </a:r>
            <a:r>
              <a:rPr lang="en-GB" sz="2800" dirty="0">
                <a:solidFill>
                  <a:schemeClr val="tx1">
                    <a:lumMod val="65000"/>
                    <a:lumOff val="35000"/>
                  </a:schemeClr>
                </a:solidFill>
              </a:rPr>
              <a:t>as much as possible to ensure the health and safety of our children.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1730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6696744" cy="1470025"/>
          </a:xfrm>
        </p:spPr>
        <p:txBody>
          <a:bodyPr/>
          <a:lstStyle/>
          <a:p>
            <a:r>
              <a:rPr lang="en-GB" dirty="0"/>
              <a:t>Clubs</a:t>
            </a:r>
          </a:p>
        </p:txBody>
      </p:sp>
      <p:sp>
        <p:nvSpPr>
          <p:cNvPr id="3" name="Subtitle 2"/>
          <p:cNvSpPr>
            <a:spLocks noGrp="1"/>
          </p:cNvSpPr>
          <p:nvPr>
            <p:ph type="subTitle" idx="1"/>
          </p:nvPr>
        </p:nvSpPr>
        <p:spPr>
          <a:xfrm>
            <a:off x="251520" y="1772816"/>
            <a:ext cx="8784976" cy="4752528"/>
          </a:xfrm>
        </p:spPr>
        <p:txBody>
          <a:bodyPr>
            <a:normAutofit fontScale="92500" lnSpcReduction="20000"/>
          </a:bodyPr>
          <a:lstStyle/>
          <a:p>
            <a:r>
              <a:rPr lang="en-GB" dirty="0">
                <a:solidFill>
                  <a:schemeClr val="tx1">
                    <a:lumMod val="65000"/>
                    <a:lumOff val="35000"/>
                  </a:schemeClr>
                </a:solidFill>
              </a:rPr>
              <a:t>School will be offering the children the opportunity to take part in and join some </a:t>
            </a:r>
            <a:r>
              <a:rPr lang="en-GB" b="1" dirty="0">
                <a:solidFill>
                  <a:schemeClr val="tx1">
                    <a:lumMod val="65000"/>
                    <a:lumOff val="35000"/>
                  </a:schemeClr>
                </a:solidFill>
              </a:rPr>
              <a:t>extra curricular clubs after school</a:t>
            </a:r>
            <a:r>
              <a:rPr lang="en-GB" dirty="0">
                <a:solidFill>
                  <a:schemeClr val="tx1">
                    <a:lumMod val="65000"/>
                    <a:lumOff val="35000"/>
                  </a:schemeClr>
                </a:solidFill>
              </a:rPr>
              <a:t>. These clubs will </a:t>
            </a:r>
            <a:r>
              <a:rPr lang="en-GB" b="1" dirty="0">
                <a:solidFill>
                  <a:schemeClr val="tx1">
                    <a:lumMod val="65000"/>
                    <a:lumOff val="35000"/>
                  </a:schemeClr>
                </a:solidFill>
              </a:rPr>
              <a:t>run every week</a:t>
            </a:r>
            <a:r>
              <a:rPr lang="en-GB" dirty="0">
                <a:solidFill>
                  <a:schemeClr val="tx1">
                    <a:lumMod val="65000"/>
                    <a:lumOff val="35000"/>
                  </a:schemeClr>
                </a:solidFill>
              </a:rPr>
              <a:t> from mid September. Details regarding the different clubs, times and days will be sent out via Class Dojo soon. </a:t>
            </a:r>
          </a:p>
          <a:p>
            <a:endParaRPr lang="en-GB" dirty="0">
              <a:solidFill>
                <a:schemeClr val="tx1">
                  <a:lumMod val="65000"/>
                  <a:lumOff val="35000"/>
                </a:schemeClr>
              </a:solidFill>
            </a:endParaRPr>
          </a:p>
          <a:p>
            <a:r>
              <a:rPr lang="en-GB" b="1" dirty="0">
                <a:solidFill>
                  <a:schemeClr val="tx1">
                    <a:lumMod val="65000"/>
                    <a:lumOff val="35000"/>
                  </a:schemeClr>
                </a:solidFill>
              </a:rPr>
              <a:t>Mr Tweedie </a:t>
            </a:r>
            <a:r>
              <a:rPr lang="en-GB" dirty="0">
                <a:solidFill>
                  <a:schemeClr val="tx1">
                    <a:lumMod val="65000"/>
                    <a:lumOff val="35000"/>
                  </a:schemeClr>
                </a:solidFill>
              </a:rPr>
              <a:t>and his OTIS team will also be continuing their </a:t>
            </a:r>
            <a:r>
              <a:rPr lang="en-GB" b="1" dirty="0">
                <a:solidFill>
                  <a:schemeClr val="tx1">
                    <a:lumMod val="65000"/>
                    <a:lumOff val="35000"/>
                  </a:schemeClr>
                </a:solidFill>
              </a:rPr>
              <a:t>OTIS club </a:t>
            </a:r>
            <a:r>
              <a:rPr lang="en-GB" dirty="0">
                <a:solidFill>
                  <a:schemeClr val="tx1">
                    <a:lumMod val="65000"/>
                    <a:lumOff val="35000"/>
                  </a:schemeClr>
                </a:solidFill>
              </a:rPr>
              <a:t>afterschool every </a:t>
            </a:r>
            <a:r>
              <a:rPr lang="en-GB" b="1" dirty="0">
                <a:solidFill>
                  <a:schemeClr val="tx1">
                    <a:lumMod val="65000"/>
                    <a:lumOff val="35000"/>
                  </a:schemeClr>
                </a:solidFill>
              </a:rPr>
              <a:t>Tuesday and Wednesday</a:t>
            </a:r>
            <a:r>
              <a:rPr lang="en-GB" dirty="0">
                <a:solidFill>
                  <a:schemeClr val="tx1">
                    <a:lumMod val="65000"/>
                    <a:lumOff val="35000"/>
                  </a:schemeClr>
                </a:solidFill>
              </a:rPr>
              <a:t> (remember to send your child into school in their uniform on these days with their OTIS kits in a bag to put on their peg).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1590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7163691" cy="1470025"/>
          </a:xfrm>
        </p:spPr>
        <p:txBody>
          <a:bodyPr/>
          <a:lstStyle/>
          <a:p>
            <a:r>
              <a:rPr lang="en-GB" dirty="0"/>
              <a:t>School Trips</a:t>
            </a:r>
          </a:p>
        </p:txBody>
      </p:sp>
      <p:sp>
        <p:nvSpPr>
          <p:cNvPr id="3" name="Subtitle 2"/>
          <p:cNvSpPr>
            <a:spLocks noGrp="1"/>
          </p:cNvSpPr>
          <p:nvPr>
            <p:ph type="subTitle" idx="1"/>
          </p:nvPr>
        </p:nvSpPr>
        <p:spPr>
          <a:xfrm>
            <a:off x="107504" y="1484784"/>
            <a:ext cx="8784976" cy="4680520"/>
          </a:xfrm>
        </p:spPr>
        <p:txBody>
          <a:bodyPr>
            <a:normAutofit/>
          </a:bodyPr>
          <a:lstStyle/>
          <a:p>
            <a:endParaRPr lang="en-GB" dirty="0">
              <a:solidFill>
                <a:schemeClr val="tx1">
                  <a:lumMod val="65000"/>
                  <a:lumOff val="35000"/>
                </a:schemeClr>
              </a:solidFill>
            </a:endParaRPr>
          </a:p>
          <a:p>
            <a:r>
              <a:rPr lang="en-GB" dirty="0">
                <a:solidFill>
                  <a:schemeClr val="tx1">
                    <a:lumMod val="65000"/>
                    <a:lumOff val="35000"/>
                  </a:schemeClr>
                </a:solidFill>
              </a:rPr>
              <a:t>We will be hoping to take the children on a school trip towards the end of the </a:t>
            </a:r>
            <a:r>
              <a:rPr lang="en-GB" b="1" dirty="0">
                <a:solidFill>
                  <a:schemeClr val="tx1">
                    <a:lumMod val="65000"/>
                    <a:lumOff val="35000"/>
                  </a:schemeClr>
                </a:solidFill>
              </a:rPr>
              <a:t>Spring Term </a:t>
            </a:r>
            <a:r>
              <a:rPr lang="en-GB" dirty="0">
                <a:solidFill>
                  <a:schemeClr val="tx1">
                    <a:lumMod val="65000"/>
                    <a:lumOff val="35000"/>
                  </a:schemeClr>
                </a:solidFill>
              </a:rPr>
              <a:t>and will keep you updated with relevant information throughout the year.</a:t>
            </a:r>
          </a:p>
          <a:p>
            <a:endParaRPr lang="en-GB" sz="2400" dirty="0">
              <a:solidFill>
                <a:schemeClr val="tx1">
                  <a:lumMod val="65000"/>
                  <a:lumOff val="35000"/>
                </a:schemeClr>
              </a:solidFill>
            </a:endParaRPr>
          </a:p>
          <a:p>
            <a:r>
              <a:rPr lang="en-GB" dirty="0">
                <a:solidFill>
                  <a:schemeClr val="tx1">
                    <a:lumMod val="65000"/>
                    <a:lumOff val="35000"/>
                  </a:schemeClr>
                </a:solidFill>
              </a:rPr>
              <a:t>Throughout the year, we will hopefully have other opportunities to take the children on small local visits to places like the library and Lyme Park. </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242" y="116632"/>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9574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7091683" cy="1470025"/>
          </a:xfrm>
        </p:spPr>
        <p:txBody>
          <a:bodyPr/>
          <a:lstStyle/>
          <a:p>
            <a:r>
              <a:rPr lang="en-GB" dirty="0"/>
              <a:t>Forest School</a:t>
            </a:r>
          </a:p>
        </p:txBody>
      </p:sp>
      <p:sp>
        <p:nvSpPr>
          <p:cNvPr id="3" name="Subtitle 2"/>
          <p:cNvSpPr>
            <a:spLocks noGrp="1"/>
          </p:cNvSpPr>
          <p:nvPr>
            <p:ph type="subTitle" idx="1"/>
          </p:nvPr>
        </p:nvSpPr>
        <p:spPr>
          <a:xfrm>
            <a:off x="323528" y="1534094"/>
            <a:ext cx="8352928" cy="4919241"/>
          </a:xfrm>
        </p:spPr>
        <p:txBody>
          <a:bodyPr>
            <a:normAutofit fontScale="70000" lnSpcReduction="20000"/>
          </a:bodyPr>
          <a:lstStyle/>
          <a:p>
            <a:r>
              <a:rPr lang="en-GB" b="1" dirty="0">
                <a:solidFill>
                  <a:schemeClr val="tx1">
                    <a:lumMod val="75000"/>
                    <a:lumOff val="25000"/>
                  </a:schemeClr>
                </a:solidFill>
              </a:rPr>
              <a:t>Mr Emsley our Forest School Lead</a:t>
            </a:r>
            <a:r>
              <a:rPr lang="en-GB" dirty="0">
                <a:solidFill>
                  <a:schemeClr val="tx1">
                    <a:lumMod val="75000"/>
                    <a:lumOff val="25000"/>
                  </a:schemeClr>
                </a:solidFill>
              </a:rPr>
              <a:t>, will be taking the children for Forest School sessions after October half term.</a:t>
            </a:r>
          </a:p>
          <a:p>
            <a:endParaRPr lang="en-GB" dirty="0">
              <a:solidFill>
                <a:schemeClr val="tx1">
                  <a:lumMod val="75000"/>
                  <a:lumOff val="25000"/>
                </a:schemeClr>
              </a:solidFill>
            </a:endParaRPr>
          </a:p>
          <a:p>
            <a:r>
              <a:rPr lang="en-GB" dirty="0">
                <a:solidFill>
                  <a:schemeClr val="tx1">
                    <a:lumMod val="75000"/>
                    <a:lumOff val="25000"/>
                  </a:schemeClr>
                </a:solidFill>
              </a:rPr>
              <a:t>In these sessions the children will have the opportunity to take part in nature themed activities. This includes: building shelters, using tools and natural craft. The children will learn about the plants, animals and seasonal change. We also play team games and have sensory activities, such as a mud kitchen.  The Forest School ethos is child led and it enables holistic learning of individuals. </a:t>
            </a:r>
          </a:p>
          <a:p>
            <a:r>
              <a:rPr lang="en-GB" dirty="0">
                <a:solidFill>
                  <a:schemeClr val="tx1">
                    <a:lumMod val="75000"/>
                    <a:lumOff val="25000"/>
                  </a:schemeClr>
                </a:solidFill>
              </a:rPr>
              <a:t>For these sessions, the children will need clothing that allows the children to take part in all weather e.g. wellies, waterproofs and warm clothing in the winter. </a:t>
            </a:r>
          </a:p>
          <a:p>
            <a:endParaRPr lang="en-GB" dirty="0">
              <a:solidFill>
                <a:schemeClr val="tx1">
                  <a:lumMod val="75000"/>
                  <a:lumOff val="25000"/>
                </a:schemeClr>
              </a:solidFill>
            </a:endParaRPr>
          </a:p>
          <a:p>
            <a:r>
              <a:rPr lang="en-GB" dirty="0">
                <a:solidFill>
                  <a:schemeClr val="tx1">
                    <a:lumMod val="75000"/>
                    <a:lumOff val="25000"/>
                  </a:schemeClr>
                </a:solidFill>
              </a:rPr>
              <a:t>Further information regarding these sessions will be sent out to parents closer to the time.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8633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73058"/>
            <a:ext cx="7235699" cy="1470025"/>
          </a:xfrm>
        </p:spPr>
        <p:txBody>
          <a:bodyPr/>
          <a:lstStyle/>
          <a:p>
            <a:r>
              <a:rPr lang="en-GB" dirty="0"/>
              <a:t>Official Assessments</a:t>
            </a:r>
          </a:p>
        </p:txBody>
      </p:sp>
      <p:sp>
        <p:nvSpPr>
          <p:cNvPr id="3" name="Subtitle 2"/>
          <p:cNvSpPr>
            <a:spLocks noGrp="1"/>
          </p:cNvSpPr>
          <p:nvPr>
            <p:ph type="subTitle" idx="1"/>
          </p:nvPr>
        </p:nvSpPr>
        <p:spPr>
          <a:xfrm>
            <a:off x="179512" y="1543083"/>
            <a:ext cx="8712968" cy="4824536"/>
          </a:xfrm>
        </p:spPr>
        <p:txBody>
          <a:bodyPr>
            <a:normAutofit fontScale="85000" lnSpcReduction="20000"/>
          </a:bodyPr>
          <a:lstStyle/>
          <a:p>
            <a:r>
              <a:rPr lang="en-GB" dirty="0">
                <a:solidFill>
                  <a:schemeClr val="tx1">
                    <a:lumMod val="65000"/>
                    <a:lumOff val="35000"/>
                  </a:schemeClr>
                </a:solidFill>
              </a:rPr>
              <a:t>The children will be </a:t>
            </a:r>
            <a:r>
              <a:rPr lang="en-GB" b="1" dirty="0">
                <a:solidFill>
                  <a:schemeClr val="tx1">
                    <a:lumMod val="65000"/>
                    <a:lumOff val="35000"/>
                  </a:schemeClr>
                </a:solidFill>
              </a:rPr>
              <a:t>informally assessed by their class teacher(s) every term in all core subjects</a:t>
            </a:r>
            <a:r>
              <a:rPr lang="en-GB" dirty="0">
                <a:solidFill>
                  <a:schemeClr val="tx1">
                    <a:lumMod val="65000"/>
                    <a:lumOff val="35000"/>
                  </a:schemeClr>
                </a:solidFill>
              </a:rPr>
              <a:t>. These assessments will be inputted into our school tracking system and </a:t>
            </a:r>
            <a:r>
              <a:rPr lang="en-GB" b="1" dirty="0">
                <a:solidFill>
                  <a:schemeClr val="tx1">
                    <a:lumMod val="65000"/>
                    <a:lumOff val="35000"/>
                  </a:schemeClr>
                </a:solidFill>
              </a:rPr>
              <a:t>data will be used to best support future planning and provision to best enhance children’s learning</a:t>
            </a:r>
            <a:r>
              <a:rPr lang="en-GB" dirty="0">
                <a:solidFill>
                  <a:schemeClr val="tx1">
                    <a:lumMod val="65000"/>
                    <a:lumOff val="35000"/>
                  </a:schemeClr>
                </a:solidFill>
              </a:rPr>
              <a:t>. </a:t>
            </a:r>
          </a:p>
          <a:p>
            <a:endParaRPr lang="en-GB" dirty="0">
              <a:solidFill>
                <a:schemeClr val="tx1">
                  <a:lumMod val="65000"/>
                  <a:lumOff val="35000"/>
                </a:schemeClr>
              </a:solidFill>
            </a:endParaRPr>
          </a:p>
          <a:p>
            <a:r>
              <a:rPr lang="en-GB" dirty="0">
                <a:solidFill>
                  <a:schemeClr val="tx1">
                    <a:lumMod val="65000"/>
                    <a:lumOff val="35000"/>
                  </a:schemeClr>
                </a:solidFill>
              </a:rPr>
              <a:t>More </a:t>
            </a:r>
            <a:r>
              <a:rPr lang="en-GB" b="1" dirty="0">
                <a:solidFill>
                  <a:schemeClr val="tx1">
                    <a:lumMod val="65000"/>
                    <a:lumOff val="35000"/>
                  </a:schemeClr>
                </a:solidFill>
              </a:rPr>
              <a:t>formal assessments </a:t>
            </a:r>
            <a:r>
              <a:rPr lang="en-GB" dirty="0">
                <a:solidFill>
                  <a:schemeClr val="tx1">
                    <a:lumMod val="65000"/>
                    <a:lumOff val="35000"/>
                  </a:schemeClr>
                </a:solidFill>
              </a:rPr>
              <a:t>that will take place throughout the year are the </a:t>
            </a:r>
            <a:r>
              <a:rPr lang="en-GB" b="1" dirty="0">
                <a:solidFill>
                  <a:schemeClr val="tx1">
                    <a:lumMod val="65000"/>
                    <a:lumOff val="35000"/>
                  </a:schemeClr>
                </a:solidFill>
              </a:rPr>
              <a:t>Year 2 phonics screening</a:t>
            </a:r>
            <a:r>
              <a:rPr lang="en-GB" dirty="0">
                <a:solidFill>
                  <a:schemeClr val="tx1">
                    <a:lumMod val="65000"/>
                    <a:lumOff val="35000"/>
                  </a:schemeClr>
                </a:solidFill>
              </a:rPr>
              <a:t> tests which take place in December, the </a:t>
            </a:r>
            <a:r>
              <a:rPr lang="en-GB" b="1" dirty="0">
                <a:solidFill>
                  <a:schemeClr val="tx1">
                    <a:lumMod val="65000"/>
                    <a:lumOff val="35000"/>
                  </a:schemeClr>
                </a:solidFill>
              </a:rPr>
              <a:t>Year 1 phonics screening </a:t>
            </a:r>
            <a:r>
              <a:rPr lang="en-GB" dirty="0">
                <a:solidFill>
                  <a:schemeClr val="tx1">
                    <a:lumMod val="65000"/>
                    <a:lumOff val="35000"/>
                  </a:schemeClr>
                </a:solidFill>
              </a:rPr>
              <a:t>tests which take place in the Summer Term and the </a:t>
            </a:r>
            <a:r>
              <a:rPr lang="en-GB" b="1" dirty="0">
                <a:solidFill>
                  <a:schemeClr val="tx1">
                    <a:lumMod val="65000"/>
                    <a:lumOff val="35000"/>
                  </a:schemeClr>
                </a:solidFill>
              </a:rPr>
              <a:t>Year 2 end of Key stage One SATs </a:t>
            </a:r>
            <a:r>
              <a:rPr lang="en-GB" dirty="0">
                <a:solidFill>
                  <a:schemeClr val="tx1">
                    <a:lumMod val="65000"/>
                    <a:lumOff val="35000"/>
                  </a:schemeClr>
                </a:solidFill>
              </a:rPr>
              <a:t>which are completed at the end of the Summer Term. Details regarding all formal assessments will be provided to parents nearer the time.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716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332656"/>
            <a:ext cx="7128792" cy="1470025"/>
          </a:xfrm>
        </p:spPr>
        <p:txBody>
          <a:bodyPr/>
          <a:lstStyle/>
          <a:p>
            <a:r>
              <a:rPr lang="en-GB" dirty="0"/>
              <a:t>Homework </a:t>
            </a:r>
          </a:p>
        </p:txBody>
      </p:sp>
      <p:sp>
        <p:nvSpPr>
          <p:cNvPr id="3" name="Subtitle 2"/>
          <p:cNvSpPr>
            <a:spLocks noGrp="1"/>
          </p:cNvSpPr>
          <p:nvPr>
            <p:ph type="subTitle" idx="1"/>
          </p:nvPr>
        </p:nvSpPr>
        <p:spPr>
          <a:xfrm>
            <a:off x="107504" y="1628800"/>
            <a:ext cx="8856984" cy="4896544"/>
          </a:xfrm>
        </p:spPr>
        <p:txBody>
          <a:bodyPr>
            <a:normAutofit fontScale="77500" lnSpcReduction="20000"/>
          </a:bodyPr>
          <a:lstStyle/>
          <a:p>
            <a:r>
              <a:rPr lang="en-GB" dirty="0">
                <a:solidFill>
                  <a:schemeClr val="tx1">
                    <a:lumMod val="75000"/>
                    <a:lumOff val="25000"/>
                  </a:schemeClr>
                </a:solidFill>
              </a:rPr>
              <a:t>Children will be sent home with a </a:t>
            </a:r>
            <a:r>
              <a:rPr lang="en-GB" b="1" dirty="0">
                <a:solidFill>
                  <a:schemeClr val="tx1">
                    <a:lumMod val="75000"/>
                    <a:lumOff val="25000"/>
                  </a:schemeClr>
                </a:solidFill>
              </a:rPr>
              <a:t>Key Stage 1 Homework Bingo Board </a:t>
            </a:r>
            <a:r>
              <a:rPr lang="en-GB" dirty="0">
                <a:solidFill>
                  <a:schemeClr val="tx1">
                    <a:lumMod val="75000"/>
                    <a:lumOff val="25000"/>
                  </a:schemeClr>
                </a:solidFill>
              </a:rPr>
              <a:t>every term. The Homework Bingo Boards consist of </a:t>
            </a:r>
            <a:r>
              <a:rPr lang="en-GB" b="1" dirty="0">
                <a:solidFill>
                  <a:schemeClr val="tx1">
                    <a:lumMod val="75000"/>
                    <a:lumOff val="25000"/>
                  </a:schemeClr>
                </a:solidFill>
              </a:rPr>
              <a:t>12 different homework tasks</a:t>
            </a:r>
            <a:r>
              <a:rPr lang="en-GB" dirty="0">
                <a:solidFill>
                  <a:schemeClr val="tx1">
                    <a:lumMod val="75000"/>
                    <a:lumOff val="25000"/>
                  </a:schemeClr>
                </a:solidFill>
              </a:rPr>
              <a:t>, which include </a:t>
            </a:r>
            <a:r>
              <a:rPr lang="en-GB" b="1" dirty="0">
                <a:solidFill>
                  <a:schemeClr val="tx1">
                    <a:lumMod val="75000"/>
                    <a:lumOff val="25000"/>
                  </a:schemeClr>
                </a:solidFill>
              </a:rPr>
              <a:t>reading, maths, tricky word spellings, phonics games and other creative topic related work.</a:t>
            </a:r>
            <a:r>
              <a:rPr lang="en-GB" dirty="0">
                <a:solidFill>
                  <a:schemeClr val="tx1">
                    <a:lumMod val="75000"/>
                    <a:lumOff val="25000"/>
                  </a:schemeClr>
                </a:solidFill>
              </a:rPr>
              <a:t> The children can choose which tasks they would like to complete every week and can </a:t>
            </a:r>
            <a:r>
              <a:rPr lang="en-GB" b="1" dirty="0">
                <a:solidFill>
                  <a:schemeClr val="tx1">
                    <a:lumMod val="75000"/>
                    <a:lumOff val="25000"/>
                  </a:schemeClr>
                </a:solidFill>
              </a:rPr>
              <a:t>earn house points</a:t>
            </a:r>
            <a:r>
              <a:rPr lang="en-GB" dirty="0">
                <a:solidFill>
                  <a:schemeClr val="tx1">
                    <a:lumMod val="75000"/>
                    <a:lumOff val="25000"/>
                  </a:schemeClr>
                </a:solidFill>
              </a:rPr>
              <a:t> by completing a line, full house or all 4 corners of the board. There is no limit to the amount of homework the children complete every week, however our </a:t>
            </a:r>
            <a:r>
              <a:rPr lang="en-GB" b="1" dirty="0">
                <a:solidFill>
                  <a:schemeClr val="tx1">
                    <a:lumMod val="75000"/>
                    <a:lumOff val="25000"/>
                  </a:schemeClr>
                </a:solidFill>
              </a:rPr>
              <a:t>expectations for homework are for children to have read at least 3 times a week. </a:t>
            </a:r>
          </a:p>
          <a:p>
            <a:endParaRPr lang="en-GB" b="1" dirty="0">
              <a:solidFill>
                <a:schemeClr val="tx1">
                  <a:lumMod val="75000"/>
                  <a:lumOff val="25000"/>
                </a:schemeClr>
              </a:solidFill>
            </a:endParaRPr>
          </a:p>
          <a:p>
            <a:r>
              <a:rPr lang="en-GB" b="1" dirty="0">
                <a:solidFill>
                  <a:schemeClr val="tx1">
                    <a:lumMod val="75000"/>
                    <a:lumOff val="25000"/>
                  </a:schemeClr>
                </a:solidFill>
              </a:rPr>
              <a:t>Please write in your child’s reading records when your child has completed a homework task</a:t>
            </a:r>
            <a:r>
              <a:rPr lang="en-GB" dirty="0">
                <a:solidFill>
                  <a:schemeClr val="tx1">
                    <a:lumMod val="75000"/>
                    <a:lumOff val="25000"/>
                  </a:schemeClr>
                </a:solidFill>
              </a:rPr>
              <a:t>. Homework will be checked by your child’s class teacher</a:t>
            </a:r>
            <a:r>
              <a:rPr lang="en-GB" b="1" dirty="0">
                <a:solidFill>
                  <a:schemeClr val="tx1">
                    <a:lumMod val="75000"/>
                    <a:lumOff val="25000"/>
                  </a:schemeClr>
                </a:solidFill>
              </a:rPr>
              <a:t> on your child’s reading book change day.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70529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276872"/>
            <a:ext cx="7772400" cy="1470025"/>
          </a:xfrm>
        </p:spPr>
        <p:txBody>
          <a:bodyPr>
            <a:normAutofit/>
          </a:bodyPr>
          <a:lstStyle/>
          <a:p>
            <a:r>
              <a:rPr lang="en-GB" sz="5400" dirty="0"/>
              <a:t>Questions?</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4665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368</TotalTime>
  <Words>2006</Words>
  <Application>Microsoft Office PowerPoint</Application>
  <PresentationFormat>On-screen Show (4:3)</PresentationFormat>
  <Paragraphs>119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Welcome to Year 1 and 2  Meet the Teacher Information Session </vt:lpstr>
      <vt:lpstr>Who is Who?</vt:lpstr>
      <vt:lpstr>PE Days</vt:lpstr>
      <vt:lpstr>Reading Books and Reading Records</vt:lpstr>
      <vt:lpstr>Phonics </vt:lpstr>
      <vt:lpstr>School Website and Class Page</vt:lpstr>
      <vt:lpstr>Curriculum Coverage and Timetables </vt:lpstr>
      <vt:lpstr>Celebration and Award Assemblies</vt:lpstr>
      <vt:lpstr>Lost Property</vt:lpstr>
      <vt:lpstr>How to contact us</vt:lpstr>
      <vt:lpstr>Playtime Snacks</vt:lpstr>
      <vt:lpstr>Parents Evening </vt:lpstr>
      <vt:lpstr>Uniform</vt:lpstr>
      <vt:lpstr>Clubs</vt:lpstr>
      <vt:lpstr>School Trips</vt:lpstr>
      <vt:lpstr>Forest School</vt:lpstr>
      <vt:lpstr>Official Assessments</vt:lpstr>
      <vt:lpstr>Homework </vt:lpstr>
      <vt:lpstr>Questions?</vt:lpstr>
    </vt:vector>
  </TitlesOfParts>
  <Company>Disley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and 2  Meet the Teacher Information Session</dc:title>
  <dc:creator>Jade Grindey</dc:creator>
  <cp:lastModifiedBy>Claire Sutton</cp:lastModifiedBy>
  <cp:revision>28</cp:revision>
  <cp:lastPrinted>2021-09-07T14:48:12Z</cp:lastPrinted>
  <dcterms:created xsi:type="dcterms:W3CDTF">2021-09-03T10:05:16Z</dcterms:created>
  <dcterms:modified xsi:type="dcterms:W3CDTF">2021-09-07T15:00:00Z</dcterms:modified>
</cp:coreProperties>
</file>