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CC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984" y="-7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90BBF-77FD-4780-B9E6-334D3F3F965A}" type="datetimeFigureOut">
              <a:rPr lang="en-GB" smtClean="0"/>
              <a:t>12/03/2020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00590-3C1F-46B9-8C83-A73D8EA759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45690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90BBF-77FD-4780-B9E6-334D3F3F965A}" type="datetimeFigureOut">
              <a:rPr lang="en-GB" smtClean="0"/>
              <a:t>12/03/2020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00590-3C1F-46B9-8C83-A73D8EA759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25469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90BBF-77FD-4780-B9E6-334D3F3F965A}" type="datetimeFigureOut">
              <a:rPr lang="en-GB" smtClean="0"/>
              <a:t>12/03/2020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00590-3C1F-46B9-8C83-A73D8EA759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00859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90BBF-77FD-4780-B9E6-334D3F3F965A}" type="datetimeFigureOut">
              <a:rPr lang="en-GB" smtClean="0"/>
              <a:t>12/03/2020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00590-3C1F-46B9-8C83-A73D8EA759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71683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90BBF-77FD-4780-B9E6-334D3F3F965A}" type="datetimeFigureOut">
              <a:rPr lang="en-GB" smtClean="0"/>
              <a:t>12/03/2020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00590-3C1F-46B9-8C83-A73D8EA759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19036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90BBF-77FD-4780-B9E6-334D3F3F965A}" type="datetimeFigureOut">
              <a:rPr lang="en-GB" smtClean="0"/>
              <a:t>12/03/2020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00590-3C1F-46B9-8C83-A73D8EA759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98632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90BBF-77FD-4780-B9E6-334D3F3F965A}" type="datetimeFigureOut">
              <a:rPr lang="en-GB" smtClean="0"/>
              <a:t>12/03/2020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00590-3C1F-46B9-8C83-A73D8EA759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62234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90BBF-77FD-4780-B9E6-334D3F3F965A}" type="datetimeFigureOut">
              <a:rPr lang="en-GB" smtClean="0"/>
              <a:t>12/03/2020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00590-3C1F-46B9-8C83-A73D8EA759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27357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90BBF-77FD-4780-B9E6-334D3F3F965A}" type="datetimeFigureOut">
              <a:rPr lang="en-GB" smtClean="0"/>
              <a:t>12/03/2020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00590-3C1F-46B9-8C83-A73D8EA759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55131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90BBF-77FD-4780-B9E6-334D3F3F965A}" type="datetimeFigureOut">
              <a:rPr lang="en-GB" smtClean="0"/>
              <a:t>12/03/2020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00590-3C1F-46B9-8C83-A73D8EA759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72938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90BBF-77FD-4780-B9E6-334D3F3F965A}" type="datetimeFigureOut">
              <a:rPr lang="en-GB" smtClean="0"/>
              <a:t>12/03/2020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00590-3C1F-46B9-8C83-A73D8EA759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28600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F90BBF-77FD-4780-B9E6-334D3F3F965A}" type="datetimeFigureOut">
              <a:rPr lang="en-GB" smtClean="0"/>
              <a:t>12/03/2020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000590-3C1F-46B9-8C83-A73D8EA759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95093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836712"/>
          </a:xfrm>
        </p:spPr>
        <p:txBody>
          <a:bodyPr/>
          <a:lstStyle/>
          <a:p>
            <a:r>
              <a:rPr lang="en-GB" dirty="0" smtClean="0"/>
              <a:t>Castle Midnight</a:t>
            </a: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4648200" y="980728"/>
            <a:ext cx="4495800" cy="5688632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sz="2000" dirty="0" smtClean="0"/>
              <a:t>What kind of person do you think the coachman is?</a:t>
            </a:r>
          </a:p>
          <a:p>
            <a:pPr marL="514350" indent="-514350">
              <a:buFont typeface="+mj-lt"/>
              <a:buAutoNum type="arabicPeriod"/>
            </a:pPr>
            <a:endParaRPr lang="en-GB" sz="2000" dirty="0" smtClean="0"/>
          </a:p>
          <a:p>
            <a:pPr marL="514350" indent="-514350">
              <a:buFont typeface="+mj-lt"/>
              <a:buAutoNum type="arabicPeriod"/>
            </a:pPr>
            <a:r>
              <a:rPr lang="en-GB" sz="2000" dirty="0" smtClean="0"/>
              <a:t>Why does everyone fear the Master?</a:t>
            </a:r>
          </a:p>
          <a:p>
            <a:pPr marL="514350" indent="-514350">
              <a:buFont typeface="+mj-lt"/>
              <a:buAutoNum type="arabicPeriod"/>
            </a:pPr>
            <a:endParaRPr lang="en-GB" sz="2000" dirty="0" smtClean="0"/>
          </a:p>
          <a:p>
            <a:pPr marL="514350" indent="-514350">
              <a:buFont typeface="+mj-lt"/>
              <a:buAutoNum type="arabicPeriod"/>
            </a:pPr>
            <a:r>
              <a:rPr lang="en-GB" sz="2000" dirty="0" smtClean="0"/>
              <a:t>Who are the two strangers in the back? Why do you think they are going to Castle Midnight?</a:t>
            </a:r>
          </a:p>
          <a:p>
            <a:pPr marL="514350" indent="-514350">
              <a:buFont typeface="+mj-lt"/>
              <a:buAutoNum type="arabicPeriod"/>
            </a:pPr>
            <a:endParaRPr lang="en-GB" sz="2000" dirty="0" smtClean="0"/>
          </a:p>
          <a:p>
            <a:pPr marL="514350" indent="-514350">
              <a:buFont typeface="+mj-lt"/>
              <a:buAutoNum type="arabicPeriod"/>
            </a:pPr>
            <a:r>
              <a:rPr lang="en-GB" sz="2000" dirty="0" smtClean="0"/>
              <a:t>What kind of place do you think Castle midnight is?</a:t>
            </a:r>
          </a:p>
          <a:p>
            <a:pPr marL="514350" indent="-514350">
              <a:buFont typeface="+mj-lt"/>
              <a:buAutoNum type="arabicPeriod"/>
            </a:pPr>
            <a:endParaRPr lang="en-GB" sz="2000" dirty="0" smtClean="0"/>
          </a:p>
          <a:p>
            <a:pPr marL="514350" indent="-514350">
              <a:buFont typeface="+mj-lt"/>
              <a:buAutoNum type="arabicPeriod"/>
            </a:pPr>
            <a:r>
              <a:rPr lang="en-GB" sz="2000" dirty="0" smtClean="0"/>
              <a:t>Is the owl ‘normal’ in size?</a:t>
            </a:r>
          </a:p>
          <a:p>
            <a:pPr marL="514350" indent="-514350">
              <a:buFont typeface="+mj-lt"/>
              <a:buAutoNum type="arabicPeriod"/>
            </a:pPr>
            <a:endParaRPr lang="en-GB" sz="2000" dirty="0" smtClean="0"/>
          </a:p>
          <a:p>
            <a:pPr marL="514350" indent="-514350">
              <a:buFont typeface="+mj-lt"/>
              <a:buAutoNum type="arabicPeriod"/>
            </a:pPr>
            <a:r>
              <a:rPr lang="en-GB" sz="2000" dirty="0" smtClean="0"/>
              <a:t>Where/when do you think this story is set?</a:t>
            </a:r>
            <a:endParaRPr lang="en-GB" sz="2000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85" y="1556792"/>
            <a:ext cx="4540015" cy="3096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637940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 New World 2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172272" cy="4997152"/>
          </a:xfrm>
        </p:spPr>
        <p:txBody>
          <a:bodyPr>
            <a:normAutofit fontScale="775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dirty="0" smtClean="0"/>
              <a:t>Where do you think the land has gone?</a:t>
            </a:r>
          </a:p>
          <a:p>
            <a:pPr marL="514350" indent="-514350">
              <a:buFont typeface="+mj-lt"/>
              <a:buAutoNum type="arabicPeriod"/>
            </a:pPr>
            <a:endParaRPr lang="en-GB" dirty="0" smtClean="0"/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How will people survive in this ‘water-world’?</a:t>
            </a:r>
          </a:p>
          <a:p>
            <a:pPr marL="514350" indent="-514350">
              <a:buFont typeface="+mj-lt"/>
              <a:buAutoNum type="arabicPeriod"/>
            </a:pPr>
            <a:endParaRPr lang="en-GB" dirty="0" smtClean="0"/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Is there more land or water on Earth?</a:t>
            </a:r>
          </a:p>
          <a:p>
            <a:pPr marL="514350" indent="-514350">
              <a:buFont typeface="+mj-lt"/>
              <a:buAutoNum type="arabicPeriod"/>
            </a:pPr>
            <a:endParaRPr lang="en-GB" dirty="0" smtClean="0"/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Is it better to live in a place with too much water or not enough water?</a:t>
            </a:r>
          </a:p>
          <a:p>
            <a:pPr marL="514350" indent="-514350">
              <a:buFont typeface="+mj-lt"/>
              <a:buAutoNum type="arabicPeriod"/>
            </a:pPr>
            <a:endParaRPr lang="en-GB" dirty="0" smtClean="0"/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What do you think the girl had to drink when she was out at sea?</a:t>
            </a:r>
            <a:endParaRPr lang="en-GB" dirty="0"/>
          </a:p>
        </p:txBody>
      </p:sp>
      <p:pic>
        <p:nvPicPr>
          <p:cNvPr id="3075" name="Picture 3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3" y="1556792"/>
            <a:ext cx="4465217" cy="3744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865967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Into the mist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27984" y="1196752"/>
            <a:ext cx="4716016" cy="5400600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sz="1600" dirty="0" smtClean="0"/>
              <a:t>What does the word ‘solace’ mean?</a:t>
            </a:r>
          </a:p>
          <a:p>
            <a:pPr marL="514350" indent="-514350">
              <a:buFont typeface="+mj-lt"/>
              <a:buAutoNum type="arabicPeriod"/>
            </a:pPr>
            <a:endParaRPr lang="en-GB" sz="1600" dirty="0" smtClean="0"/>
          </a:p>
          <a:p>
            <a:pPr marL="514350" indent="-514350">
              <a:buFont typeface="+mj-lt"/>
              <a:buAutoNum type="arabicPeriod"/>
            </a:pPr>
            <a:r>
              <a:rPr lang="en-GB" sz="1600" dirty="0" smtClean="0"/>
              <a:t>Who is the girl in the picture?</a:t>
            </a:r>
          </a:p>
          <a:p>
            <a:pPr marL="514350" indent="-514350">
              <a:buFont typeface="+mj-lt"/>
              <a:buAutoNum type="arabicPeriod"/>
            </a:pPr>
            <a:endParaRPr lang="en-GB" sz="1600" dirty="0" smtClean="0"/>
          </a:p>
          <a:p>
            <a:pPr marL="514350" indent="-514350">
              <a:buFont typeface="+mj-lt"/>
              <a:buAutoNum type="arabicPeriod"/>
            </a:pPr>
            <a:r>
              <a:rPr lang="en-GB" sz="1600" dirty="0" smtClean="0"/>
              <a:t>Can you give her a name?</a:t>
            </a:r>
          </a:p>
          <a:p>
            <a:pPr marL="514350" indent="-514350">
              <a:buFont typeface="+mj-lt"/>
              <a:buAutoNum type="arabicPeriod"/>
            </a:pPr>
            <a:endParaRPr lang="en-GB" sz="1600" dirty="0" smtClean="0"/>
          </a:p>
          <a:p>
            <a:pPr marL="514350" indent="-514350">
              <a:buFont typeface="+mj-lt"/>
              <a:buAutoNum type="arabicPeriod"/>
            </a:pPr>
            <a:r>
              <a:rPr lang="en-GB" sz="1600" dirty="0" smtClean="0"/>
              <a:t>Why is she dressed in the way she is?</a:t>
            </a:r>
          </a:p>
          <a:p>
            <a:pPr marL="514350" indent="-514350">
              <a:buFont typeface="+mj-lt"/>
              <a:buAutoNum type="arabicPeriod"/>
            </a:pPr>
            <a:endParaRPr lang="en-GB" sz="1600" dirty="0" smtClean="0"/>
          </a:p>
          <a:p>
            <a:pPr marL="514350" indent="-514350">
              <a:buFont typeface="+mj-lt"/>
              <a:buAutoNum type="arabicPeriod"/>
            </a:pPr>
            <a:r>
              <a:rPr lang="en-GB" sz="1600" dirty="0" smtClean="0"/>
              <a:t>What has she left behind on the shore?</a:t>
            </a:r>
          </a:p>
          <a:p>
            <a:pPr marL="514350" indent="-514350">
              <a:buFont typeface="+mj-lt"/>
              <a:buAutoNum type="arabicPeriod"/>
            </a:pPr>
            <a:endParaRPr lang="en-GB" sz="1600" dirty="0" smtClean="0"/>
          </a:p>
          <a:p>
            <a:pPr marL="514350" indent="-514350">
              <a:buFont typeface="+mj-lt"/>
              <a:buAutoNum type="arabicPeriod"/>
            </a:pPr>
            <a:r>
              <a:rPr lang="en-GB" sz="1600" dirty="0" smtClean="0"/>
              <a:t>What does it mean by ‘that light was her only comfort’?</a:t>
            </a:r>
          </a:p>
          <a:p>
            <a:pPr marL="514350" indent="-514350">
              <a:buFont typeface="+mj-lt"/>
              <a:buAutoNum type="arabicPeriod"/>
            </a:pPr>
            <a:endParaRPr lang="en-GB" sz="1600" dirty="0" smtClean="0"/>
          </a:p>
          <a:p>
            <a:pPr marL="514350" indent="-514350">
              <a:buFont typeface="+mj-lt"/>
              <a:buAutoNum type="arabicPeriod"/>
            </a:pPr>
            <a:r>
              <a:rPr lang="en-GB" sz="1600" dirty="0" smtClean="0"/>
              <a:t>What is the ship? Why has it been described as a ‘silent predator?</a:t>
            </a:r>
          </a:p>
          <a:p>
            <a:pPr marL="514350" indent="-514350">
              <a:buFont typeface="+mj-lt"/>
              <a:buAutoNum type="arabicPeriod"/>
            </a:pPr>
            <a:endParaRPr lang="en-GB" sz="1600" dirty="0" smtClean="0"/>
          </a:p>
          <a:p>
            <a:pPr marL="514350" indent="-514350">
              <a:buFont typeface="+mj-lt"/>
              <a:buAutoNum type="arabicPeriod"/>
            </a:pPr>
            <a:r>
              <a:rPr lang="en-GB" sz="1600" dirty="0" smtClean="0"/>
              <a:t>Why does the girl want to reach the ship?</a:t>
            </a:r>
          </a:p>
          <a:p>
            <a:pPr marL="514350" indent="-514350">
              <a:buFont typeface="+mj-lt"/>
              <a:buAutoNum type="arabicPeriod"/>
            </a:pPr>
            <a:endParaRPr lang="en-GB" sz="1600" dirty="0" smtClean="0"/>
          </a:p>
          <a:p>
            <a:pPr marL="514350" indent="-514350">
              <a:buFont typeface="+mj-lt"/>
              <a:buAutoNum type="arabicPeriod"/>
            </a:pPr>
            <a:r>
              <a:rPr lang="en-GB" sz="1600" dirty="0" smtClean="0"/>
              <a:t>What will happen once she does?</a:t>
            </a:r>
            <a:endParaRPr lang="en-GB" sz="1600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3" y="1268760"/>
            <a:ext cx="4379347" cy="3672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472572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Nellie the Elephant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625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dirty="0" smtClean="0"/>
              <a:t>Where do you think she is heading?</a:t>
            </a:r>
          </a:p>
          <a:p>
            <a:pPr marL="514350" indent="-514350">
              <a:buFont typeface="+mj-lt"/>
              <a:buAutoNum type="arabicPeriod"/>
            </a:pPr>
            <a:endParaRPr lang="en-GB" dirty="0" smtClean="0"/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What does she have packed in her trunks?</a:t>
            </a:r>
          </a:p>
          <a:p>
            <a:pPr marL="514350" indent="-514350">
              <a:buFont typeface="+mj-lt"/>
              <a:buAutoNum type="arabicPeriod"/>
            </a:pPr>
            <a:endParaRPr lang="en-GB" dirty="0" smtClean="0"/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Should animals have rights?</a:t>
            </a:r>
          </a:p>
          <a:p>
            <a:pPr marL="514350" indent="-514350">
              <a:buFont typeface="+mj-lt"/>
              <a:buAutoNum type="arabicPeriod"/>
            </a:pPr>
            <a:endParaRPr lang="en-GB" dirty="0" smtClean="0"/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Should ALL animals have rights?</a:t>
            </a:r>
          </a:p>
          <a:p>
            <a:pPr marL="514350" indent="-514350">
              <a:buFont typeface="+mj-lt"/>
              <a:buAutoNum type="arabicPeriod"/>
            </a:pPr>
            <a:endParaRPr lang="en-GB" dirty="0" smtClean="0"/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Which animals shouldn’t have rights?</a:t>
            </a:r>
          </a:p>
          <a:p>
            <a:pPr marL="514350" indent="-514350">
              <a:buFont typeface="+mj-lt"/>
              <a:buAutoNum type="arabicPeriod"/>
            </a:pPr>
            <a:endParaRPr lang="en-GB" dirty="0" smtClean="0"/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Should animals have the same rights as humans?</a:t>
            </a:r>
          </a:p>
          <a:p>
            <a:pPr marL="514350" indent="-514350">
              <a:buFont typeface="+mj-lt"/>
              <a:buAutoNum type="arabicPeriod"/>
            </a:pPr>
            <a:endParaRPr lang="en-GB" dirty="0" smtClean="0"/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Are two legs better than four?</a:t>
            </a:r>
            <a:endParaRPr lang="en-GB" dirty="0"/>
          </a:p>
        </p:txBody>
      </p:sp>
      <p:pic>
        <p:nvPicPr>
          <p:cNvPr id="5123" name="Picture 3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858914"/>
            <a:ext cx="4038600" cy="4008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602583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About to hatch…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4008" y="1484784"/>
            <a:ext cx="4038600" cy="5256584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sz="1600" dirty="0" smtClean="0"/>
              <a:t>Where might these objects have come from?</a:t>
            </a:r>
          </a:p>
          <a:p>
            <a:pPr marL="514350" indent="-514350">
              <a:buFont typeface="+mj-lt"/>
              <a:buAutoNum type="arabicPeriod"/>
            </a:pPr>
            <a:endParaRPr lang="en-GB" sz="1600" dirty="0" smtClean="0"/>
          </a:p>
          <a:p>
            <a:pPr marL="514350" indent="-514350">
              <a:buFont typeface="+mj-lt"/>
              <a:buAutoNum type="arabicPeriod"/>
            </a:pPr>
            <a:r>
              <a:rPr lang="en-GB" sz="1600" dirty="0" smtClean="0"/>
              <a:t>Why is the surface of the nearest object cracking?</a:t>
            </a:r>
          </a:p>
          <a:p>
            <a:pPr marL="514350" indent="-514350">
              <a:buFont typeface="+mj-lt"/>
              <a:buAutoNum type="arabicPeriod"/>
            </a:pPr>
            <a:endParaRPr lang="en-GB" sz="1600" dirty="0" smtClean="0"/>
          </a:p>
          <a:p>
            <a:pPr marL="514350" indent="-514350">
              <a:buFont typeface="+mj-lt"/>
              <a:buAutoNum type="arabicPeriod"/>
            </a:pPr>
            <a:r>
              <a:rPr lang="en-GB" sz="1600" dirty="0" smtClean="0"/>
              <a:t>What is inside the objects? Are all of the objects the same?</a:t>
            </a:r>
          </a:p>
          <a:p>
            <a:pPr marL="514350" indent="-514350">
              <a:buFont typeface="+mj-lt"/>
              <a:buAutoNum type="arabicPeriod"/>
            </a:pPr>
            <a:endParaRPr lang="en-GB" sz="1600" dirty="0" smtClean="0"/>
          </a:p>
          <a:p>
            <a:pPr marL="514350" indent="-514350">
              <a:buFont typeface="+mj-lt"/>
              <a:buAutoNum type="arabicPeriod"/>
            </a:pPr>
            <a:r>
              <a:rPr lang="en-GB" sz="1600" dirty="0" smtClean="0"/>
              <a:t>What will happen next?</a:t>
            </a:r>
          </a:p>
          <a:p>
            <a:pPr marL="514350" indent="-514350">
              <a:buFont typeface="+mj-lt"/>
              <a:buAutoNum type="arabicPeriod"/>
            </a:pPr>
            <a:endParaRPr lang="en-GB" sz="1600" dirty="0" smtClean="0"/>
          </a:p>
          <a:p>
            <a:pPr marL="514350" indent="-514350">
              <a:buFont typeface="+mj-lt"/>
              <a:buAutoNum type="arabicPeriod"/>
            </a:pPr>
            <a:r>
              <a:rPr lang="en-GB" sz="1600" dirty="0" smtClean="0"/>
              <a:t>If you came across one of these, how would you react?</a:t>
            </a:r>
          </a:p>
          <a:p>
            <a:pPr marL="514350" indent="-514350">
              <a:buFont typeface="+mj-lt"/>
              <a:buAutoNum type="arabicPeriod"/>
            </a:pPr>
            <a:endParaRPr lang="en-GB" sz="1600" dirty="0" smtClean="0"/>
          </a:p>
          <a:p>
            <a:pPr marL="514350" indent="-514350">
              <a:buFont typeface="+mj-lt"/>
              <a:buAutoNum type="arabicPeriod"/>
            </a:pPr>
            <a:r>
              <a:rPr lang="en-GB" sz="1600" dirty="0" smtClean="0"/>
              <a:t>Do these objects remind you of anything?</a:t>
            </a:r>
          </a:p>
          <a:p>
            <a:pPr marL="514350" indent="-514350">
              <a:buFont typeface="+mj-lt"/>
              <a:buAutoNum type="arabicPeriod"/>
            </a:pPr>
            <a:endParaRPr lang="en-GB" sz="1600" dirty="0" smtClean="0"/>
          </a:p>
          <a:p>
            <a:pPr marL="514350" indent="-514350">
              <a:buFont typeface="+mj-lt"/>
              <a:buAutoNum type="arabicPeriod"/>
            </a:pPr>
            <a:r>
              <a:rPr lang="en-GB" sz="1600" dirty="0" smtClean="0"/>
              <a:t>Why have these objects landed on the beach? Is it by chance or is it deliberate?</a:t>
            </a:r>
            <a:endParaRPr lang="en-GB" sz="1600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628800"/>
            <a:ext cx="4505019" cy="26642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956541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358</Words>
  <Application>Microsoft Office PowerPoint</Application>
  <PresentationFormat>On-screen Show (4:3)</PresentationFormat>
  <Paragraphs>68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Castle Midnight</vt:lpstr>
      <vt:lpstr>A New World 2</vt:lpstr>
      <vt:lpstr>Into the mist</vt:lpstr>
      <vt:lpstr>Nellie the Elephant</vt:lpstr>
      <vt:lpstr>About to hatch…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Castle Midnight</dc:title>
  <dc:creator>Jake Nicklin</dc:creator>
  <cp:lastModifiedBy>Jake Nicklin</cp:lastModifiedBy>
  <cp:revision>2</cp:revision>
  <dcterms:created xsi:type="dcterms:W3CDTF">2020-03-12T14:11:30Z</dcterms:created>
  <dcterms:modified xsi:type="dcterms:W3CDTF">2020-03-12T14:31:04Z</dcterms:modified>
</cp:coreProperties>
</file>