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8963C7F-D5A1-48C1-97DA-4407593B194B}"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188448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963C7F-D5A1-48C1-97DA-4407593B194B}"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3584490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963C7F-D5A1-48C1-97DA-4407593B194B}"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6845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8963C7F-D5A1-48C1-97DA-4407593B194B}"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3752954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963C7F-D5A1-48C1-97DA-4407593B194B}" type="datetimeFigureOut">
              <a:rPr lang="en-GB" smtClean="0"/>
              <a:t>07/10/2021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2446433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8963C7F-D5A1-48C1-97DA-4407593B194B}" type="datetimeFigureOut">
              <a:rPr lang="en-GB" smtClean="0"/>
              <a:t>07/10/2021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2019811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963C7F-D5A1-48C1-97DA-4407593B194B}" type="datetimeFigureOut">
              <a:rPr lang="en-GB" smtClean="0"/>
              <a:t>07/10/2021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2424499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963C7F-D5A1-48C1-97DA-4407593B194B}"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4149122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963C7F-D5A1-48C1-97DA-4407593B194B}"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681120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963C7F-D5A1-48C1-97DA-4407593B194B}"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3928798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963C7F-D5A1-48C1-97DA-4407593B194B}"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E5BD20-EEEB-4D0D-B7B7-F6E0FF5ECBD6}" type="slidenum">
              <a:rPr lang="en-GB" smtClean="0"/>
              <a:t>‹#›</a:t>
            </a:fld>
            <a:endParaRPr lang="en-GB"/>
          </a:p>
        </p:txBody>
      </p:sp>
    </p:spTree>
    <p:extLst>
      <p:ext uri="{BB962C8B-B14F-4D97-AF65-F5344CB8AC3E}">
        <p14:creationId xmlns:p14="http://schemas.microsoft.com/office/powerpoint/2010/main" val="134513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963C7F-D5A1-48C1-97DA-4407593B194B}" type="datetimeFigureOut">
              <a:rPr lang="en-GB" smtClean="0"/>
              <a:t>07/10/2021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E5BD20-EEEB-4D0D-B7B7-F6E0FF5ECBD6}" type="slidenum">
              <a:rPr lang="en-GB" smtClean="0"/>
              <a:t>‹#›</a:t>
            </a:fld>
            <a:endParaRPr lang="en-GB"/>
          </a:p>
        </p:txBody>
      </p:sp>
    </p:spTree>
    <p:extLst>
      <p:ext uri="{BB962C8B-B14F-4D97-AF65-F5344CB8AC3E}">
        <p14:creationId xmlns:p14="http://schemas.microsoft.com/office/powerpoint/2010/main" val="1779650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ayf60yFWkc"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Water wheels</a:t>
            </a:r>
            <a:endParaRPr lang="en-GB" dirty="0"/>
          </a:p>
        </p:txBody>
      </p:sp>
      <p:sp>
        <p:nvSpPr>
          <p:cNvPr id="4" name="Content Placeholder 2"/>
          <p:cNvSpPr txBox="1">
            <a:spLocks/>
          </p:cNvSpPr>
          <p:nvPr/>
        </p:nvSpPr>
        <p:spPr>
          <a:xfrm>
            <a:off x="457200" y="4437112"/>
            <a:ext cx="8229600" cy="168905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GB" dirty="0" smtClean="0"/>
              <a:t>LO: I can name the 4 types of water wheel and explain how they work</a:t>
            </a:r>
            <a:endParaRPr lang="en-GB" dirty="0"/>
          </a:p>
        </p:txBody>
      </p:sp>
    </p:spTree>
    <p:extLst>
      <p:ext uri="{BB962C8B-B14F-4D97-AF65-F5344CB8AC3E}">
        <p14:creationId xmlns:p14="http://schemas.microsoft.com/office/powerpoint/2010/main" val="495767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water wheel</a:t>
            </a:r>
            <a:endParaRPr lang="en-GB" dirty="0"/>
          </a:p>
        </p:txBody>
      </p:sp>
      <p:sp>
        <p:nvSpPr>
          <p:cNvPr id="3" name="Content Placeholder 2"/>
          <p:cNvSpPr>
            <a:spLocks noGrp="1"/>
          </p:cNvSpPr>
          <p:nvPr>
            <p:ph idx="1"/>
          </p:nvPr>
        </p:nvSpPr>
        <p:spPr/>
        <p:txBody>
          <a:bodyPr/>
          <a:lstStyle/>
          <a:p>
            <a:pPr marL="0" indent="0">
              <a:buNone/>
            </a:pPr>
            <a:r>
              <a:rPr lang="en-GB" dirty="0" smtClean="0"/>
              <a:t>How do you think a water wheel works? </a:t>
            </a:r>
          </a:p>
          <a:p>
            <a:pPr marL="0" indent="0">
              <a:buNone/>
            </a:pPr>
            <a:endParaRPr lang="en-GB" dirty="0"/>
          </a:p>
          <a:p>
            <a:pPr marL="0" indent="0">
              <a:buNone/>
            </a:pPr>
            <a:r>
              <a:rPr lang="en-GB" dirty="0" smtClean="0"/>
              <a:t>Work with your partner to draw how you think a water wheel would be designed to spin</a:t>
            </a:r>
            <a:endParaRPr lang="en-GB" dirty="0"/>
          </a:p>
        </p:txBody>
      </p:sp>
    </p:spTree>
    <p:extLst>
      <p:ext uri="{BB962C8B-B14F-4D97-AF65-F5344CB8AC3E}">
        <p14:creationId xmlns:p14="http://schemas.microsoft.com/office/powerpoint/2010/main" val="2783246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0740" y="1844824"/>
            <a:ext cx="5258264" cy="3009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a:spLocks noGrp="1"/>
          </p:cNvSpPr>
          <p:nvPr>
            <p:ph type="title"/>
          </p:nvPr>
        </p:nvSpPr>
        <p:spPr>
          <a:xfrm>
            <a:off x="457200" y="274638"/>
            <a:ext cx="8229600" cy="1143000"/>
          </a:xfrm>
        </p:spPr>
        <p:txBody>
          <a:bodyPr/>
          <a:lstStyle/>
          <a:p>
            <a:r>
              <a:rPr lang="en-GB" dirty="0" smtClean="0"/>
              <a:t>Undershot water wheel design</a:t>
            </a:r>
            <a:endParaRPr lang="en-GB" dirty="0"/>
          </a:p>
        </p:txBody>
      </p:sp>
    </p:spTree>
    <p:extLst>
      <p:ext uri="{BB962C8B-B14F-4D97-AF65-F5344CB8AC3E}">
        <p14:creationId xmlns:p14="http://schemas.microsoft.com/office/powerpoint/2010/main" val="1825616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1143000"/>
          </a:xfrm>
        </p:spPr>
        <p:txBody>
          <a:bodyPr/>
          <a:lstStyle/>
          <a:p>
            <a:r>
              <a:rPr lang="en-GB" dirty="0" smtClean="0"/>
              <a:t>Overshot water wheel design</a:t>
            </a:r>
            <a:endParaRPr lang="en-GB" dirty="0"/>
          </a:p>
        </p:txBody>
      </p:sp>
      <p:sp>
        <p:nvSpPr>
          <p:cNvPr id="2" name="AutoShape 2" descr="overshot waterwheel desig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916832"/>
            <a:ext cx="5033837" cy="3298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8656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1143000"/>
          </a:xfrm>
        </p:spPr>
        <p:txBody>
          <a:bodyPr/>
          <a:lstStyle/>
          <a:p>
            <a:r>
              <a:rPr lang="en-GB" dirty="0" err="1" smtClean="0"/>
              <a:t>Pitchback</a:t>
            </a:r>
            <a:r>
              <a:rPr lang="en-GB" dirty="0" smtClean="0"/>
              <a:t> water wheel design</a:t>
            </a:r>
            <a:endParaRPr lang="en-GB" dirty="0"/>
          </a:p>
        </p:txBody>
      </p:sp>
      <p:pic>
        <p:nvPicPr>
          <p:cNvPr id="307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276872"/>
            <a:ext cx="4038019" cy="285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8656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1143000"/>
          </a:xfrm>
        </p:spPr>
        <p:txBody>
          <a:bodyPr/>
          <a:lstStyle/>
          <a:p>
            <a:r>
              <a:rPr lang="en-GB" dirty="0" err="1" smtClean="0"/>
              <a:t>Breastshot</a:t>
            </a:r>
            <a:r>
              <a:rPr lang="en-GB" dirty="0" smtClean="0"/>
              <a:t> water wheel design</a:t>
            </a:r>
            <a:endParaRPr lang="en-GB" dirty="0"/>
          </a:p>
        </p:txBody>
      </p:sp>
      <p:sp>
        <p:nvSpPr>
          <p:cNvPr id="2" name="AutoShape 2" descr="breastshot waterwheel desig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482109"/>
            <a:ext cx="4448380" cy="2861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151192" y="6199729"/>
            <a:ext cx="4984106" cy="646331"/>
          </a:xfrm>
          <a:prstGeom prst="rect">
            <a:avLst/>
          </a:prstGeom>
        </p:spPr>
        <p:txBody>
          <a:bodyPr wrap="square">
            <a:spAutoFit/>
          </a:bodyPr>
          <a:lstStyle/>
          <a:p>
            <a:r>
              <a:rPr lang="en-GB" dirty="0" smtClean="0">
                <a:hlinkClick r:id="rId3"/>
              </a:rPr>
              <a:t>https://www.youtube.com/watch?v=oayf60yFWkc</a:t>
            </a:r>
            <a:endParaRPr lang="en-GB" dirty="0" smtClean="0"/>
          </a:p>
          <a:p>
            <a:endParaRPr lang="en-GB" dirty="0"/>
          </a:p>
        </p:txBody>
      </p:sp>
    </p:spTree>
    <p:extLst>
      <p:ext uri="{BB962C8B-B14F-4D97-AF65-F5344CB8AC3E}">
        <p14:creationId xmlns:p14="http://schemas.microsoft.com/office/powerpoint/2010/main" val="3508656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were water wheels used for?</a:t>
            </a:r>
            <a:endParaRPr lang="en-GB" dirty="0"/>
          </a:p>
        </p:txBody>
      </p:sp>
      <p:sp>
        <p:nvSpPr>
          <p:cNvPr id="3" name="Content Placeholder 2"/>
          <p:cNvSpPr>
            <a:spLocks noGrp="1"/>
          </p:cNvSpPr>
          <p:nvPr>
            <p:ph idx="1"/>
          </p:nvPr>
        </p:nvSpPr>
        <p:spPr>
          <a:xfrm>
            <a:off x="395536" y="1196752"/>
            <a:ext cx="8229600" cy="4525963"/>
          </a:xfrm>
        </p:spPr>
        <p:txBody>
          <a:bodyPr>
            <a:normAutofit fontScale="25000" lnSpcReduction="20000"/>
          </a:bodyPr>
          <a:lstStyle/>
          <a:p>
            <a:pPr marL="0" indent="0">
              <a:buNone/>
            </a:pPr>
            <a:r>
              <a:rPr lang="en-GB" sz="4800" dirty="0"/>
              <a:t>Water mills harness kinetic energy from moving bodies of water (usually rivers or streams) in order to drive machinery and generate electricity. The movement of the water drives the water wheel, which in turn powers a mechanical process within the mill itself. The most common mechanical process historically associated with water mills is grinding grains into flour. It was originally used for this purpose in ancient Greece and continues to be used this way today. Other common industrial applications of watermills include textile manufacturing and sawmills.</a:t>
            </a:r>
            <a:endParaRPr lang="en-GB" sz="4800" dirty="0" smtClean="0"/>
          </a:p>
          <a:p>
            <a:pPr marL="0" indent="0">
              <a:buNone/>
            </a:pPr>
            <a:endParaRPr lang="en-GB" sz="4800" dirty="0"/>
          </a:p>
          <a:p>
            <a:pPr marL="0" indent="0">
              <a:buNone/>
            </a:pPr>
            <a:r>
              <a:rPr lang="en-GB" sz="4800" dirty="0" smtClean="0"/>
              <a:t>Gristmills</a:t>
            </a:r>
          </a:p>
          <a:p>
            <a:pPr marL="0" indent="0">
              <a:buNone/>
            </a:pPr>
            <a:r>
              <a:rPr lang="en-GB" sz="4800" dirty="0" smtClean="0"/>
              <a:t>The </a:t>
            </a:r>
            <a:r>
              <a:rPr lang="en-GB" sz="4800" dirty="0"/>
              <a:t>most common use of water mills historically and in modern day developing countries is for grinding grains into flour. These are called gristmills, corn mills or flour mills. Early wheel design in ancient Greece and Rome employed horizontal paddles that were called Norse wheels. The paddle is attached via a shaft to a runner stone that grinds against a fixed "bed" stone. British and American gristmills work in a similar manner, but the wheel is mounted </a:t>
            </a:r>
            <a:r>
              <a:rPr lang="en-GB" sz="4800" dirty="0" smtClean="0"/>
              <a:t>vertically.</a:t>
            </a:r>
          </a:p>
          <a:p>
            <a:pPr marL="0" indent="0">
              <a:buNone/>
            </a:pPr>
            <a:endParaRPr lang="en-GB" sz="4800" dirty="0" smtClean="0"/>
          </a:p>
          <a:p>
            <a:pPr marL="0" indent="0">
              <a:buNone/>
            </a:pPr>
            <a:r>
              <a:rPr lang="en-GB" sz="4800" dirty="0" smtClean="0"/>
              <a:t> Sawmills</a:t>
            </a:r>
          </a:p>
          <a:p>
            <a:pPr marL="0" indent="0">
              <a:buNone/>
            </a:pPr>
            <a:r>
              <a:rPr lang="en-GB" sz="4800" dirty="0" smtClean="0"/>
              <a:t>The </a:t>
            </a:r>
            <a:r>
              <a:rPr lang="en-GB" sz="4800" dirty="0"/>
              <a:t>earliest known use of sawmills occurred in the eastern Roman Empire in the latter half of the third century and continued to be employed from the medieval period through industrialization. Hydro-powered sawmills were also common among the ancient Islamic world. As with other water mills, saw mills harness kinetic energy from moving water through a water wheel, only in this case the circular motion of the water wheel is translated to the back-and-forth motion of a saw blade through a rod known as a "pitman arm." Saw mills driven by hydro-power were capable of producing timber from logs more quickly and efficiently than manual </a:t>
            </a:r>
            <a:r>
              <a:rPr lang="en-GB" sz="4800" dirty="0" err="1"/>
              <a:t>labor</a:t>
            </a:r>
            <a:r>
              <a:rPr lang="en-GB" sz="4800" dirty="0"/>
              <a:t>. For this reason they continued to be common well into the American colonial period until the process became powered electrically.</a:t>
            </a:r>
          </a:p>
          <a:p>
            <a:endParaRPr lang="en-GB" sz="4800" dirty="0" smtClean="0"/>
          </a:p>
          <a:p>
            <a:pPr marL="0" indent="0">
              <a:buNone/>
            </a:pPr>
            <a:r>
              <a:rPr lang="en-GB" sz="4800" dirty="0"/>
              <a:t>Textile Mills</a:t>
            </a:r>
          </a:p>
          <a:p>
            <a:pPr marL="0" indent="0">
              <a:buNone/>
            </a:pPr>
            <a:r>
              <a:rPr lang="en-GB" sz="4800" dirty="0"/>
              <a:t>The application of water mills to the production of textiles began in medieval France during the 11th century. These fulling mills used the motion of the water wheel to lift wooden hammers (known as fulling stocks) that beat down on cloth. Cotton mills used the rotating motion of the wheel to "card" raw cotton (breaking up and organizing raw clumps of cotton into wool) and for weaving cloth and finished wool</a:t>
            </a:r>
            <a:r>
              <a:rPr lang="en-GB" sz="4800" dirty="0" smtClean="0"/>
              <a:t>.</a:t>
            </a:r>
          </a:p>
          <a:p>
            <a:pPr marL="0" indent="0">
              <a:buNone/>
            </a:pPr>
            <a:endParaRPr lang="en-GB" sz="4800" dirty="0"/>
          </a:p>
          <a:p>
            <a:pPr marL="0" indent="0">
              <a:buNone/>
            </a:pPr>
            <a:r>
              <a:rPr lang="en-GB" sz="4800" dirty="0" smtClean="0"/>
              <a:t>Modern Uses</a:t>
            </a:r>
            <a:endParaRPr lang="en-GB" sz="4800" dirty="0"/>
          </a:p>
          <a:p>
            <a:pPr marL="0" indent="0">
              <a:buNone/>
            </a:pPr>
            <a:endParaRPr lang="en-GB" sz="4800" dirty="0" smtClean="0"/>
          </a:p>
          <a:p>
            <a:pPr marL="0" indent="0">
              <a:buNone/>
            </a:pPr>
            <a:r>
              <a:rPr lang="en-GB" sz="4800" dirty="0" smtClean="0"/>
              <a:t>Water </a:t>
            </a:r>
            <a:r>
              <a:rPr lang="en-GB" sz="4800" dirty="0"/>
              <a:t>mills are still used for processing grain throughout the developing world. They are particularly prevalent throughout rural India and Nepal. Although the availability of cheap electricity in the early 20th century rendered water mills virtually obsolete, some historic water mills continue to operate in the United States. Moreover, some water mills have been retro-fitted to produce clean, hydro-electric power in the United Kingdom. While these generate significantly less power than large hydro-electric plants, they have the advantage of not necessitating damming large rivers.</a:t>
            </a:r>
          </a:p>
          <a:p>
            <a:pPr marL="0" indent="0">
              <a:buNone/>
            </a:pPr>
            <a:endParaRPr lang="en-GB" dirty="0"/>
          </a:p>
        </p:txBody>
      </p:sp>
    </p:spTree>
    <p:extLst>
      <p:ext uri="{BB962C8B-B14F-4D97-AF65-F5344CB8AC3E}">
        <p14:creationId xmlns:p14="http://schemas.microsoft.com/office/powerpoint/2010/main" val="887260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569</Words>
  <Application>Microsoft Office PowerPoint</Application>
  <PresentationFormat>On-screen Show (4:3)</PresentationFormat>
  <Paragraphs>26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Water wheels</vt:lpstr>
      <vt:lpstr>Types of water wheel</vt:lpstr>
      <vt:lpstr>Undershot water wheel design</vt:lpstr>
      <vt:lpstr>Overshot water wheel design</vt:lpstr>
      <vt:lpstr>Pitchback water wheel design</vt:lpstr>
      <vt:lpstr>Breastshot water wheel design</vt:lpstr>
      <vt:lpstr>What were water wheels used for?</vt:lpstr>
    </vt:vector>
  </TitlesOfParts>
  <Company>Disley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wheels</dc:title>
  <dc:creator>Andrew Robinson</dc:creator>
  <cp:lastModifiedBy>Andrew Robinson</cp:lastModifiedBy>
  <cp:revision>5</cp:revision>
  <dcterms:created xsi:type="dcterms:W3CDTF">2021-10-07T13:48:38Z</dcterms:created>
  <dcterms:modified xsi:type="dcterms:W3CDTF">2021-10-07T14:02:02Z</dcterms:modified>
</cp:coreProperties>
</file>