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2" r:id="rId1"/>
  </p:sldMasterIdLst>
  <p:notesMasterIdLst>
    <p:notesMasterId r:id="rId8"/>
  </p:notesMasterIdLst>
  <p:sldIdLst>
    <p:sldId id="260" r:id="rId2"/>
    <p:sldId id="289" r:id="rId3"/>
    <p:sldId id="306" r:id="rId4"/>
    <p:sldId id="293" r:id="rId5"/>
    <p:sldId id="295" r:id="rId6"/>
    <p:sldId id="269" r:id="rId7"/>
  </p:sldIdLst>
  <p:sldSz cx="9144000" cy="6858000" type="screen4x3"/>
  <p:notesSz cx="6858000" cy="9144000"/>
  <p:embeddedFontLst>
    <p:embeddedFont>
      <p:font typeface="Calibri" panose="020F0502020204030204" pitchFamily="34" charset="0"/>
      <p:regular r:id="rId9"/>
      <p:bold r:id="rId10"/>
      <p:italic r:id="rId11"/>
      <p:boldItalic r:id="rId12"/>
    </p:embeddedFont>
    <p:embeddedFont>
      <p:font typeface="Clear Sans" panose="020B0604020202020204" charset="0"/>
      <p:regular r:id="rId13"/>
      <p:bold r:id="rId14"/>
      <p:italic r:id="rId15"/>
      <p:boldItalic r:id="rId16"/>
    </p:embeddedFont>
    <p:embeddedFont>
      <p:font typeface="Sassoon Infant Rg" panose="02000503030000020003" charset="0"/>
      <p:regular r:id="rId17"/>
      <p:bold r:id="rId18"/>
    </p:embeddedFont>
    <p:embeddedFont>
      <p:font typeface="Twinkl Light" charset="0"/>
      <p:regular r:id="rId19"/>
    </p:embeddedFont>
    <p:embeddedFont>
      <p:font typeface="Twinkl SemiBold" charset="0"/>
      <p:bold r:id="rId20"/>
    </p:embeddedFont>
  </p:embeddedFontLst>
  <p:defaultTextStyle>
    <a:defPPr>
      <a:defRPr lang="en-US"/>
    </a:defPPr>
    <a:lvl1pPr algn="l" rtl="0" eaLnBrk="0" fontAlgn="base" hangingPunct="0">
      <a:spcBef>
        <a:spcPct val="0"/>
      </a:spcBef>
      <a:spcAft>
        <a:spcPct val="0"/>
      </a:spcAft>
      <a:defRPr kern="1200">
        <a:solidFill>
          <a:schemeClr val="tx1"/>
        </a:solidFill>
        <a:latin typeface="Twinkl Light" pitchFamily="2" charset="0"/>
        <a:ea typeface="+mn-ea"/>
        <a:cs typeface="+mn-cs"/>
      </a:defRPr>
    </a:lvl1pPr>
    <a:lvl2pPr marL="457200" algn="l" rtl="0" eaLnBrk="0" fontAlgn="base" hangingPunct="0">
      <a:spcBef>
        <a:spcPct val="0"/>
      </a:spcBef>
      <a:spcAft>
        <a:spcPct val="0"/>
      </a:spcAft>
      <a:defRPr kern="1200">
        <a:solidFill>
          <a:schemeClr val="tx1"/>
        </a:solidFill>
        <a:latin typeface="Twinkl Light" pitchFamily="2" charset="0"/>
        <a:ea typeface="+mn-ea"/>
        <a:cs typeface="+mn-cs"/>
      </a:defRPr>
    </a:lvl2pPr>
    <a:lvl3pPr marL="914400" algn="l" rtl="0" eaLnBrk="0" fontAlgn="base" hangingPunct="0">
      <a:spcBef>
        <a:spcPct val="0"/>
      </a:spcBef>
      <a:spcAft>
        <a:spcPct val="0"/>
      </a:spcAft>
      <a:defRPr kern="1200">
        <a:solidFill>
          <a:schemeClr val="tx1"/>
        </a:solidFill>
        <a:latin typeface="Twinkl Light" pitchFamily="2" charset="0"/>
        <a:ea typeface="+mn-ea"/>
        <a:cs typeface="+mn-cs"/>
      </a:defRPr>
    </a:lvl3pPr>
    <a:lvl4pPr marL="1371600" algn="l" rtl="0" eaLnBrk="0" fontAlgn="base" hangingPunct="0">
      <a:spcBef>
        <a:spcPct val="0"/>
      </a:spcBef>
      <a:spcAft>
        <a:spcPct val="0"/>
      </a:spcAft>
      <a:defRPr kern="1200">
        <a:solidFill>
          <a:schemeClr val="tx1"/>
        </a:solidFill>
        <a:latin typeface="Twinkl Light" pitchFamily="2" charset="0"/>
        <a:ea typeface="+mn-ea"/>
        <a:cs typeface="+mn-cs"/>
      </a:defRPr>
    </a:lvl4pPr>
    <a:lvl5pPr marL="1828800" algn="l" rtl="0" eaLnBrk="0" fontAlgn="base" hangingPunct="0">
      <a:spcBef>
        <a:spcPct val="0"/>
      </a:spcBef>
      <a:spcAft>
        <a:spcPct val="0"/>
      </a:spcAft>
      <a:defRPr kern="1200">
        <a:solidFill>
          <a:schemeClr val="tx1"/>
        </a:solidFill>
        <a:latin typeface="Twinkl Light" pitchFamily="2" charset="0"/>
        <a:ea typeface="+mn-ea"/>
        <a:cs typeface="+mn-cs"/>
      </a:defRPr>
    </a:lvl5pPr>
    <a:lvl6pPr marL="2286000" algn="l" defTabSz="914400" rtl="0" eaLnBrk="1" latinLnBrk="0" hangingPunct="1">
      <a:defRPr kern="1200">
        <a:solidFill>
          <a:schemeClr val="tx1"/>
        </a:solidFill>
        <a:latin typeface="Twinkl Light" pitchFamily="2" charset="0"/>
        <a:ea typeface="+mn-ea"/>
        <a:cs typeface="+mn-cs"/>
      </a:defRPr>
    </a:lvl6pPr>
    <a:lvl7pPr marL="2743200" algn="l" defTabSz="914400" rtl="0" eaLnBrk="1" latinLnBrk="0" hangingPunct="1">
      <a:defRPr kern="1200">
        <a:solidFill>
          <a:schemeClr val="tx1"/>
        </a:solidFill>
        <a:latin typeface="Twinkl Light" pitchFamily="2" charset="0"/>
        <a:ea typeface="+mn-ea"/>
        <a:cs typeface="+mn-cs"/>
      </a:defRPr>
    </a:lvl7pPr>
    <a:lvl8pPr marL="3200400" algn="l" defTabSz="914400" rtl="0" eaLnBrk="1" latinLnBrk="0" hangingPunct="1">
      <a:defRPr kern="1200">
        <a:solidFill>
          <a:schemeClr val="tx1"/>
        </a:solidFill>
        <a:latin typeface="Twinkl Light" pitchFamily="2" charset="0"/>
        <a:ea typeface="+mn-ea"/>
        <a:cs typeface="+mn-cs"/>
      </a:defRPr>
    </a:lvl8pPr>
    <a:lvl9pPr marL="3657600" algn="l" defTabSz="914400" rtl="0" eaLnBrk="1" latinLnBrk="0" hangingPunct="1">
      <a:defRPr kern="1200">
        <a:solidFill>
          <a:schemeClr val="tx1"/>
        </a:solidFill>
        <a:latin typeface="Twinkl Light" pitchFamily="2" charset="0"/>
        <a:ea typeface="+mn-ea"/>
        <a:cs typeface="+mn-cs"/>
      </a:defRPr>
    </a:lvl9pPr>
  </p:defaultTextStyle>
  <p:extLst>
    <p:ext uri="{EFAFB233-063F-42B5-8137-9DF3F51BA10A}">
      <p15:sldGuideLst xmlns:p15="http://schemas.microsoft.com/office/powerpoint/2012/main">
        <p15:guide id="1" pos="2880">
          <p15:clr>
            <a:srgbClr val="A4A3A4"/>
          </p15:clr>
        </p15:guide>
        <p15:guide id="2" orient="horz" pos="2160">
          <p15:clr>
            <a:srgbClr val="A4A3A4"/>
          </p15:clr>
        </p15:guide>
        <p15:guide id="3" orient="horz" pos="278">
          <p15:clr>
            <a:srgbClr val="A4A3A4"/>
          </p15:clr>
        </p15:guide>
        <p15:guide id="4" orient="horz" pos="4042">
          <p15:clr>
            <a:srgbClr val="A4A3A4"/>
          </p15:clr>
        </p15:guide>
        <p15:guide id="5" pos="295">
          <p15:clr>
            <a:srgbClr val="A4A3A4"/>
          </p15:clr>
        </p15:guide>
        <p15:guide id="6" pos="5465">
          <p15:clr>
            <a:srgbClr val="A4A3A4"/>
          </p15:clr>
        </p15:guide>
        <p15:guide id="7" orient="horz" pos="414">
          <p15:clr>
            <a:srgbClr val="A4A3A4"/>
          </p15:clr>
        </p15:guide>
        <p15:guide id="8" orient="horz" pos="3906">
          <p15:clr>
            <a:srgbClr val="A4A3A4"/>
          </p15:clr>
        </p15:guide>
        <p15:guide id="9" orient="horz" pos="346">
          <p15:clr>
            <a:srgbClr val="A4A3A4"/>
          </p15:clr>
        </p15:guide>
        <p15:guide id="10" pos="5329">
          <p15:clr>
            <a:srgbClr val="A4A3A4"/>
          </p15:clr>
        </p15:guide>
        <p15:guide id="11" pos="431">
          <p15:clr>
            <a:srgbClr val="A4A3A4"/>
          </p15:clr>
        </p15:guide>
        <p15:guide id="12" pos="5397">
          <p15:clr>
            <a:srgbClr val="A4A3A4"/>
          </p15:clr>
        </p15:guide>
        <p15:guide id="13" orient="horz" pos="935">
          <p15:clr>
            <a:srgbClr val="A4A3A4"/>
          </p15:clr>
        </p15:guide>
        <p15:guide id="14" orient="horz" pos="86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0F0"/>
    <a:srgbClr val="E94D58"/>
    <a:srgbClr val="F39BA1"/>
    <a:srgbClr val="016F65"/>
    <a:srgbClr val="2CB6BE"/>
    <a:srgbClr val="01413B"/>
    <a:srgbClr val="228D92"/>
    <a:srgbClr val="019285"/>
    <a:srgbClr val="57835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2" d="100"/>
          <a:sy n="72" d="100"/>
        </p:scale>
        <p:origin x="1308" y="66"/>
      </p:cViewPr>
      <p:guideLst>
        <p:guide pos="2880"/>
        <p:guide orient="horz" pos="2160"/>
        <p:guide orient="horz" pos="278"/>
        <p:guide orient="horz" pos="4042"/>
        <p:guide pos="295"/>
        <p:guide pos="5465"/>
        <p:guide orient="horz" pos="414"/>
        <p:guide orient="horz" pos="3906"/>
        <p:guide orient="horz" pos="346"/>
        <p:guide pos="5329"/>
        <p:guide pos="431"/>
        <p:guide pos="5397"/>
        <p:guide orient="horz" pos="935"/>
        <p:guide orient="horz" pos="867"/>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font" Target="fonts/font5.fntdata"/><Relationship Id="rId18"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font" Target="fonts/font4.fntdata"/><Relationship Id="rId17"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font" Target="fonts/font8.fntdata"/><Relationship Id="rId20"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3.fntdata"/><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7.fntdata"/><Relationship Id="rId23" Type="http://schemas.openxmlformats.org/officeDocument/2006/relationships/theme" Target="theme/theme1.xml"/><Relationship Id="rId10" Type="http://schemas.openxmlformats.org/officeDocument/2006/relationships/font" Target="fonts/font2.fntdata"/><Relationship Id="rId19"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font" Target="fonts/font1.fntdata"/><Relationship Id="rId14" Type="http://schemas.openxmlformats.org/officeDocument/2006/relationships/font" Target="fonts/font6.fntdata"/><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C9E945D6-CC7B-412C-9BD4-01B5C482BB7E}" type="datetimeFigureOut">
              <a:rPr lang="en-GB"/>
              <a:pPr>
                <a:defRPr/>
              </a:pPr>
              <a:t>14/07/2021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0B5CF31A-6FC0-43D6-94C2-42FF13DA5A60}"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392953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69160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9735120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Rounded Rectangle 1"/>
          <p:cNvSpPr/>
          <p:nvPr userDrawn="1"/>
        </p:nvSpPr>
        <p:spPr bwMode="auto">
          <a:xfrm>
            <a:off x="468313" y="457200"/>
            <a:ext cx="8207375" cy="5940425"/>
          </a:xfrm>
          <a:prstGeom prst="roundRect">
            <a:avLst>
              <a:gd name="adj" fmla="val 0"/>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prstClr val="white"/>
                </a:solidFill>
              </a:rPr>
              <a:t> </a:t>
            </a:r>
          </a:p>
        </p:txBody>
      </p:sp>
    </p:spTree>
    <p:extLst>
      <p:ext uri="{BB962C8B-B14F-4D97-AF65-F5344CB8AC3E}">
        <p14:creationId xmlns:p14="http://schemas.microsoft.com/office/powerpoint/2010/main" val="14499967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9251197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7">
            <a:lum/>
          </a:blip>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819" r:id="rId1"/>
    <p:sldLayoutId id="2147483817" r:id="rId2"/>
    <p:sldLayoutId id="2147483818" r:id="rId3"/>
    <p:sldLayoutId id="2147483820" r:id="rId4"/>
    <p:sldLayoutId id="2147483821" r:id="rId5"/>
  </p:sldLayoutIdLst>
  <p:txStyles>
    <p:titleStyle>
      <a:lvl1pPr algn="l" rtl="0" eaLnBrk="0" fontAlgn="base" hangingPunct="0">
        <a:lnSpc>
          <a:spcPct val="90000"/>
        </a:lnSpc>
        <a:spcBef>
          <a:spcPct val="0"/>
        </a:spcBef>
        <a:spcAft>
          <a:spcPct val="0"/>
        </a:spcAft>
        <a:defRPr sz="4000" b="1" kern="1200">
          <a:solidFill>
            <a:srgbClr val="6F8183"/>
          </a:solidFill>
          <a:latin typeface="+mj-lt"/>
          <a:ea typeface="+mj-ea"/>
          <a:cs typeface="+mj-cs"/>
        </a:defRPr>
      </a:lvl1pPr>
      <a:lvl2pPr algn="l" rtl="0" eaLnBrk="0" fontAlgn="base" hangingPunct="0">
        <a:lnSpc>
          <a:spcPct val="90000"/>
        </a:lnSpc>
        <a:spcBef>
          <a:spcPct val="0"/>
        </a:spcBef>
        <a:spcAft>
          <a:spcPct val="0"/>
        </a:spcAft>
        <a:defRPr sz="4000" b="1">
          <a:solidFill>
            <a:srgbClr val="6F8183"/>
          </a:solidFill>
          <a:latin typeface="Twinkl SemiBold" pitchFamily="2" charset="0"/>
        </a:defRPr>
      </a:lvl2pPr>
      <a:lvl3pPr algn="l" rtl="0" eaLnBrk="0" fontAlgn="base" hangingPunct="0">
        <a:lnSpc>
          <a:spcPct val="90000"/>
        </a:lnSpc>
        <a:spcBef>
          <a:spcPct val="0"/>
        </a:spcBef>
        <a:spcAft>
          <a:spcPct val="0"/>
        </a:spcAft>
        <a:defRPr sz="4000" b="1">
          <a:solidFill>
            <a:srgbClr val="6F8183"/>
          </a:solidFill>
          <a:latin typeface="Twinkl SemiBold" pitchFamily="2" charset="0"/>
        </a:defRPr>
      </a:lvl3pPr>
      <a:lvl4pPr algn="l" rtl="0" eaLnBrk="0" fontAlgn="base" hangingPunct="0">
        <a:lnSpc>
          <a:spcPct val="90000"/>
        </a:lnSpc>
        <a:spcBef>
          <a:spcPct val="0"/>
        </a:spcBef>
        <a:spcAft>
          <a:spcPct val="0"/>
        </a:spcAft>
        <a:defRPr sz="4000" b="1">
          <a:solidFill>
            <a:srgbClr val="6F8183"/>
          </a:solidFill>
          <a:latin typeface="Twinkl SemiBold" pitchFamily="2" charset="0"/>
        </a:defRPr>
      </a:lvl4pPr>
      <a:lvl5pPr algn="l" rtl="0" eaLnBrk="0" fontAlgn="base" hangingPunct="0">
        <a:lnSpc>
          <a:spcPct val="90000"/>
        </a:lnSpc>
        <a:spcBef>
          <a:spcPct val="0"/>
        </a:spcBef>
        <a:spcAft>
          <a:spcPct val="0"/>
        </a:spcAft>
        <a:defRPr sz="4000" b="1">
          <a:solidFill>
            <a:srgbClr val="6F8183"/>
          </a:solidFill>
          <a:latin typeface="Twinkl SemiBold" pitchFamily="2" charset="0"/>
        </a:defRPr>
      </a:lvl5pPr>
      <a:lvl6pPr marL="457200" algn="l" rtl="0" eaLnBrk="1" fontAlgn="base" hangingPunct="1">
        <a:lnSpc>
          <a:spcPct val="90000"/>
        </a:lnSpc>
        <a:spcBef>
          <a:spcPct val="0"/>
        </a:spcBef>
        <a:spcAft>
          <a:spcPct val="0"/>
        </a:spcAft>
        <a:defRPr sz="4000" b="1">
          <a:solidFill>
            <a:srgbClr val="6F8183"/>
          </a:solidFill>
          <a:latin typeface="Clear Sans" panose="020B0503030202020304" pitchFamily="34" charset="0"/>
        </a:defRPr>
      </a:lvl6pPr>
      <a:lvl7pPr marL="914400" algn="l" rtl="0" eaLnBrk="1" fontAlgn="base" hangingPunct="1">
        <a:lnSpc>
          <a:spcPct val="90000"/>
        </a:lnSpc>
        <a:spcBef>
          <a:spcPct val="0"/>
        </a:spcBef>
        <a:spcAft>
          <a:spcPct val="0"/>
        </a:spcAft>
        <a:defRPr sz="4000" b="1">
          <a:solidFill>
            <a:srgbClr val="6F8183"/>
          </a:solidFill>
          <a:latin typeface="Clear Sans" panose="020B0503030202020304" pitchFamily="34" charset="0"/>
        </a:defRPr>
      </a:lvl7pPr>
      <a:lvl8pPr marL="1371600" algn="l" rtl="0" eaLnBrk="1" fontAlgn="base" hangingPunct="1">
        <a:lnSpc>
          <a:spcPct val="90000"/>
        </a:lnSpc>
        <a:spcBef>
          <a:spcPct val="0"/>
        </a:spcBef>
        <a:spcAft>
          <a:spcPct val="0"/>
        </a:spcAft>
        <a:defRPr sz="4000" b="1">
          <a:solidFill>
            <a:srgbClr val="6F8183"/>
          </a:solidFill>
          <a:latin typeface="Clear Sans" panose="020B0503030202020304" pitchFamily="34" charset="0"/>
        </a:defRPr>
      </a:lvl8pPr>
      <a:lvl9pPr marL="1828800" algn="l" rtl="0" eaLnBrk="1" fontAlgn="base" hangingPunct="1">
        <a:lnSpc>
          <a:spcPct val="90000"/>
        </a:lnSpc>
        <a:spcBef>
          <a:spcPct val="0"/>
        </a:spcBef>
        <a:spcAft>
          <a:spcPct val="0"/>
        </a:spcAft>
        <a:defRPr sz="4000" b="1">
          <a:solidFill>
            <a:srgbClr val="6F8183"/>
          </a:solidFill>
          <a:latin typeface="Clear Sans" panose="020B05030302020203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73075" y="690563"/>
            <a:ext cx="8196263" cy="1816100"/>
          </a:xfrm>
          <a:prstGeom prst="rect">
            <a:avLst/>
          </a:prstGeom>
          <a:solidFill>
            <a:srgbClr val="00B0F0">
              <a:alpha val="89804"/>
            </a:srgbClr>
          </a:solidFill>
          <a:ln w="38100">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prstClr val="white"/>
              </a:solidFill>
            </a:endParaRPr>
          </a:p>
        </p:txBody>
      </p:sp>
      <p:sp>
        <p:nvSpPr>
          <p:cNvPr id="5123" name="Title 7"/>
          <p:cNvSpPr>
            <a:spLocks/>
          </p:cNvSpPr>
          <p:nvPr/>
        </p:nvSpPr>
        <p:spPr bwMode="auto">
          <a:xfrm>
            <a:off x="621102" y="788988"/>
            <a:ext cx="8048236" cy="1603375"/>
          </a:xfrm>
          <a:prstGeom prst="roundRect">
            <a:avLst>
              <a:gd name="adj" fmla="val 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solidFill>
                  <a:srgbClr val="000000"/>
                </a:solidFill>
                <a:round/>
                <a:headEnd/>
                <a:tailEnd/>
              </a14:hiddenLine>
            </a:ext>
          </a:extLst>
        </p:spPr>
        <p:txBody>
          <a:bodyPr lIns="0" tIns="0" rIns="0" bIns="0" anchor="ct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sz="3800" dirty="0">
                <a:solidFill>
                  <a:srgbClr val="FFFFFF"/>
                </a:solidFill>
                <a:cs typeface="Clear Sans Light" panose="020B0303030202020304" pitchFamily="34" charset="0"/>
              </a:rPr>
              <a:t>Britain As the First Industrial Nation</a:t>
            </a:r>
            <a:br>
              <a:rPr lang="en-GB" altLang="en-US" sz="3900" b="1" dirty="0">
                <a:solidFill>
                  <a:srgbClr val="FFFFFF"/>
                </a:solidFill>
                <a:cs typeface="Clear Sans Medium" panose="020B0603030202020304" pitchFamily="34" charset="0"/>
              </a:rPr>
            </a:br>
            <a:r>
              <a:rPr lang="en-GB" altLang="en-US" sz="3800" b="1" dirty="0">
                <a:solidFill>
                  <a:srgbClr val="FFFFFF"/>
                </a:solidFill>
                <a:latin typeface="Twinkl SemiBold" pitchFamily="2" charset="0"/>
                <a:cs typeface="Clear Sans Medium" panose="020B0603030202020304" pitchFamily="34" charset="0"/>
              </a:rPr>
              <a:t>Child Labour in Factories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35888" y="598488"/>
            <a:ext cx="723900"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Rectangle 1"/>
          <p:cNvSpPr>
            <a:spLocks noChangeArrowheads="1"/>
          </p:cNvSpPr>
          <p:nvPr/>
        </p:nvSpPr>
        <p:spPr bwMode="auto">
          <a:xfrm>
            <a:off x="684213" y="1316038"/>
            <a:ext cx="7775575" cy="710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r>
              <a:rPr lang="en-GB" sz="1600" dirty="0"/>
              <a:t>Imagine you are the person taking this photograph. What can you see, hear and what do you feel about this scene?</a:t>
            </a:r>
          </a:p>
        </p:txBody>
      </p:sp>
      <p:sp>
        <p:nvSpPr>
          <p:cNvPr id="7172" name="Rectangle 8"/>
          <p:cNvSpPr>
            <a:spLocks noChangeArrowheads="1"/>
          </p:cNvSpPr>
          <p:nvPr/>
        </p:nvSpPr>
        <p:spPr bwMode="auto">
          <a:xfrm>
            <a:off x="684213" y="544513"/>
            <a:ext cx="7775575"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eaLnBrk="1" hangingPunct="1"/>
            <a:r>
              <a:rPr lang="en-GB" altLang="en-US" sz="3600" dirty="0">
                <a:solidFill>
                  <a:srgbClr val="00B0F0"/>
                </a:solidFill>
                <a:latin typeface="Twinkl SemiBold" pitchFamily="2" charset="0"/>
                <a:cs typeface="Clear Sans Light" panose="020B0303030202020304" pitchFamily="34" charset="0"/>
              </a:rPr>
              <a:t>I See, I Hear, I Feel</a:t>
            </a:r>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t="20133" b="9325"/>
          <a:stretch/>
        </p:blipFill>
        <p:spPr>
          <a:xfrm>
            <a:off x="684213" y="2087563"/>
            <a:ext cx="7775575" cy="4054820"/>
          </a:xfrm>
          <a:prstGeom prst="rect">
            <a:avLst/>
          </a:prstGeom>
        </p:spPr>
      </p:pic>
      <p:sp>
        <p:nvSpPr>
          <p:cNvPr id="9" name="Rectangle 8"/>
          <p:cNvSpPr/>
          <p:nvPr/>
        </p:nvSpPr>
        <p:spPr>
          <a:xfrm>
            <a:off x="684213" y="5328617"/>
            <a:ext cx="7775575" cy="8137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Ins="18000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buFont typeface="Arial" panose="020B0604020202020204" pitchFamily="34" charset="0"/>
              <a:buNone/>
              <a:defRPr/>
            </a:pPr>
            <a:r>
              <a:rPr lang="en-GB" altLang="en-US" dirty="0"/>
              <a:t>A small girl in an American cotton mill, 1908. This is a scene that could have been witnessed in many factories in Britain in the 19th century.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1"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35888" y="598488"/>
            <a:ext cx="723900"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Rectangle 1"/>
          <p:cNvSpPr>
            <a:spLocks noChangeArrowheads="1"/>
          </p:cNvSpPr>
          <p:nvPr/>
        </p:nvSpPr>
        <p:spPr bwMode="auto">
          <a:xfrm>
            <a:off x="684213" y="1316038"/>
            <a:ext cx="7775575" cy="1695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r>
              <a:rPr lang="en-GB" sz="1600" dirty="0"/>
              <a:t>Factories changed the shape of Britain in many ways. From mills that produced textiles, to metal works that produced wrought-iron goods, they changed where people lived, the way people lived and the way people worked.</a:t>
            </a:r>
          </a:p>
          <a:p>
            <a:endParaRPr lang="en-GB" sz="1600" dirty="0"/>
          </a:p>
          <a:p>
            <a:r>
              <a:rPr lang="en-GB" sz="1600" dirty="0"/>
              <a:t>For each of the headings on your Activity Sheet, draw an image to show what these changes were. </a:t>
            </a:r>
            <a:endParaRPr lang="en-GB" sz="1600" dirty="0">
              <a:solidFill>
                <a:prstClr val="black"/>
              </a:solidFill>
              <a:cs typeface="Arial" panose="020B0604020202020204" pitchFamily="34" charset="0"/>
            </a:endParaRPr>
          </a:p>
        </p:txBody>
      </p:sp>
      <p:sp>
        <p:nvSpPr>
          <p:cNvPr id="7172" name="Rectangle 8"/>
          <p:cNvSpPr>
            <a:spLocks noChangeArrowheads="1"/>
          </p:cNvSpPr>
          <p:nvPr/>
        </p:nvSpPr>
        <p:spPr bwMode="auto">
          <a:xfrm>
            <a:off x="684213" y="544513"/>
            <a:ext cx="7051675"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eaLnBrk="1" hangingPunct="1"/>
            <a:r>
              <a:rPr lang="en-GB" altLang="en-US" sz="3600" dirty="0">
                <a:solidFill>
                  <a:srgbClr val="00B0F0"/>
                </a:solidFill>
                <a:latin typeface="Twinkl SemiBold" pitchFamily="2" charset="0"/>
                <a:cs typeface="Clear Sans Light" panose="020B0303030202020304" pitchFamily="34" charset="0"/>
              </a:rPr>
              <a:t>Changing the Face of Britain</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13431" y="3011474"/>
            <a:ext cx="4317138" cy="305289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15750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35888" y="595313"/>
            <a:ext cx="723900"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Rectangle 1"/>
          <p:cNvSpPr>
            <a:spLocks noChangeArrowheads="1"/>
          </p:cNvSpPr>
          <p:nvPr/>
        </p:nvSpPr>
        <p:spPr bwMode="auto">
          <a:xfrm>
            <a:off x="684213" y="1316038"/>
            <a:ext cx="7775575" cy="1695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r>
              <a:rPr lang="en-GB" sz="1600" dirty="0">
                <a:solidFill>
                  <a:prstClr val="black"/>
                </a:solidFill>
                <a:cs typeface="Arial" panose="020B0604020202020204" pitchFamily="34" charset="0"/>
              </a:rPr>
              <a:t>Study these two sources, both taken from a Parliamentary Report from 1831-2.</a:t>
            </a:r>
          </a:p>
          <a:p>
            <a:endParaRPr lang="en-GB" sz="1600" dirty="0">
              <a:solidFill>
                <a:prstClr val="black"/>
              </a:solidFill>
              <a:cs typeface="Arial" panose="020B0604020202020204" pitchFamily="34" charset="0"/>
            </a:endParaRPr>
          </a:p>
          <a:p>
            <a:r>
              <a:rPr lang="en-GB" sz="1600" dirty="0">
                <a:solidFill>
                  <a:prstClr val="black"/>
                </a:solidFill>
                <a:cs typeface="Arial" panose="020B0604020202020204" pitchFamily="34" charset="0"/>
              </a:rPr>
              <a:t>What can these accounts tell us about what life was like for children working in mills at this time?</a:t>
            </a:r>
          </a:p>
          <a:p>
            <a:endParaRPr lang="en-GB" sz="1600" dirty="0">
              <a:solidFill>
                <a:prstClr val="black"/>
              </a:solidFill>
              <a:cs typeface="Arial" panose="020B0604020202020204" pitchFamily="34" charset="0"/>
            </a:endParaRPr>
          </a:p>
          <a:p>
            <a:endParaRPr lang="en-GB" altLang="en-US" sz="1600" dirty="0"/>
          </a:p>
        </p:txBody>
      </p:sp>
      <p:sp>
        <p:nvSpPr>
          <p:cNvPr id="8196" name="Rectangle 8"/>
          <p:cNvSpPr>
            <a:spLocks noChangeArrowheads="1"/>
          </p:cNvSpPr>
          <p:nvPr/>
        </p:nvSpPr>
        <p:spPr bwMode="auto">
          <a:xfrm>
            <a:off x="684213" y="544513"/>
            <a:ext cx="7775575"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eaLnBrk="1" hangingPunct="1"/>
            <a:r>
              <a:rPr lang="en-GB" altLang="en-US" sz="3600" dirty="0">
                <a:solidFill>
                  <a:srgbClr val="00B0F0"/>
                </a:solidFill>
                <a:latin typeface="Twinkl SemiBold" pitchFamily="2" charset="0"/>
                <a:cs typeface="Clear Sans Light" panose="020B0303030202020304" pitchFamily="34" charset="0"/>
              </a:rPr>
              <a:t>It’s a Hard-Knock Life</a:t>
            </a:r>
          </a:p>
        </p:txBody>
      </p:sp>
      <p:sp>
        <p:nvSpPr>
          <p:cNvPr id="10" name="Rectangle 9"/>
          <p:cNvSpPr/>
          <p:nvPr/>
        </p:nvSpPr>
        <p:spPr>
          <a:xfrm>
            <a:off x="684215" y="2570672"/>
            <a:ext cx="3775642" cy="357171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Ins="180000" anchor="t"/>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spcBef>
                <a:spcPts val="600"/>
              </a:spcBef>
            </a:pPr>
            <a:r>
              <a:rPr lang="en-GB" b="1" dirty="0"/>
              <a:t>Source A</a:t>
            </a:r>
            <a:endParaRPr lang="en-GB" sz="1600" dirty="0"/>
          </a:p>
          <a:p>
            <a:pPr algn="ctr"/>
            <a:r>
              <a:rPr lang="en-GB" sz="1600" dirty="0"/>
              <a:t>‘My boy, Edwin, was well known for being lively and straight before he went to the mill, but after three years he was weak in his knees and it was so bad that he could hardly walk. Many people told me to take him away but I was a poor man with a large family and needed his wages.’</a:t>
            </a:r>
          </a:p>
          <a:p>
            <a:pPr algn="ctr"/>
            <a:endParaRPr lang="en-GB" sz="1600" dirty="0"/>
          </a:p>
          <a:p>
            <a:pPr algn="ctr">
              <a:spcBef>
                <a:spcPts val="1200"/>
              </a:spcBef>
            </a:pPr>
            <a:r>
              <a:rPr lang="en-GB" sz="1600" b="1" dirty="0"/>
              <a:t>A father from Keighley, Yorkshire</a:t>
            </a:r>
            <a:endParaRPr lang="en-GB" sz="1600" dirty="0"/>
          </a:p>
        </p:txBody>
      </p:sp>
      <p:sp>
        <p:nvSpPr>
          <p:cNvPr id="14" name="Rectangle 13"/>
          <p:cNvSpPr/>
          <p:nvPr/>
        </p:nvSpPr>
        <p:spPr>
          <a:xfrm>
            <a:off x="4684146" y="2570672"/>
            <a:ext cx="3775642" cy="357171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Ins="180000" anchor="t"/>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r>
              <a:rPr lang="en-GB" b="1" dirty="0"/>
              <a:t>Source B</a:t>
            </a:r>
            <a:endParaRPr lang="en-GB" sz="1600" dirty="0"/>
          </a:p>
          <a:p>
            <a:pPr algn="ctr">
              <a:spcBef>
                <a:spcPts val="600"/>
              </a:spcBef>
            </a:pPr>
            <a:r>
              <a:rPr lang="en-GB" sz="1600" dirty="0"/>
              <a:t>‘I saw her shoulders and asked what the matter was. She said “the </a:t>
            </a:r>
            <a:r>
              <a:rPr lang="en-GB" sz="1600" dirty="0" err="1"/>
              <a:t>overlooker</a:t>
            </a:r>
            <a:r>
              <a:rPr lang="en-GB" sz="1600" dirty="0"/>
              <a:t> has strapped me, but do not complain for we will be sacked.” The </a:t>
            </a:r>
            <a:r>
              <a:rPr lang="en-GB" sz="1600" dirty="0" err="1"/>
              <a:t>overlooker</a:t>
            </a:r>
            <a:r>
              <a:rPr lang="en-GB" sz="1600" dirty="0"/>
              <a:t> had strapped her because she hadn’t done as she was told immediately. Her back was beat nearly to a jelly…’ </a:t>
            </a:r>
          </a:p>
          <a:p>
            <a:pPr algn="ctr">
              <a:spcBef>
                <a:spcPts val="1200"/>
              </a:spcBef>
            </a:pPr>
            <a:r>
              <a:rPr lang="en-GB" sz="1600" b="1" dirty="0"/>
              <a:t>Samuel Coulson talking about his daughter, who worked 18 hours a day in a mill in Leeds.</a:t>
            </a:r>
          </a:p>
          <a:p>
            <a:pPr algn="ctr"/>
            <a:endParaRPr lang="en-GB" sz="1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1"/>
          <p:cNvSpPr>
            <a:spLocks noChangeArrowheads="1"/>
          </p:cNvSpPr>
          <p:nvPr/>
        </p:nvSpPr>
        <p:spPr bwMode="auto">
          <a:xfrm>
            <a:off x="684213" y="1316038"/>
            <a:ext cx="7775575" cy="5080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r>
              <a:rPr lang="en-GB" altLang="en-US" sz="1600" dirty="0"/>
              <a:t>After many terrible years of poor conditions for children in factories, the government decided something must be done to make things better. </a:t>
            </a:r>
          </a:p>
          <a:p>
            <a:endParaRPr lang="en-GB" altLang="en-US" sz="1600" dirty="0"/>
          </a:p>
          <a:p>
            <a:r>
              <a:rPr lang="en-GB" altLang="en-US" sz="1600" dirty="0"/>
              <a:t>Shown here are the main points of the Factory Act, 1833; a new law that came into place to protect children:</a:t>
            </a:r>
          </a:p>
          <a:p>
            <a:endParaRPr lang="en-GB" altLang="en-US" sz="1600" dirty="0"/>
          </a:p>
          <a:p>
            <a:pPr>
              <a:spcAft>
                <a:spcPts val="1200"/>
              </a:spcAft>
            </a:pPr>
            <a:r>
              <a:rPr lang="en-GB" altLang="en-US" sz="1600" dirty="0"/>
              <a:t>1) No child workers under nine years of age.</a:t>
            </a:r>
          </a:p>
          <a:p>
            <a:pPr>
              <a:spcAft>
                <a:spcPts val="1200"/>
              </a:spcAft>
            </a:pPr>
            <a:r>
              <a:rPr lang="en-GB" altLang="en-US" sz="1600" dirty="0"/>
              <a:t>2) Employers must have an age certificate for their child workers.</a:t>
            </a:r>
          </a:p>
          <a:p>
            <a:pPr>
              <a:spcAft>
                <a:spcPts val="1200"/>
              </a:spcAft>
            </a:pPr>
            <a:r>
              <a:rPr lang="en-GB" altLang="en-US" sz="1600" dirty="0"/>
              <a:t>3) Children of 9-13 years to work no more than nine hours a day.</a:t>
            </a:r>
          </a:p>
          <a:p>
            <a:pPr>
              <a:spcAft>
                <a:spcPts val="1200"/>
              </a:spcAft>
            </a:pPr>
            <a:r>
              <a:rPr lang="en-GB" altLang="en-US" sz="1600" dirty="0"/>
              <a:t>4) Children of 13-18 years to work no more than 12 hours a day.</a:t>
            </a:r>
          </a:p>
          <a:p>
            <a:pPr>
              <a:spcAft>
                <a:spcPts val="1200"/>
              </a:spcAft>
            </a:pPr>
            <a:r>
              <a:rPr lang="en-GB" altLang="en-US" sz="1600" dirty="0"/>
              <a:t>5) Children are not to work at night.</a:t>
            </a:r>
          </a:p>
          <a:p>
            <a:pPr>
              <a:spcAft>
                <a:spcPts val="1200"/>
              </a:spcAft>
            </a:pPr>
            <a:r>
              <a:rPr lang="en-GB" altLang="en-US" sz="1600" dirty="0"/>
              <a:t>6) Two hours schooling each day for children.</a:t>
            </a:r>
          </a:p>
          <a:p>
            <a:r>
              <a:rPr lang="en-GB" altLang="en-US" sz="1600" dirty="0"/>
              <a:t>7) Four factory inspectors appointed to enforce the law. (in the whole of Britain!)</a:t>
            </a:r>
          </a:p>
          <a:p>
            <a:endParaRPr lang="en-GB" altLang="en-US" sz="1600" dirty="0"/>
          </a:p>
          <a:p>
            <a:r>
              <a:rPr lang="en-GB" altLang="en-US" sz="1600" dirty="0"/>
              <a:t>With a partner, select two things that were improvements and two things that were still not satisfactory, in your opinion.</a:t>
            </a:r>
          </a:p>
        </p:txBody>
      </p:sp>
      <p:sp>
        <p:nvSpPr>
          <p:cNvPr id="11267" name="Rectangle 8"/>
          <p:cNvSpPr>
            <a:spLocks noChangeArrowheads="1"/>
          </p:cNvSpPr>
          <p:nvPr/>
        </p:nvSpPr>
        <p:spPr bwMode="auto">
          <a:xfrm>
            <a:off x="684213" y="544513"/>
            <a:ext cx="7051675"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eaLnBrk="1" hangingPunct="1"/>
            <a:r>
              <a:rPr lang="en-GB" altLang="en-US" sz="3600" dirty="0">
                <a:solidFill>
                  <a:srgbClr val="00B0F0"/>
                </a:solidFill>
                <a:latin typeface="Twinkl SemiBold" pitchFamily="2" charset="0"/>
                <a:cs typeface="Clear Sans Light" panose="020B0303030202020304" pitchFamily="34" charset="0"/>
              </a:rPr>
              <a:t>The Factory Act of 1833</a:t>
            </a:r>
          </a:p>
        </p:txBody>
      </p:sp>
      <p:pic>
        <p:nvPicPr>
          <p:cNvPr id="11268"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35888" y="617538"/>
            <a:ext cx="723900"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1_Office Theme">
  <a:themeElements>
    <a:clrScheme name="Twinkl">
      <a:dk1>
        <a:srgbClr val="1C1C1C"/>
      </a:dk1>
      <a:lt1>
        <a:sysClr val="window" lastClr="FFFFFF"/>
      </a:lt1>
      <a:dk2>
        <a:srgbClr val="0C0C0C"/>
      </a:dk2>
      <a:lt2>
        <a:srgbClr val="DCD8DC"/>
      </a:lt2>
      <a:accent1>
        <a:srgbClr val="E52733"/>
      </a:accent1>
      <a:accent2>
        <a:srgbClr val="E94E14"/>
      </a:accent2>
      <a:accent3>
        <a:srgbClr val="F9B000"/>
      </a:accent3>
      <a:accent4>
        <a:srgbClr val="86BD34"/>
      </a:accent4>
      <a:accent5>
        <a:srgbClr val="003F7D"/>
      </a:accent5>
      <a:accent6>
        <a:srgbClr val="65186A"/>
      </a:accent6>
      <a:hlink>
        <a:srgbClr val="6D6D6D"/>
      </a:hlink>
      <a:folHlink>
        <a:srgbClr val="B8B8B8"/>
      </a:folHlink>
    </a:clrScheme>
    <a:fontScheme name="Custom 1">
      <a:majorFont>
        <a:latin typeface="Twinkl SemiBold"/>
        <a:ea typeface=""/>
        <a:cs typeface=""/>
      </a:majorFont>
      <a:minorFont>
        <a:latin typeface="Twinkl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defRPr dirty="0">
            <a:latin typeface="+mn-lt"/>
          </a:defRPr>
        </a:defPPr>
      </a:lstStyle>
    </a:txDef>
  </a:objectDefaults>
  <a:extraClrSchemeLst/>
  <a:extLst>
    <a:ext uri="{05A4C25C-085E-4340-85A3-A5531E510DB2}">
      <thm15:themeFamily xmlns:thm15="http://schemas.microsoft.com/office/thememl/2012/main" name="Secondary PowerPoint Template.pptx" id="{B79225FB-F0DA-4883-8A93-ED8E650A639B}" vid="{E6B3244A-4C75-4A13-8E12-00AE26C2BA6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Secondary PowerPoint Template</Template>
  <TotalTime>923</TotalTime>
  <Words>495</Words>
  <Application>Microsoft Office PowerPoint</Application>
  <PresentationFormat>On-screen Show (4:3)</PresentationFormat>
  <Paragraphs>33</Paragraphs>
  <Slides>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vt:i4>
      </vt:variant>
    </vt:vector>
  </HeadingPairs>
  <TitlesOfParts>
    <vt:vector size="13" baseType="lpstr">
      <vt:lpstr>Twinkl SemiBold</vt:lpstr>
      <vt:lpstr>Clear Sans</vt:lpstr>
      <vt:lpstr>Sassoon Infant Rg</vt:lpstr>
      <vt:lpstr>Twinkl Light</vt:lpstr>
      <vt:lpstr>Arial</vt:lpstr>
      <vt:lpstr>Calibri</vt:lpstr>
      <vt:lpstr>1_Office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Twinkl</dc:creator>
  <cp:lastModifiedBy>Paul</cp:lastModifiedBy>
  <cp:revision>100</cp:revision>
  <dcterms:created xsi:type="dcterms:W3CDTF">2017-03-09T08:58:42Z</dcterms:created>
  <dcterms:modified xsi:type="dcterms:W3CDTF">2021-07-14T15:08:09Z</dcterms:modified>
</cp:coreProperties>
</file>