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5" r:id="rId5"/>
    <p:sldId id="256" r:id="rId6"/>
    <p:sldId id="266" r:id="rId7"/>
    <p:sldId id="260" r:id="rId8"/>
    <p:sldId id="257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992338-68DC-C1EC-01D1-629DD096D603}" v="16" dt="2022-03-21T15:59:17.348"/>
    <p1510:client id="{E37D09C6-62D2-5C8C-DDAF-133FF8A3F249}" v="10" dt="2022-03-22T15:36:13.2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Harrison" userId="S::hharrison@disley.cheshire.sch.uk::116211d9-db14-4b56-96b0-a977603dd77f" providerId="AD" clId="Web-{BF992338-68DC-C1EC-01D1-629DD096D603}"/>
    <pc:docChg chg="modSld">
      <pc:chgData name="Helen Harrison" userId="S::hharrison@disley.cheshire.sch.uk::116211d9-db14-4b56-96b0-a977603dd77f" providerId="AD" clId="Web-{BF992338-68DC-C1EC-01D1-629DD096D603}" dt="2022-03-21T15:59:15.270" v="6" actId="20577"/>
      <pc:docMkLst>
        <pc:docMk/>
      </pc:docMkLst>
      <pc:sldChg chg="modSp">
        <pc:chgData name="Helen Harrison" userId="S::hharrison@disley.cheshire.sch.uk::116211d9-db14-4b56-96b0-a977603dd77f" providerId="AD" clId="Web-{BF992338-68DC-C1EC-01D1-629DD096D603}" dt="2022-03-21T15:59:15.270" v="6" actId="20577"/>
        <pc:sldMkLst>
          <pc:docMk/>
          <pc:sldMk cId="1423602121" sldId="261"/>
        </pc:sldMkLst>
        <pc:spChg chg="mod">
          <ac:chgData name="Helen Harrison" userId="S::hharrison@disley.cheshire.sch.uk::116211d9-db14-4b56-96b0-a977603dd77f" providerId="AD" clId="Web-{BF992338-68DC-C1EC-01D1-629DD096D603}" dt="2022-03-21T15:59:15.270" v="6" actId="20577"/>
          <ac:spMkLst>
            <pc:docMk/>
            <pc:sldMk cId="1423602121" sldId="261"/>
            <ac:spMk id="2" creationId="{00000000-0000-0000-0000-000000000000}"/>
          </ac:spMkLst>
        </pc:spChg>
      </pc:sldChg>
    </pc:docChg>
  </pc:docChgLst>
  <pc:docChgLst>
    <pc:chgData name="Helen Harrison" userId="S::hharrison@disley.cheshire.sch.uk::116211d9-db14-4b56-96b0-a977603dd77f" providerId="AD" clId="Web-{E37D09C6-62D2-5C8C-DDAF-133FF8A3F249}"/>
    <pc:docChg chg="modSld">
      <pc:chgData name="Helen Harrison" userId="S::hharrison@disley.cheshire.sch.uk::116211d9-db14-4b56-96b0-a977603dd77f" providerId="AD" clId="Web-{E37D09C6-62D2-5C8C-DDAF-133FF8A3F249}" dt="2022-03-22T15:36:13.233" v="4" actId="20577"/>
      <pc:docMkLst>
        <pc:docMk/>
      </pc:docMkLst>
      <pc:sldChg chg="modSp">
        <pc:chgData name="Helen Harrison" userId="S::hharrison@disley.cheshire.sch.uk::116211d9-db14-4b56-96b0-a977603dd77f" providerId="AD" clId="Web-{E37D09C6-62D2-5C8C-DDAF-133FF8A3F249}" dt="2022-03-22T15:36:13.233" v="4" actId="20577"/>
        <pc:sldMkLst>
          <pc:docMk/>
          <pc:sldMk cId="3931576957" sldId="260"/>
        </pc:sldMkLst>
        <pc:spChg chg="mod">
          <ac:chgData name="Helen Harrison" userId="S::hharrison@disley.cheshire.sch.uk::116211d9-db14-4b56-96b0-a977603dd77f" providerId="AD" clId="Web-{E37D09C6-62D2-5C8C-DDAF-133FF8A3F249}" dt="2022-03-22T15:36:13.233" v="4" actId="20577"/>
          <ac:spMkLst>
            <pc:docMk/>
            <pc:sldMk cId="3931576957" sldId="260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2236" y="22483"/>
            <a:ext cx="101426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Sassoon Primary" pitchFamily="50" charset="0"/>
              </a:rPr>
              <a:t>Just So Stories </a:t>
            </a:r>
            <a:r>
              <a:rPr lang="en-GB" sz="4000" dirty="0">
                <a:latin typeface="Sassoon Primary" pitchFamily="50" charset="0"/>
              </a:rPr>
              <a:t>- How the Camel got his Hump</a:t>
            </a:r>
          </a:p>
          <a:p>
            <a:r>
              <a:rPr lang="en-GB" sz="4000" dirty="0">
                <a:latin typeface="Sassoon Primary" pitchFamily="50" charset="0"/>
              </a:rPr>
              <a:t>			by Rudyard Kipling</a:t>
            </a:r>
          </a:p>
        </p:txBody>
      </p:sp>
      <p:sp>
        <p:nvSpPr>
          <p:cNvPr id="3" name="AutoShape 2" descr="How the Camel got his Hump (First Reading Level 1) : Anna Milbourne, John  Joven: Amazon.co.uk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How the Camel got his Hump (First Reading Level 1) : Anna Milbourne, John  Joven: Amazon.co.uk: Book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61475"/>
            <a:ext cx="2770969" cy="2958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320" y="991979"/>
            <a:ext cx="185737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78471" y="3534677"/>
            <a:ext cx="87950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When do you think this story was written?  Why?</a:t>
            </a:r>
          </a:p>
          <a:p>
            <a:r>
              <a:rPr lang="en-GB" sz="2800" dirty="0">
                <a:solidFill>
                  <a:srgbClr val="FF0000"/>
                </a:solidFill>
                <a:latin typeface="Sassoon Primary" pitchFamily="50" charset="0"/>
              </a:rPr>
              <a:t>1898</a:t>
            </a:r>
            <a:r>
              <a:rPr lang="en-GB" sz="2800" dirty="0">
                <a:latin typeface="Sassoon Primary" pitchFamily="50" charset="0"/>
              </a:rPr>
              <a:t>  - </a:t>
            </a:r>
            <a:r>
              <a:rPr lang="en-GB" sz="2800" dirty="0">
                <a:solidFill>
                  <a:srgbClr val="FF0000"/>
                </a:solidFill>
                <a:latin typeface="Sassoon Primary" pitchFamily="50" charset="0"/>
              </a:rPr>
              <a:t>over 120 years ago </a:t>
            </a:r>
          </a:p>
          <a:p>
            <a:r>
              <a:rPr lang="en-GB" sz="2800" dirty="0">
                <a:latin typeface="Sassoon Primary" pitchFamily="50" charset="0"/>
              </a:rPr>
              <a:t> </a:t>
            </a:r>
            <a:endParaRPr lang="en-US" sz="2800" dirty="0"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5575" y="5227092"/>
            <a:ext cx="115905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Why do you think the story starts with “</a:t>
            </a:r>
            <a:r>
              <a:rPr lang="en-US" sz="2800" b="1" u="sng" dirty="0"/>
              <a:t>Now this is the next tale </a:t>
            </a:r>
            <a:r>
              <a:rPr lang="en-US" sz="2800" dirty="0"/>
              <a:t>and it tells how the Camel got his big hump”? </a:t>
            </a:r>
          </a:p>
          <a:p>
            <a:r>
              <a:rPr lang="en-GB" sz="2800" dirty="0">
                <a:solidFill>
                  <a:srgbClr val="FF0000"/>
                </a:solidFill>
              </a:rPr>
              <a:t>It is from a collection of stories called “Just So Stories”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43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218365" y="124087"/>
            <a:ext cx="11791666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Sassoon Primary" pitchFamily="50" charset="0"/>
              </a:rPr>
              <a:t>Column 1 (up to ….At the end of the day…)</a:t>
            </a:r>
          </a:p>
          <a:p>
            <a:r>
              <a:rPr lang="en-US" sz="2400" dirty="0">
                <a:latin typeface="Sassoon Primary" pitchFamily="50" charset="0"/>
              </a:rPr>
              <a:t>When was this story set?  What clues are there?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When life on Earth had just begun – it says “ In the beginning of years, when the world was so new and all the animals were just beginning to work for Man”.</a:t>
            </a:r>
          </a:p>
          <a:p>
            <a:r>
              <a:rPr lang="en-US" sz="2400" dirty="0">
                <a:latin typeface="Sassoon Primary" pitchFamily="50" charset="0"/>
              </a:rPr>
              <a:t>The Howling Desert means the “desolate” desert – what does “desolate” mean?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Desolate means it is empty.</a:t>
            </a:r>
          </a:p>
          <a:p>
            <a:r>
              <a:rPr lang="en-US" sz="2400" dirty="0">
                <a:latin typeface="Sassoon Primary" pitchFamily="50" charset="0"/>
              </a:rPr>
              <a:t>What do you think a Howler is in this story?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 pitchFamily="50" charset="0"/>
              </a:rPr>
              <a:t>A Howler is something that is a bit ridiculous.</a:t>
            </a:r>
          </a:p>
          <a:p>
            <a:r>
              <a:rPr lang="en-US" sz="2400" dirty="0">
                <a:latin typeface="Sassoon Primary" pitchFamily="50" charset="0"/>
              </a:rPr>
              <a:t>What did the Camel eat?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The Camel ate sticks and thorns and tamarisks and milkweed and prickles.</a:t>
            </a:r>
          </a:p>
          <a:p>
            <a:r>
              <a:rPr lang="en-GB" sz="2400" dirty="0">
                <a:latin typeface="Sassoon Primary" pitchFamily="50" charset="0"/>
              </a:rPr>
              <a:t>What do you think</a:t>
            </a:r>
            <a:r>
              <a:rPr lang="en-US" sz="2400" dirty="0">
                <a:latin typeface="Sassoon Primary" pitchFamily="50" charset="0"/>
              </a:rPr>
              <a:t> ‘</a:t>
            </a:r>
            <a:r>
              <a:rPr lang="en-US" sz="2400" dirty="0" err="1">
                <a:latin typeface="Sassoon Primary" pitchFamily="50" charset="0"/>
              </a:rPr>
              <a:t>scrutiatingly</a:t>
            </a:r>
            <a:r>
              <a:rPr lang="en-US" sz="2400" dirty="0">
                <a:latin typeface="Sassoon Primary" pitchFamily="50" charset="0"/>
              </a:rPr>
              <a:t> idle means?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It means he was frustratingly lazy.</a:t>
            </a:r>
          </a:p>
          <a:p>
            <a:r>
              <a:rPr lang="en-US" sz="2400" dirty="0">
                <a:latin typeface="Sassoon Primary" pitchFamily="50" charset="0"/>
              </a:rPr>
              <a:t>What order did the animals approach the camel?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The Horse was first, followed by the Dog, followed by The Ox.</a:t>
            </a:r>
          </a:p>
          <a:p>
            <a:r>
              <a:rPr lang="en-US" sz="2400" dirty="0">
                <a:latin typeface="Sassoon Primary" pitchFamily="50" charset="0"/>
              </a:rPr>
              <a:t>Why do you think the author wrote about 3 animals approaching the Camel?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This is to emphasise he is lazy.</a:t>
            </a:r>
          </a:p>
          <a:p>
            <a:r>
              <a:rPr lang="en-US" sz="2400" dirty="0">
                <a:latin typeface="Sassoon Primary" pitchFamily="50" charset="0"/>
              </a:rPr>
              <a:t>Why do you think he only said Humph?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Take ideas:  It was all he could say,  he was rude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2137" y="204716"/>
            <a:ext cx="11395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Summarise</a:t>
            </a:r>
            <a:r>
              <a:rPr lang="en-GB" sz="3600" dirty="0">
                <a:latin typeface="Sassoon Primary" pitchFamily="50" charset="0"/>
              </a:rPr>
              <a:t> in 20 words with your partner, the key parts of the story so far.</a:t>
            </a:r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569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485" y="108320"/>
            <a:ext cx="10900610" cy="680186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 u="sng" dirty="0">
                <a:latin typeface="Sassoon Primary" pitchFamily="50" charset="0"/>
              </a:rPr>
              <a:t>Column 2 – From At the end…… to end of column 2</a:t>
            </a:r>
            <a:endParaRPr lang="en-GB" sz="2800" b="1" u="sng" dirty="0">
              <a:latin typeface="Sassoon Primary" pitchFamily="50" charset="0"/>
            </a:endParaRPr>
          </a:p>
          <a:p>
            <a:endParaRPr lang="en-US" sz="2400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What does the Man suggest the animals must do?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Man suggests the animals must work double time to make up for the work the camel is not going to do.</a:t>
            </a:r>
          </a:p>
          <a:p>
            <a:r>
              <a:rPr lang="en-GB" sz="2400" dirty="0">
                <a:latin typeface="Sassoon Primary" pitchFamily="50" charset="0"/>
              </a:rPr>
              <a:t>What do the words </a:t>
            </a:r>
            <a:r>
              <a:rPr lang="en-GB" sz="2400" b="1" dirty="0" err="1">
                <a:latin typeface="Sassoon Primary" pitchFamily="50" charset="0"/>
              </a:rPr>
              <a:t>Palavar</a:t>
            </a:r>
            <a:r>
              <a:rPr lang="en-GB" sz="2400" b="1" dirty="0">
                <a:latin typeface="Sassoon Primary" pitchFamily="50" charset="0"/>
              </a:rPr>
              <a:t>, Indaba, </a:t>
            </a:r>
            <a:r>
              <a:rPr lang="en-GB" sz="2400" b="1" dirty="0" err="1">
                <a:latin typeface="Sassoon Primary" pitchFamily="50" charset="0"/>
              </a:rPr>
              <a:t>Punchayer</a:t>
            </a:r>
            <a:r>
              <a:rPr lang="en-GB" sz="2400" b="1" dirty="0">
                <a:latin typeface="Sassoon Primary" pitchFamily="50" charset="0"/>
              </a:rPr>
              <a:t> </a:t>
            </a:r>
            <a:r>
              <a:rPr lang="en-GB" sz="2400" dirty="0">
                <a:latin typeface="Sassoon Primary" pitchFamily="50" charset="0"/>
              </a:rPr>
              <a:t>and </a:t>
            </a:r>
            <a:r>
              <a:rPr lang="en-GB" sz="2400" b="1" dirty="0">
                <a:latin typeface="Sassoon Primary" pitchFamily="50" charset="0"/>
              </a:rPr>
              <a:t>Pow-Wow</a:t>
            </a:r>
            <a:r>
              <a:rPr lang="en-GB" sz="2400" dirty="0">
                <a:latin typeface="Sassoon Primary" pitchFamily="50" charset="0"/>
              </a:rPr>
              <a:t> mean? Use the text to work it out?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All these words mean they had a discussion.</a:t>
            </a:r>
          </a:p>
          <a:p>
            <a:r>
              <a:rPr lang="en-GB" sz="2400" dirty="0">
                <a:latin typeface="Sassoon Primary" pitchFamily="50" charset="0"/>
              </a:rPr>
              <a:t>How do you know the Camel isn’t bothered that the other 3 have to work harder?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laughs at them, says “Humph” and then goes away.</a:t>
            </a:r>
          </a:p>
          <a:p>
            <a:r>
              <a:rPr lang="en-GB" sz="2400" dirty="0">
                <a:latin typeface="Sassoon Primary" pitchFamily="50" charset="0"/>
              </a:rPr>
              <a:t>What do you think a Djinn is?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A Djinn is a mythical spirit, like a genie.</a:t>
            </a:r>
          </a:p>
          <a:p>
            <a:r>
              <a:rPr lang="en-GB" sz="2400" dirty="0">
                <a:latin typeface="Sassoon Primary"/>
              </a:rPr>
              <a:t>How does the horse describe the Camel</a:t>
            </a:r>
            <a:endParaRPr lang="en-GB" sz="2400" dirty="0">
              <a:latin typeface="Sassoon Primary" pitchFamily="50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He says it is a thing in the middle of the desert with a long neck and long legs.</a:t>
            </a:r>
          </a:p>
          <a:p>
            <a:r>
              <a:rPr lang="en-GB" sz="2400" dirty="0">
                <a:latin typeface="Sassoon Primary" pitchFamily="50" charset="0"/>
              </a:rPr>
              <a:t>How does the Djinn say he will deal with the situation?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says he will Humph him.</a:t>
            </a:r>
          </a:p>
          <a:p>
            <a:endParaRPr lang="en-GB" sz="2400" dirty="0">
              <a:latin typeface="Sassoon Primary" pitchFamily="50" charset="0"/>
            </a:endParaRPr>
          </a:p>
          <a:p>
            <a:endParaRPr lang="en-GB" sz="2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Column 3</a:t>
            </a:r>
          </a:p>
          <a:p>
            <a:r>
              <a:rPr lang="en-US" sz="2400" dirty="0">
                <a:latin typeface="Sassoon Primary" pitchFamily="50" charset="0"/>
              </a:rPr>
              <a:t>What does “took a bearing” across the desert mean?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A bearing means a turn.</a:t>
            </a:r>
          </a:p>
          <a:p>
            <a:r>
              <a:rPr lang="en-GB" sz="2400" dirty="0">
                <a:latin typeface="Sassoon Primary" pitchFamily="50" charset="0"/>
              </a:rPr>
              <a:t>Where did the Djinn find the Camel?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was looking at his own reflection in a pool of water.</a:t>
            </a:r>
          </a:p>
          <a:p>
            <a:r>
              <a:rPr lang="en-GB" sz="2400" dirty="0">
                <a:latin typeface="Sassoon Primary" pitchFamily="50" charset="0"/>
              </a:rPr>
              <a:t>Why did the Djinn have his chin in his hands?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was thinking about how he was going to solve the problem.</a:t>
            </a:r>
          </a:p>
          <a:p>
            <a:r>
              <a:rPr lang="en-GB" sz="2400" dirty="0">
                <a:latin typeface="Sassoon Primary" pitchFamily="50" charset="0"/>
              </a:rPr>
              <a:t>What nickname does the Djinn have for the Camel?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calls him Bubbles.</a:t>
            </a:r>
          </a:p>
          <a:p>
            <a:r>
              <a:rPr lang="en-GB" sz="2400" dirty="0">
                <a:latin typeface="Sassoon Primary" pitchFamily="50" charset="0"/>
              </a:rPr>
              <a:t>What happened when the Camel kept saying Humph?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His back kept puffing up.</a:t>
            </a:r>
          </a:p>
          <a:p>
            <a:r>
              <a:rPr lang="en-GB" sz="2400" dirty="0">
                <a:latin typeface="Sassoon Primary" pitchFamily="50" charset="0"/>
              </a:rPr>
              <a:t>How many days had the Camel not worked for?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He had not worked for three days.</a:t>
            </a:r>
          </a:p>
          <a:p>
            <a:r>
              <a:rPr lang="en-GB" sz="2400" dirty="0">
                <a:latin typeface="Sassoon Primary" pitchFamily="50" charset="0"/>
              </a:rPr>
              <a:t>The Camel says he won’t be able to work with his new hump but the Djinn says he will – why?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The Djinn says he can live on his hump – a camel stores fat in its hump which gives it a supply of energy.</a:t>
            </a:r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49552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latin typeface="Sassoon Primary" pitchFamily="50" charset="0"/>
              </a:rPr>
              <a:t>Write 2 short arguments: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400" b="1" u="sng" dirty="0">
                <a:solidFill>
                  <a:srgbClr val="FF0000"/>
                </a:solidFill>
                <a:latin typeface="Sassoon Primary" pitchFamily="50" charset="0"/>
              </a:rPr>
              <a:t>From the Camels side</a:t>
            </a:r>
          </a:p>
          <a:p>
            <a:endParaRPr lang="en-GB" sz="2400" b="1" u="sng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400" b="1" u="sng" dirty="0">
                <a:solidFill>
                  <a:srgbClr val="FF0000"/>
                </a:solidFill>
                <a:latin typeface="Sassoon Primary" pitchFamily="50" charset="0"/>
              </a:rPr>
              <a:t>From the Djinn’s side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400" b="1" dirty="0">
                <a:latin typeface="Sassoon Primary"/>
              </a:rPr>
              <a:t>Write in first person – I think......</a:t>
            </a:r>
            <a:endParaRPr lang="en-GB" sz="2400" b="1" dirty="0"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800" b="1" u="sng" dirty="0">
                <a:latin typeface="Sassoon Primary" pitchFamily="50" charset="0"/>
              </a:rPr>
              <a:t>Think about these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Primary" pitchFamily="50" charset="0"/>
              </a:rPr>
              <a:t>Did the Djinn have the right to give him a hump?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Primary" pitchFamily="50" charset="0"/>
              </a:rPr>
              <a:t>Were the other animals right to tell the Djinn?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Primary" pitchFamily="50" charset="0"/>
              </a:rPr>
              <a:t>Was the Camel allowed to be idle?</a:t>
            </a:r>
          </a:p>
        </p:txBody>
      </p:sp>
    </p:spTree>
    <p:extLst>
      <p:ext uri="{BB962C8B-B14F-4D97-AF65-F5344CB8AC3E}">
        <p14:creationId xmlns:p14="http://schemas.microsoft.com/office/powerpoint/2010/main" val="1423602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11B4AD-425F-4496-B5A9-CE0ABC1BB54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924C1A9-3234-459D-AA83-3B73EA39CD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268dc-9459-4e10-b07f-c3dcd673cc24"/>
    <ds:schemaRef ds:uri="3e52e2b3-c5e1-4ed6-bc36-bb582e6844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A8D1D4-3225-49FB-9531-BE9F315F61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675</Words>
  <Application>Microsoft Office PowerPoint</Application>
  <PresentationFormat>Widescreen</PresentationFormat>
  <Paragraphs>71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Home</cp:lastModifiedBy>
  <cp:revision>41</cp:revision>
  <dcterms:created xsi:type="dcterms:W3CDTF">2020-01-06T16:49:55Z</dcterms:created>
  <dcterms:modified xsi:type="dcterms:W3CDTF">2022-03-22T15:36:14Z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