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65" r:id="rId4"/>
    <p:sldId id="267" r:id="rId5"/>
    <p:sldId id="261" r:id="rId6"/>
    <p:sldId id="262" r:id="rId7"/>
    <p:sldId id="271" r:id="rId8"/>
    <p:sldId id="258" r:id="rId9"/>
    <p:sldId id="259" r:id="rId10"/>
    <p:sldId id="274" r:id="rId11"/>
    <p:sldId id="263" r:id="rId12"/>
    <p:sldId id="264" r:id="rId13"/>
    <p:sldId id="266" r:id="rId14"/>
    <p:sldId id="269" r:id="rId15"/>
    <p:sldId id="270" r:id="rId16"/>
    <p:sldId id="268" r:id="rId17"/>
    <p:sldId id="273"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3" d="100"/>
          <a:sy n="103" d="100"/>
        </p:scale>
        <p:origin x="-20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12A7BE6-BB2F-45A4-A8B9-BCA11C350659}" type="datetimeFigureOut">
              <a:rPr lang="en-GB" smtClean="0"/>
              <a:t>07/09/2021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29627833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12A7BE6-BB2F-45A4-A8B9-BCA11C350659}" type="datetimeFigureOut">
              <a:rPr lang="en-GB" smtClean="0"/>
              <a:t>07/09/2021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8507322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12A7BE6-BB2F-45A4-A8B9-BCA11C350659}" type="datetimeFigureOut">
              <a:rPr lang="en-GB" smtClean="0"/>
              <a:t>07/09/2021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39145191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12A7BE6-BB2F-45A4-A8B9-BCA11C350659}" type="datetimeFigureOut">
              <a:rPr lang="en-GB" smtClean="0"/>
              <a:t>07/09/2021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21858519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12A7BE6-BB2F-45A4-A8B9-BCA11C350659}" type="datetimeFigureOut">
              <a:rPr lang="en-GB" smtClean="0"/>
              <a:t>07/09/2021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6267924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12A7BE6-BB2F-45A4-A8B9-BCA11C350659}" type="datetimeFigureOut">
              <a:rPr lang="en-GB" smtClean="0"/>
              <a:t>07/09/2021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16215051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2A7BE6-BB2F-45A4-A8B9-BCA11C350659}" type="datetimeFigureOut">
              <a:rPr lang="en-GB" smtClean="0"/>
              <a:t>07/09/2021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31016107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12A7BE6-BB2F-45A4-A8B9-BCA11C350659}" type="datetimeFigureOut">
              <a:rPr lang="en-GB" smtClean="0"/>
              <a:t>07/09/2021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6216910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12A7BE6-BB2F-45A4-A8B9-BCA11C350659}" type="datetimeFigureOut">
              <a:rPr lang="en-GB" smtClean="0"/>
              <a:t>07/09/2021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23269507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12A7BE6-BB2F-45A4-A8B9-BCA11C350659}" type="datetimeFigureOut">
              <a:rPr lang="en-GB" smtClean="0"/>
              <a:t>07/09/2021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9272665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12A7BE6-BB2F-45A4-A8B9-BCA11C350659}" type="datetimeFigureOut">
              <a:rPr lang="en-GB" smtClean="0"/>
              <a:t>07/09/2021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24774825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2A7BE6-BB2F-45A4-A8B9-BCA11C350659}" type="datetimeFigureOut">
              <a:rPr lang="en-GB" smtClean="0"/>
              <a:t>07/09/2021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3BF306-16DA-4214-AA2B-641EFDFC7B18}" type="slidenum">
              <a:rPr lang="en-GB" smtClean="0"/>
              <a:t>‹#›</a:t>
            </a:fld>
            <a:endParaRPr lang="en-GB"/>
          </a:p>
        </p:txBody>
      </p:sp>
    </p:spTree>
    <p:extLst>
      <p:ext uri="{BB962C8B-B14F-4D97-AF65-F5344CB8AC3E}">
        <p14:creationId xmlns:p14="http://schemas.microsoft.com/office/powerpoint/2010/main" val="322306132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mailto:radamson@disley.cheshire.sch.uk" TargetMode="External"/><Relationship Id="rId2" Type="http://schemas.openxmlformats.org/officeDocument/2006/relationships/hyperlink" Target="mailto:admin@disley.cheshire.sch.uk" TargetMode="Externa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2136545"/>
            <a:ext cx="7776864" cy="1758057"/>
          </a:xfrm>
        </p:spPr>
        <p:txBody>
          <a:bodyPr>
            <a:normAutofit fontScale="90000"/>
          </a:bodyPr>
          <a:lstStyle/>
          <a:p>
            <a:r>
              <a:rPr lang="en-GB" b="1" u="sng" dirty="0" smtClean="0"/>
              <a:t>Welcome to Year 3 and 4 </a:t>
            </a:r>
            <a:br>
              <a:rPr lang="en-GB" b="1" u="sng" dirty="0" smtClean="0"/>
            </a:br>
            <a:r>
              <a:rPr lang="en-GB" b="1" u="sng" dirty="0" smtClean="0"/>
              <a:t>Meet the Teacher Information Session </a:t>
            </a:r>
            <a:endParaRPr lang="en-GB" b="1" u="sng" dirty="0"/>
          </a:p>
        </p:txBody>
      </p:sp>
      <p:sp>
        <p:nvSpPr>
          <p:cNvPr id="3" name="Subtitle 2"/>
          <p:cNvSpPr>
            <a:spLocks noGrp="1"/>
          </p:cNvSpPr>
          <p:nvPr>
            <p:ph type="subTitle" idx="1"/>
          </p:nvPr>
        </p:nvSpPr>
        <p:spPr>
          <a:xfrm>
            <a:off x="395536" y="4077072"/>
            <a:ext cx="8424936" cy="2160240"/>
          </a:xfrm>
        </p:spPr>
        <p:txBody>
          <a:bodyPr>
            <a:normAutofit fontScale="85000" lnSpcReduction="20000"/>
          </a:bodyPr>
          <a:lstStyle/>
          <a:p>
            <a:endParaRPr lang="en-GB" dirty="0" smtClean="0">
              <a:solidFill>
                <a:schemeClr val="tx1">
                  <a:lumMod val="75000"/>
                  <a:lumOff val="25000"/>
                </a:schemeClr>
              </a:solidFill>
            </a:endParaRPr>
          </a:p>
          <a:p>
            <a:r>
              <a:rPr lang="en-GB" dirty="0" smtClean="0">
                <a:solidFill>
                  <a:schemeClr val="tx1">
                    <a:lumMod val="75000"/>
                    <a:lumOff val="25000"/>
                  </a:schemeClr>
                </a:solidFill>
              </a:rPr>
              <a:t>Teaching staff: Miss Adamson, Miss Cliff, Mrs Harrison and Mr Smith</a:t>
            </a:r>
          </a:p>
          <a:p>
            <a:endParaRPr lang="en-GB" dirty="0" smtClean="0">
              <a:solidFill>
                <a:schemeClr val="tx1">
                  <a:lumMod val="75000"/>
                  <a:lumOff val="25000"/>
                </a:schemeClr>
              </a:solidFill>
            </a:endParaRPr>
          </a:p>
          <a:p>
            <a:r>
              <a:rPr lang="en-GB" dirty="0" smtClean="0">
                <a:solidFill>
                  <a:schemeClr val="tx1">
                    <a:lumMod val="75000"/>
                    <a:lumOff val="25000"/>
                  </a:schemeClr>
                </a:solidFill>
              </a:rPr>
              <a:t>Support Staff</a:t>
            </a:r>
            <a:r>
              <a:rPr lang="en-GB" dirty="0">
                <a:solidFill>
                  <a:schemeClr val="tx1">
                    <a:lumMod val="75000"/>
                    <a:lumOff val="25000"/>
                  </a:schemeClr>
                </a:solidFill>
              </a:rPr>
              <a:t>: Miss </a:t>
            </a:r>
            <a:r>
              <a:rPr lang="en-GB" dirty="0" smtClean="0">
                <a:solidFill>
                  <a:schemeClr val="tx1">
                    <a:lumMod val="75000"/>
                    <a:lumOff val="25000"/>
                  </a:schemeClr>
                </a:solidFill>
              </a:rPr>
              <a:t>Shaikh, </a:t>
            </a:r>
            <a:r>
              <a:rPr lang="en-GB" dirty="0">
                <a:solidFill>
                  <a:schemeClr val="tx1">
                    <a:lumMod val="75000"/>
                    <a:lumOff val="25000"/>
                  </a:schemeClr>
                </a:solidFill>
              </a:rPr>
              <a:t>Mrs </a:t>
            </a:r>
            <a:r>
              <a:rPr lang="en-GB" dirty="0" smtClean="0">
                <a:solidFill>
                  <a:schemeClr val="tx1">
                    <a:lumMod val="75000"/>
                    <a:lumOff val="25000"/>
                  </a:schemeClr>
                </a:solidFill>
              </a:rPr>
              <a:t>Roberts and Mrs Scott</a:t>
            </a:r>
            <a:endParaRPr lang="en-GB" dirty="0">
              <a:solidFill>
                <a:schemeClr val="tx1">
                  <a:lumMod val="75000"/>
                  <a:lumOff val="25000"/>
                </a:schemeClr>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1840" y="0"/>
            <a:ext cx="2520280" cy="21602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910772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137704"/>
            <a:ext cx="6334472" cy="1470025"/>
          </a:xfrm>
        </p:spPr>
        <p:txBody>
          <a:bodyPr/>
          <a:lstStyle/>
          <a:p>
            <a:r>
              <a:rPr lang="en-GB" dirty="0" smtClean="0"/>
              <a:t>Who is Who?</a:t>
            </a:r>
            <a:endParaRPr lang="en-GB" dirty="0"/>
          </a:p>
        </p:txBody>
      </p:sp>
      <p:sp>
        <p:nvSpPr>
          <p:cNvPr id="3" name="Subtitle 2"/>
          <p:cNvSpPr>
            <a:spLocks noGrp="1"/>
          </p:cNvSpPr>
          <p:nvPr>
            <p:ph type="subTitle" idx="1"/>
          </p:nvPr>
        </p:nvSpPr>
        <p:spPr>
          <a:xfrm>
            <a:off x="179512" y="1484784"/>
            <a:ext cx="8712968" cy="5112568"/>
          </a:xfrm>
        </p:spPr>
        <p:txBody>
          <a:bodyPr>
            <a:normAutofit/>
          </a:bodyPr>
          <a:lstStyle/>
          <a:p>
            <a:r>
              <a:rPr lang="en-GB" sz="2800" b="1" dirty="0" smtClean="0">
                <a:solidFill>
                  <a:schemeClr val="tx1">
                    <a:lumMod val="75000"/>
                    <a:lumOff val="25000"/>
                  </a:schemeClr>
                </a:solidFill>
              </a:rPr>
              <a:t>Miss Adamson </a:t>
            </a:r>
            <a:r>
              <a:rPr lang="en-GB" sz="2800" dirty="0" smtClean="0">
                <a:solidFill>
                  <a:schemeClr val="tx1">
                    <a:lumMod val="75000"/>
                    <a:lumOff val="25000"/>
                  </a:schemeClr>
                </a:solidFill>
              </a:rPr>
              <a:t>is our Key Phase Leader and teaches full-time in class 3/4A</a:t>
            </a:r>
          </a:p>
          <a:p>
            <a:endParaRPr lang="en-GB" sz="2800" dirty="0">
              <a:solidFill>
                <a:schemeClr val="tx1">
                  <a:lumMod val="75000"/>
                  <a:lumOff val="25000"/>
                </a:schemeClr>
              </a:solidFill>
            </a:endParaRPr>
          </a:p>
          <a:p>
            <a:r>
              <a:rPr lang="en-GB" sz="2800" b="1" dirty="0" smtClean="0">
                <a:solidFill>
                  <a:schemeClr val="tx1">
                    <a:lumMod val="75000"/>
                    <a:lumOff val="25000"/>
                  </a:schemeClr>
                </a:solidFill>
              </a:rPr>
              <a:t>Miss Cliff </a:t>
            </a:r>
            <a:r>
              <a:rPr lang="en-GB" sz="2800" i="1" dirty="0" smtClean="0">
                <a:solidFill>
                  <a:schemeClr val="tx1">
                    <a:lumMod val="75000"/>
                    <a:lumOff val="25000"/>
                  </a:schemeClr>
                </a:solidFill>
              </a:rPr>
              <a:t>(</a:t>
            </a:r>
            <a:r>
              <a:rPr lang="en-GB" sz="2800" i="1" dirty="0">
                <a:solidFill>
                  <a:schemeClr val="tx1">
                    <a:lumMod val="75000"/>
                    <a:lumOff val="25000"/>
                  </a:schemeClr>
                </a:solidFill>
              </a:rPr>
              <a:t>m</a:t>
            </a:r>
            <a:r>
              <a:rPr lang="en-GB" sz="2800" i="1" dirty="0" smtClean="0">
                <a:solidFill>
                  <a:schemeClr val="tx1">
                    <a:lumMod val="75000"/>
                    <a:lumOff val="25000"/>
                  </a:schemeClr>
                </a:solidFill>
              </a:rPr>
              <a:t>aternity cover for Mrs </a:t>
            </a:r>
            <a:r>
              <a:rPr lang="en-GB" sz="2800" i="1" dirty="0" err="1" smtClean="0">
                <a:solidFill>
                  <a:schemeClr val="tx1">
                    <a:lumMod val="75000"/>
                    <a:lumOff val="25000"/>
                  </a:schemeClr>
                </a:solidFill>
              </a:rPr>
              <a:t>Jardine</a:t>
            </a:r>
            <a:r>
              <a:rPr lang="en-GB" sz="2800" i="1" dirty="0" smtClean="0">
                <a:solidFill>
                  <a:schemeClr val="tx1">
                    <a:lumMod val="75000"/>
                    <a:lumOff val="25000"/>
                  </a:schemeClr>
                </a:solidFill>
              </a:rPr>
              <a:t>) </a:t>
            </a:r>
            <a:r>
              <a:rPr lang="en-GB" sz="2800" dirty="0" smtClean="0">
                <a:solidFill>
                  <a:schemeClr val="tx1">
                    <a:lumMod val="75000"/>
                    <a:lumOff val="25000"/>
                  </a:schemeClr>
                </a:solidFill>
              </a:rPr>
              <a:t>teaches full-time in class 3/4 CJ </a:t>
            </a:r>
          </a:p>
          <a:p>
            <a:r>
              <a:rPr lang="en-GB" sz="2800" b="1" dirty="0" smtClean="0">
                <a:solidFill>
                  <a:schemeClr val="tx1">
                    <a:lumMod val="75000"/>
                    <a:lumOff val="25000"/>
                  </a:schemeClr>
                </a:solidFill>
              </a:rPr>
              <a:t>Mrs Harrison </a:t>
            </a:r>
            <a:r>
              <a:rPr lang="en-GB" sz="2800" dirty="0" smtClean="0">
                <a:solidFill>
                  <a:schemeClr val="tx1">
                    <a:lumMod val="75000"/>
                    <a:lumOff val="25000"/>
                  </a:schemeClr>
                </a:solidFill>
              </a:rPr>
              <a:t>teaches in Class 3/4HS Monday – Wednesday</a:t>
            </a:r>
          </a:p>
          <a:p>
            <a:r>
              <a:rPr lang="en-GB" sz="2800" b="1" dirty="0" smtClean="0">
                <a:solidFill>
                  <a:schemeClr val="tx1">
                    <a:lumMod val="75000"/>
                    <a:lumOff val="25000"/>
                  </a:schemeClr>
                </a:solidFill>
              </a:rPr>
              <a:t>Mr Smith </a:t>
            </a:r>
            <a:r>
              <a:rPr lang="en-GB" sz="2800" dirty="0" smtClean="0">
                <a:solidFill>
                  <a:schemeClr val="tx1">
                    <a:lumMod val="75000"/>
                    <a:lumOff val="25000"/>
                  </a:schemeClr>
                </a:solidFill>
              </a:rPr>
              <a:t>teaches in 3/4HS Thursday and Friday</a:t>
            </a:r>
          </a:p>
          <a:p>
            <a:endParaRPr lang="en-GB" sz="2800" dirty="0">
              <a:solidFill>
                <a:schemeClr val="tx1">
                  <a:lumMod val="75000"/>
                  <a:lumOff val="25000"/>
                </a:schemeClr>
              </a:solidFill>
            </a:endParaRPr>
          </a:p>
          <a:p>
            <a:r>
              <a:rPr lang="en-GB" sz="2800" b="1" dirty="0" smtClean="0">
                <a:solidFill>
                  <a:schemeClr val="tx1">
                    <a:lumMod val="75000"/>
                    <a:lumOff val="25000"/>
                  </a:schemeClr>
                </a:solidFill>
              </a:rPr>
              <a:t>Miss Shaikh </a:t>
            </a:r>
            <a:r>
              <a:rPr lang="en-GB" sz="2800" dirty="0" smtClean="0">
                <a:solidFill>
                  <a:schemeClr val="tx1">
                    <a:lumMod val="75000"/>
                    <a:lumOff val="25000"/>
                  </a:schemeClr>
                </a:solidFill>
              </a:rPr>
              <a:t>is the Year 3 and 4 Teaching Assistant who works across all three classes.</a:t>
            </a:r>
            <a:endParaRPr lang="en-GB" sz="2800" dirty="0">
              <a:solidFill>
                <a:schemeClr val="tx1">
                  <a:lumMod val="65000"/>
                  <a:lumOff val="35000"/>
                </a:schemeClr>
              </a:solidFill>
            </a:endParaRPr>
          </a:p>
          <a:p>
            <a:endParaRPr lang="en-GB" sz="2800" dirty="0" smtClean="0">
              <a:solidFill>
                <a:schemeClr val="tx1">
                  <a:lumMod val="65000"/>
                  <a:lumOff val="35000"/>
                </a:schemeClr>
              </a:solidFill>
            </a:endParaRPr>
          </a:p>
          <a:p>
            <a:endParaRPr lang="en-GB" sz="2800" dirty="0">
              <a:solidFill>
                <a:schemeClr val="tx1">
                  <a:lumMod val="65000"/>
                  <a:lumOff val="35000"/>
                </a:schemeClr>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20790" y="0"/>
            <a:ext cx="1786676" cy="15309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63007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15616" y="86207"/>
            <a:ext cx="6336704" cy="1470025"/>
          </a:xfrm>
        </p:spPr>
        <p:txBody>
          <a:bodyPr/>
          <a:lstStyle/>
          <a:p>
            <a:r>
              <a:rPr lang="en-GB" dirty="0" smtClean="0"/>
              <a:t>How to contact us</a:t>
            </a:r>
            <a:endParaRPr lang="en-GB" dirty="0"/>
          </a:p>
        </p:txBody>
      </p:sp>
      <p:sp>
        <p:nvSpPr>
          <p:cNvPr id="3" name="Subtitle 2"/>
          <p:cNvSpPr>
            <a:spLocks noGrp="1"/>
          </p:cNvSpPr>
          <p:nvPr>
            <p:ph type="subTitle" idx="1"/>
          </p:nvPr>
        </p:nvSpPr>
        <p:spPr>
          <a:xfrm>
            <a:off x="107504" y="1543083"/>
            <a:ext cx="8856984" cy="5054269"/>
          </a:xfrm>
        </p:spPr>
        <p:txBody>
          <a:bodyPr>
            <a:normAutofit fontScale="77500" lnSpcReduction="20000"/>
          </a:bodyPr>
          <a:lstStyle/>
          <a:p>
            <a:r>
              <a:rPr lang="en-GB" dirty="0" smtClean="0">
                <a:solidFill>
                  <a:schemeClr val="tx1">
                    <a:lumMod val="65000"/>
                    <a:lumOff val="35000"/>
                  </a:schemeClr>
                </a:solidFill>
              </a:rPr>
              <a:t>If you need to contact school in regards to reporting your child as ill or for any other absences due to medical reasons, please contact our school office </a:t>
            </a:r>
            <a:r>
              <a:rPr lang="en-GB" dirty="0" smtClean="0">
                <a:solidFill>
                  <a:schemeClr val="tx1">
                    <a:lumMod val="65000"/>
                    <a:lumOff val="35000"/>
                  </a:schemeClr>
                </a:solidFill>
              </a:rPr>
              <a:t>on: </a:t>
            </a:r>
            <a:r>
              <a:rPr lang="en-GB" dirty="0" smtClean="0">
                <a:solidFill>
                  <a:schemeClr val="tx1">
                    <a:lumMod val="65000"/>
                    <a:lumOff val="35000"/>
                  </a:schemeClr>
                </a:solidFill>
              </a:rPr>
              <a:t>01663</a:t>
            </a:r>
            <a:r>
              <a:rPr lang="en-GB" dirty="0">
                <a:solidFill>
                  <a:schemeClr val="tx1">
                    <a:lumMod val="65000"/>
                    <a:lumOff val="35000"/>
                  </a:schemeClr>
                </a:solidFill>
              </a:rPr>
              <a:t> </a:t>
            </a:r>
            <a:r>
              <a:rPr lang="en-GB" dirty="0" smtClean="0">
                <a:solidFill>
                  <a:schemeClr val="tx1">
                    <a:lumMod val="65000"/>
                    <a:lumOff val="35000"/>
                  </a:schemeClr>
                </a:solidFill>
              </a:rPr>
              <a:t>797332. You may also email any enquiries relating to absences or holiday requests to our office </a:t>
            </a:r>
            <a:r>
              <a:rPr lang="en-GB" dirty="0" smtClean="0">
                <a:solidFill>
                  <a:schemeClr val="tx1">
                    <a:lumMod val="65000"/>
                    <a:lumOff val="35000"/>
                  </a:schemeClr>
                </a:solidFill>
              </a:rPr>
              <a:t>staff: </a:t>
            </a:r>
            <a:r>
              <a:rPr lang="en-GB" dirty="0" smtClean="0">
                <a:hlinkClick r:id="rId2"/>
              </a:rPr>
              <a:t>admin@disley.cheshire.sch.uk</a:t>
            </a:r>
            <a:endParaRPr lang="en-GB" dirty="0" smtClean="0"/>
          </a:p>
          <a:p>
            <a:endParaRPr lang="en-GB" dirty="0" smtClean="0">
              <a:solidFill>
                <a:schemeClr val="tx1">
                  <a:lumMod val="65000"/>
                  <a:lumOff val="35000"/>
                </a:schemeClr>
              </a:solidFill>
            </a:endParaRPr>
          </a:p>
          <a:p>
            <a:r>
              <a:rPr lang="en-GB" dirty="0" smtClean="0">
                <a:solidFill>
                  <a:schemeClr val="tx1">
                    <a:lumMod val="65000"/>
                    <a:lumOff val="35000"/>
                  </a:schemeClr>
                </a:solidFill>
              </a:rPr>
              <a:t>If you require to communicate with your child’s class teacher(s) </a:t>
            </a:r>
            <a:r>
              <a:rPr lang="en-GB" dirty="0" smtClean="0">
                <a:solidFill>
                  <a:schemeClr val="tx1">
                    <a:lumMod val="65000"/>
                    <a:lumOff val="35000"/>
                  </a:schemeClr>
                </a:solidFill>
              </a:rPr>
              <a:t>for </a:t>
            </a:r>
            <a:r>
              <a:rPr lang="en-GB" dirty="0" smtClean="0">
                <a:solidFill>
                  <a:schemeClr val="tx1">
                    <a:lumMod val="65000"/>
                    <a:lumOff val="35000"/>
                  </a:schemeClr>
                </a:solidFill>
              </a:rPr>
              <a:t>any reason, please contact them via Class Dojo, by sending them a direct message.</a:t>
            </a:r>
          </a:p>
          <a:p>
            <a:endParaRPr lang="en-GB" dirty="0" smtClean="0">
              <a:solidFill>
                <a:schemeClr val="tx1">
                  <a:lumMod val="65000"/>
                  <a:lumOff val="35000"/>
                </a:schemeClr>
              </a:solidFill>
            </a:endParaRPr>
          </a:p>
          <a:p>
            <a:r>
              <a:rPr lang="en-GB" dirty="0" smtClean="0">
                <a:solidFill>
                  <a:schemeClr val="tx1">
                    <a:lumMod val="65000"/>
                    <a:lumOff val="35000"/>
                  </a:schemeClr>
                </a:solidFill>
              </a:rPr>
              <a:t>If you would like to contact the </a:t>
            </a:r>
            <a:r>
              <a:rPr lang="en-GB" dirty="0" smtClean="0">
                <a:solidFill>
                  <a:schemeClr val="tx1">
                    <a:lumMod val="65000"/>
                    <a:lumOff val="35000"/>
                  </a:schemeClr>
                </a:solidFill>
              </a:rPr>
              <a:t>Year 3/4</a:t>
            </a:r>
            <a:r>
              <a:rPr lang="en-GB" dirty="0" smtClean="0">
                <a:solidFill>
                  <a:schemeClr val="tx1">
                    <a:lumMod val="65000"/>
                    <a:lumOff val="35000"/>
                  </a:schemeClr>
                </a:solidFill>
              </a:rPr>
              <a:t> </a:t>
            </a:r>
            <a:r>
              <a:rPr lang="en-GB" dirty="0" smtClean="0">
                <a:solidFill>
                  <a:schemeClr val="tx1">
                    <a:lumMod val="65000"/>
                    <a:lumOff val="35000"/>
                  </a:schemeClr>
                </a:solidFill>
              </a:rPr>
              <a:t>leader </a:t>
            </a:r>
            <a:r>
              <a:rPr lang="en-GB" dirty="0" smtClean="0">
                <a:solidFill>
                  <a:schemeClr val="tx1">
                    <a:lumMod val="65000"/>
                    <a:lumOff val="35000"/>
                  </a:schemeClr>
                </a:solidFill>
              </a:rPr>
              <a:t>Miss Adamson with </a:t>
            </a:r>
            <a:r>
              <a:rPr lang="en-GB" dirty="0" smtClean="0">
                <a:solidFill>
                  <a:schemeClr val="tx1">
                    <a:lumMod val="65000"/>
                    <a:lumOff val="35000"/>
                  </a:schemeClr>
                </a:solidFill>
              </a:rPr>
              <a:t>any enquiries, please </a:t>
            </a:r>
            <a:r>
              <a:rPr lang="en-GB" dirty="0" smtClean="0">
                <a:solidFill>
                  <a:schemeClr val="tx1">
                    <a:lumMod val="65000"/>
                    <a:lumOff val="35000"/>
                  </a:schemeClr>
                </a:solidFill>
              </a:rPr>
              <a:t>email</a:t>
            </a:r>
            <a:r>
              <a:rPr lang="en-GB" dirty="0" smtClean="0">
                <a:solidFill>
                  <a:schemeClr val="tx1">
                    <a:lumMod val="65000"/>
                    <a:lumOff val="35000"/>
                  </a:schemeClr>
                </a:solidFill>
              </a:rPr>
              <a:t>: </a:t>
            </a:r>
            <a:r>
              <a:rPr lang="en-GB" dirty="0" smtClean="0">
                <a:solidFill>
                  <a:schemeClr val="tx1">
                    <a:lumMod val="65000"/>
                    <a:lumOff val="35000"/>
                  </a:schemeClr>
                </a:solidFill>
                <a:hlinkClick r:id="rId3"/>
              </a:rPr>
              <a:t>radamson@disley.cheshire.sch.uk</a:t>
            </a:r>
            <a:r>
              <a:rPr lang="en-GB" dirty="0" smtClean="0">
                <a:solidFill>
                  <a:schemeClr val="tx1">
                    <a:lumMod val="65000"/>
                    <a:lumOff val="35000"/>
                  </a:schemeClr>
                </a:solidFill>
              </a:rPr>
              <a:t> </a:t>
            </a:r>
            <a:endParaRPr lang="en-GB" dirty="0" smtClean="0"/>
          </a:p>
          <a:p>
            <a:endParaRPr lang="en-GB" dirty="0"/>
          </a:p>
          <a:p>
            <a:r>
              <a:rPr lang="en-GB" dirty="0" smtClean="0"/>
              <a:t> </a:t>
            </a:r>
            <a:endParaRPr lang="en-GB" dirty="0" smtClean="0"/>
          </a:p>
          <a:p>
            <a:endParaRPr lang="en-GB" dirty="0"/>
          </a:p>
        </p:txBody>
      </p:sp>
      <p:pic>
        <p:nvPicPr>
          <p:cNvPr id="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43203"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96579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53161"/>
            <a:ext cx="6840760" cy="1506554"/>
          </a:xfrm>
        </p:spPr>
        <p:txBody>
          <a:bodyPr>
            <a:normAutofit/>
          </a:bodyPr>
          <a:lstStyle/>
          <a:p>
            <a:r>
              <a:rPr lang="en-GB" dirty="0" smtClean="0"/>
              <a:t>Parents’ </a:t>
            </a:r>
            <a:r>
              <a:rPr lang="en-GB" dirty="0" smtClean="0"/>
              <a:t>Evening </a:t>
            </a:r>
            <a:r>
              <a:rPr lang="en-GB" dirty="0" smtClean="0"/>
              <a:t>and Information </a:t>
            </a:r>
            <a:r>
              <a:rPr lang="en-GB" dirty="0"/>
              <a:t>S</a:t>
            </a:r>
            <a:r>
              <a:rPr lang="en-GB" dirty="0" smtClean="0"/>
              <a:t>haring</a:t>
            </a:r>
            <a:endParaRPr lang="en-GB" dirty="0"/>
          </a:p>
        </p:txBody>
      </p:sp>
      <p:sp>
        <p:nvSpPr>
          <p:cNvPr id="3" name="Subtitle 2"/>
          <p:cNvSpPr>
            <a:spLocks noGrp="1"/>
          </p:cNvSpPr>
          <p:nvPr>
            <p:ph type="subTitle" idx="1"/>
          </p:nvPr>
        </p:nvSpPr>
        <p:spPr>
          <a:xfrm>
            <a:off x="251520" y="1632254"/>
            <a:ext cx="8568952" cy="4821082"/>
          </a:xfrm>
        </p:spPr>
        <p:txBody>
          <a:bodyPr>
            <a:normAutofit fontScale="62500" lnSpcReduction="20000"/>
          </a:bodyPr>
          <a:lstStyle/>
          <a:p>
            <a:r>
              <a:rPr lang="en-GB" dirty="0" smtClean="0">
                <a:solidFill>
                  <a:schemeClr val="tx1">
                    <a:lumMod val="65000"/>
                    <a:lumOff val="35000"/>
                  </a:schemeClr>
                </a:solidFill>
              </a:rPr>
              <a:t>Throughout the school year, there will be </a:t>
            </a:r>
            <a:r>
              <a:rPr lang="en-GB" b="1" dirty="0" smtClean="0">
                <a:solidFill>
                  <a:schemeClr val="tx1">
                    <a:lumMod val="65000"/>
                    <a:lumOff val="35000"/>
                  </a:schemeClr>
                </a:solidFill>
              </a:rPr>
              <a:t>3 points of information sharing </a:t>
            </a:r>
            <a:r>
              <a:rPr lang="en-GB" dirty="0" smtClean="0">
                <a:solidFill>
                  <a:schemeClr val="tx1">
                    <a:lumMod val="65000"/>
                    <a:lumOff val="35000"/>
                  </a:schemeClr>
                </a:solidFill>
              </a:rPr>
              <a:t>regarding your child’s progress and attainment between yourselves and your child’s class teacher(s).</a:t>
            </a:r>
          </a:p>
          <a:p>
            <a:endParaRPr lang="en-GB" dirty="0" smtClean="0">
              <a:solidFill>
                <a:schemeClr val="tx1">
                  <a:lumMod val="65000"/>
                  <a:lumOff val="35000"/>
                </a:schemeClr>
              </a:solidFill>
            </a:endParaRPr>
          </a:p>
          <a:p>
            <a:r>
              <a:rPr lang="en-GB" dirty="0" smtClean="0">
                <a:solidFill>
                  <a:schemeClr val="tx1">
                    <a:lumMod val="65000"/>
                    <a:lumOff val="35000"/>
                  </a:schemeClr>
                </a:solidFill>
              </a:rPr>
              <a:t>The </a:t>
            </a:r>
            <a:r>
              <a:rPr lang="en-GB" b="1" dirty="0" smtClean="0">
                <a:solidFill>
                  <a:schemeClr val="tx1">
                    <a:lumMod val="65000"/>
                    <a:lumOff val="35000"/>
                  </a:schemeClr>
                </a:solidFill>
              </a:rPr>
              <a:t>first</a:t>
            </a:r>
            <a:r>
              <a:rPr lang="en-GB" dirty="0" smtClean="0">
                <a:solidFill>
                  <a:schemeClr val="tx1">
                    <a:lumMod val="65000"/>
                    <a:lumOff val="35000"/>
                  </a:schemeClr>
                </a:solidFill>
              </a:rPr>
              <a:t> point of information sharing will take place at our </a:t>
            </a:r>
            <a:r>
              <a:rPr lang="en-GB" b="1" dirty="0" smtClean="0">
                <a:solidFill>
                  <a:schemeClr val="tx1">
                    <a:lumMod val="65000"/>
                    <a:lumOff val="35000"/>
                  </a:schemeClr>
                </a:solidFill>
              </a:rPr>
              <a:t>October Parents’ Evening Meeting</a:t>
            </a:r>
            <a:r>
              <a:rPr lang="en-GB" dirty="0" smtClean="0">
                <a:solidFill>
                  <a:schemeClr val="tx1">
                    <a:lumMod val="65000"/>
                    <a:lumOff val="35000"/>
                  </a:schemeClr>
                </a:solidFill>
              </a:rPr>
              <a:t>. You will be invited by your child’s class teacher(s) to attend a </a:t>
            </a:r>
            <a:r>
              <a:rPr lang="en-GB" b="1" dirty="0" smtClean="0">
                <a:solidFill>
                  <a:schemeClr val="tx1">
                    <a:lumMod val="65000"/>
                    <a:lumOff val="35000"/>
                  </a:schemeClr>
                </a:solidFill>
              </a:rPr>
              <a:t>remote meeting </a:t>
            </a:r>
            <a:r>
              <a:rPr lang="en-GB" dirty="0" smtClean="0">
                <a:solidFill>
                  <a:schemeClr val="tx1">
                    <a:lumMod val="65000"/>
                    <a:lumOff val="35000"/>
                  </a:schemeClr>
                </a:solidFill>
              </a:rPr>
              <a:t>at the end of October to discuss your child’s transition to their new class and how they are settling in and progressing. This session will be a </a:t>
            </a:r>
            <a:r>
              <a:rPr lang="en-GB" b="1" dirty="0" smtClean="0">
                <a:solidFill>
                  <a:schemeClr val="tx1">
                    <a:lumMod val="65000"/>
                    <a:lumOff val="35000"/>
                  </a:schemeClr>
                </a:solidFill>
              </a:rPr>
              <a:t>remote session</a:t>
            </a:r>
            <a:r>
              <a:rPr lang="en-GB" dirty="0" smtClean="0">
                <a:solidFill>
                  <a:schemeClr val="tx1">
                    <a:lumMod val="65000"/>
                    <a:lumOff val="35000"/>
                  </a:schemeClr>
                </a:solidFill>
              </a:rPr>
              <a:t>, however parents will be </a:t>
            </a:r>
            <a:r>
              <a:rPr lang="en-GB" b="1" dirty="0" smtClean="0">
                <a:solidFill>
                  <a:schemeClr val="tx1">
                    <a:lumMod val="65000"/>
                    <a:lumOff val="35000"/>
                  </a:schemeClr>
                </a:solidFill>
              </a:rPr>
              <a:t>invited into school for the second point </a:t>
            </a:r>
            <a:r>
              <a:rPr lang="en-GB" dirty="0" smtClean="0">
                <a:solidFill>
                  <a:schemeClr val="tx1">
                    <a:lumMod val="65000"/>
                    <a:lumOff val="35000"/>
                  </a:schemeClr>
                </a:solidFill>
              </a:rPr>
              <a:t>of information sharing which will be a Parents’ Evening Meeting which will take place next March. You will also </a:t>
            </a:r>
            <a:r>
              <a:rPr lang="en-GB" b="1" dirty="0" smtClean="0">
                <a:solidFill>
                  <a:schemeClr val="tx1">
                    <a:lumMod val="65000"/>
                    <a:lumOff val="35000"/>
                  </a:schemeClr>
                </a:solidFill>
              </a:rPr>
              <a:t>receive a school report </a:t>
            </a:r>
            <a:r>
              <a:rPr lang="en-GB" dirty="0" smtClean="0">
                <a:solidFill>
                  <a:schemeClr val="tx1">
                    <a:lumMod val="65000"/>
                    <a:lumOff val="35000"/>
                  </a:schemeClr>
                </a:solidFill>
              </a:rPr>
              <a:t>detailing your child’s progress and attainment at the end of the academic year, this will be the </a:t>
            </a:r>
            <a:r>
              <a:rPr lang="en-GB" b="1" dirty="0" smtClean="0">
                <a:solidFill>
                  <a:schemeClr val="tx1">
                    <a:lumMod val="65000"/>
                    <a:lumOff val="35000"/>
                  </a:schemeClr>
                </a:solidFill>
              </a:rPr>
              <a:t>third point</a:t>
            </a:r>
            <a:r>
              <a:rPr lang="en-GB" dirty="0" smtClean="0">
                <a:solidFill>
                  <a:schemeClr val="tx1">
                    <a:lumMod val="65000"/>
                    <a:lumOff val="35000"/>
                  </a:schemeClr>
                </a:solidFill>
              </a:rPr>
              <a:t> of information sharing. </a:t>
            </a:r>
          </a:p>
          <a:p>
            <a:endParaRPr lang="en-GB" dirty="0">
              <a:solidFill>
                <a:schemeClr val="tx1">
                  <a:lumMod val="65000"/>
                  <a:lumOff val="35000"/>
                </a:schemeClr>
              </a:solidFill>
            </a:endParaRPr>
          </a:p>
          <a:p>
            <a:r>
              <a:rPr lang="en-GB" b="1" dirty="0" smtClean="0">
                <a:solidFill>
                  <a:schemeClr val="tx1">
                    <a:lumMod val="65000"/>
                    <a:lumOff val="35000"/>
                  </a:schemeClr>
                </a:solidFill>
              </a:rPr>
              <a:t>Parents will also be invited into school </a:t>
            </a:r>
            <a:r>
              <a:rPr lang="en-GB" dirty="0" smtClean="0">
                <a:solidFill>
                  <a:schemeClr val="tx1">
                    <a:lumMod val="65000"/>
                    <a:lumOff val="35000"/>
                  </a:schemeClr>
                </a:solidFill>
              </a:rPr>
              <a:t>on several occasions throughout the academic year to attend Harvest Assemblies, Celebration Assemblies, Nativity Performances and Key Stage Assemblies! </a:t>
            </a:r>
            <a:endParaRPr lang="en-GB" dirty="0">
              <a:solidFill>
                <a:schemeClr val="tx1">
                  <a:lumMod val="65000"/>
                  <a:lumOff val="35000"/>
                </a:schemeClr>
              </a:solidFill>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6296" y="116632"/>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3538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88640"/>
            <a:ext cx="7235699" cy="1470025"/>
          </a:xfrm>
        </p:spPr>
        <p:txBody>
          <a:bodyPr/>
          <a:lstStyle/>
          <a:p>
            <a:r>
              <a:rPr lang="en-GB" dirty="0" smtClean="0"/>
              <a:t>School Website and Class Page</a:t>
            </a:r>
            <a:endParaRPr lang="en-GB" dirty="0"/>
          </a:p>
        </p:txBody>
      </p:sp>
      <p:sp>
        <p:nvSpPr>
          <p:cNvPr id="3" name="Subtitle 2"/>
          <p:cNvSpPr>
            <a:spLocks noGrp="1"/>
          </p:cNvSpPr>
          <p:nvPr>
            <p:ph type="subTitle" idx="1"/>
          </p:nvPr>
        </p:nvSpPr>
        <p:spPr>
          <a:xfrm>
            <a:off x="179512" y="1628800"/>
            <a:ext cx="8785573" cy="4752528"/>
          </a:xfrm>
        </p:spPr>
        <p:txBody>
          <a:bodyPr>
            <a:normAutofit fontScale="77500" lnSpcReduction="20000"/>
          </a:bodyPr>
          <a:lstStyle/>
          <a:p>
            <a:r>
              <a:rPr lang="en-GB" dirty="0" smtClean="0">
                <a:solidFill>
                  <a:schemeClr val="tx1">
                    <a:lumMod val="75000"/>
                    <a:lumOff val="25000"/>
                  </a:schemeClr>
                </a:solidFill>
              </a:rPr>
              <a:t>All information regarding </a:t>
            </a:r>
            <a:r>
              <a:rPr lang="en-GB" b="1" dirty="0" smtClean="0">
                <a:solidFill>
                  <a:schemeClr val="tx1">
                    <a:lumMod val="75000"/>
                    <a:lumOff val="25000"/>
                  </a:schemeClr>
                </a:solidFill>
              </a:rPr>
              <a:t>policies, curriculum, parent pay and holiday lists are available our school website</a:t>
            </a:r>
            <a:r>
              <a:rPr lang="en-GB" dirty="0" smtClean="0">
                <a:solidFill>
                  <a:schemeClr val="tx1">
                    <a:lumMod val="75000"/>
                    <a:lumOff val="25000"/>
                  </a:schemeClr>
                </a:solidFill>
              </a:rPr>
              <a:t>. All classes also have their own </a:t>
            </a:r>
            <a:r>
              <a:rPr lang="en-GB" b="1" dirty="0" smtClean="0">
                <a:solidFill>
                  <a:schemeClr val="tx1">
                    <a:lumMod val="75000"/>
                    <a:lumOff val="25000"/>
                  </a:schemeClr>
                </a:solidFill>
              </a:rPr>
              <a:t>class page </a:t>
            </a:r>
            <a:r>
              <a:rPr lang="en-GB" dirty="0" smtClean="0">
                <a:solidFill>
                  <a:schemeClr val="tx1">
                    <a:lumMod val="75000"/>
                    <a:lumOff val="25000"/>
                  </a:schemeClr>
                </a:solidFill>
              </a:rPr>
              <a:t>housed in the ‘children’ tab on the school website home page. All </a:t>
            </a:r>
            <a:r>
              <a:rPr lang="en-GB" b="1" dirty="0" smtClean="0">
                <a:solidFill>
                  <a:schemeClr val="tx1">
                    <a:lumMod val="75000"/>
                    <a:lumOff val="25000"/>
                  </a:schemeClr>
                </a:solidFill>
              </a:rPr>
              <a:t>timetables and relevant information regarding </a:t>
            </a:r>
            <a:r>
              <a:rPr lang="en-GB" b="1" dirty="0" smtClean="0">
                <a:solidFill>
                  <a:schemeClr val="tx1">
                    <a:lumMod val="75000"/>
                    <a:lumOff val="25000"/>
                  </a:schemeClr>
                </a:solidFill>
              </a:rPr>
              <a:t>learning such </a:t>
            </a:r>
            <a:r>
              <a:rPr lang="en-GB" b="1" dirty="0" smtClean="0">
                <a:solidFill>
                  <a:schemeClr val="tx1">
                    <a:lumMod val="75000"/>
                    <a:lumOff val="25000"/>
                  </a:schemeClr>
                </a:solidFill>
              </a:rPr>
              <a:t>as </a:t>
            </a:r>
            <a:r>
              <a:rPr lang="en-GB" b="1" dirty="0" smtClean="0">
                <a:solidFill>
                  <a:schemeClr val="tx1">
                    <a:lumMod val="75000"/>
                    <a:lumOff val="25000"/>
                  </a:schemeClr>
                </a:solidFill>
              </a:rPr>
              <a:t>our </a:t>
            </a:r>
            <a:r>
              <a:rPr lang="en-GB" b="1" dirty="0" smtClean="0">
                <a:solidFill>
                  <a:schemeClr val="tx1">
                    <a:lumMod val="75000"/>
                    <a:lumOff val="25000"/>
                  </a:schemeClr>
                </a:solidFill>
              </a:rPr>
              <a:t>topic </a:t>
            </a:r>
            <a:r>
              <a:rPr lang="en-GB" b="1" dirty="0" smtClean="0">
                <a:solidFill>
                  <a:schemeClr val="tx1">
                    <a:lumMod val="75000"/>
                    <a:lumOff val="25000"/>
                  </a:schemeClr>
                </a:solidFill>
              </a:rPr>
              <a:t>‘Knowledge </a:t>
            </a:r>
            <a:r>
              <a:rPr lang="en-GB" b="1" dirty="0" smtClean="0">
                <a:solidFill>
                  <a:schemeClr val="tx1">
                    <a:lumMod val="75000"/>
                    <a:lumOff val="25000"/>
                  </a:schemeClr>
                </a:solidFill>
              </a:rPr>
              <a:t>Organisers</a:t>
            </a:r>
            <a:r>
              <a:rPr lang="en-GB" dirty="0" smtClean="0">
                <a:solidFill>
                  <a:schemeClr val="tx1">
                    <a:lumMod val="75000"/>
                    <a:lumOff val="25000"/>
                  </a:schemeClr>
                </a:solidFill>
              </a:rPr>
              <a:t>’ will be available on the class page. </a:t>
            </a:r>
          </a:p>
          <a:p>
            <a:endParaRPr lang="en-GB" dirty="0">
              <a:solidFill>
                <a:schemeClr val="tx1">
                  <a:lumMod val="75000"/>
                  <a:lumOff val="25000"/>
                </a:schemeClr>
              </a:solidFill>
            </a:endParaRPr>
          </a:p>
          <a:p>
            <a:pPr fontAlgn="t"/>
            <a:r>
              <a:rPr lang="en-GB" dirty="0" smtClean="0">
                <a:solidFill>
                  <a:schemeClr val="tx1">
                    <a:lumMod val="75000"/>
                    <a:lumOff val="25000"/>
                  </a:schemeClr>
                </a:solidFill>
              </a:rPr>
              <a:t>In the event of any children having to </a:t>
            </a:r>
            <a:r>
              <a:rPr lang="en-GB" b="1" dirty="0" smtClean="0">
                <a:solidFill>
                  <a:schemeClr val="tx1">
                    <a:lumMod val="75000"/>
                    <a:lumOff val="25000"/>
                  </a:schemeClr>
                </a:solidFill>
              </a:rPr>
              <a:t>self-isolate and therefore </a:t>
            </a:r>
            <a:r>
              <a:rPr lang="en-GB" b="1" dirty="0" smtClean="0">
                <a:solidFill>
                  <a:schemeClr val="tx1">
                    <a:lumMod val="75000"/>
                    <a:lumOff val="25000"/>
                  </a:schemeClr>
                </a:solidFill>
              </a:rPr>
              <a:t>work from </a:t>
            </a:r>
            <a:r>
              <a:rPr lang="en-GB" b="1" dirty="0" smtClean="0">
                <a:solidFill>
                  <a:schemeClr val="tx1">
                    <a:lumMod val="75000"/>
                    <a:lumOff val="25000"/>
                  </a:schemeClr>
                </a:solidFill>
              </a:rPr>
              <a:t>home, </a:t>
            </a:r>
            <a:r>
              <a:rPr lang="en-GB" b="1" dirty="0">
                <a:solidFill>
                  <a:schemeClr val="tx1">
                    <a:lumMod val="75000"/>
                    <a:lumOff val="25000"/>
                  </a:schemeClr>
                </a:solidFill>
              </a:rPr>
              <a:t>y</a:t>
            </a:r>
            <a:r>
              <a:rPr lang="en-GB" b="1" dirty="0" smtClean="0">
                <a:solidFill>
                  <a:schemeClr val="tx1">
                    <a:lumMod val="75000"/>
                    <a:lumOff val="25000"/>
                  </a:schemeClr>
                </a:solidFill>
              </a:rPr>
              <a:t>ou will find a weekly remote education plan clearly labelled on our class page</a:t>
            </a:r>
            <a:r>
              <a:rPr lang="en-GB" dirty="0" smtClean="0">
                <a:solidFill>
                  <a:schemeClr val="tx1">
                    <a:lumMod val="75000"/>
                    <a:lumOff val="25000"/>
                  </a:schemeClr>
                </a:solidFill>
              </a:rPr>
              <a:t>. On the plan, it will tell you what to complete and on what day. </a:t>
            </a:r>
            <a:r>
              <a:rPr lang="en-GB" b="1" dirty="0" smtClean="0">
                <a:solidFill>
                  <a:schemeClr val="tx1">
                    <a:lumMod val="75000"/>
                    <a:lumOff val="25000"/>
                  </a:schemeClr>
                </a:solidFill>
              </a:rPr>
              <a:t>Teachers </a:t>
            </a:r>
            <a:r>
              <a:rPr lang="en-GB" b="1" dirty="0">
                <a:solidFill>
                  <a:schemeClr val="tx1">
                    <a:lumMod val="75000"/>
                    <a:lumOff val="25000"/>
                  </a:schemeClr>
                </a:solidFill>
              </a:rPr>
              <a:t>are available on Class Dojo and will reply as soon as reasonably possible to any queries and work sent in.</a:t>
            </a:r>
          </a:p>
          <a:p>
            <a:pPr fontAlgn="t"/>
            <a:r>
              <a:rPr lang="en-GB" dirty="0"/>
              <a:t> </a:t>
            </a:r>
          </a:p>
          <a:p>
            <a:endParaRPr lang="en-GB" dirty="0">
              <a:solidFill>
                <a:schemeClr val="tx1">
                  <a:lumMod val="75000"/>
                  <a:lumOff val="25000"/>
                </a:schemeClr>
              </a:solidFill>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3203"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893120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73058"/>
            <a:ext cx="6694512" cy="1470025"/>
          </a:xfrm>
        </p:spPr>
        <p:txBody>
          <a:bodyPr/>
          <a:lstStyle/>
          <a:p>
            <a:r>
              <a:rPr lang="en-GB" dirty="0" smtClean="0"/>
              <a:t>Curriculum Coverage and Timetables </a:t>
            </a:r>
            <a:endParaRPr lang="en-GB" dirty="0"/>
          </a:p>
        </p:txBody>
      </p:sp>
      <p:sp>
        <p:nvSpPr>
          <p:cNvPr id="3" name="Subtitle 2"/>
          <p:cNvSpPr>
            <a:spLocks noGrp="1"/>
          </p:cNvSpPr>
          <p:nvPr>
            <p:ph type="subTitle" idx="1"/>
          </p:nvPr>
        </p:nvSpPr>
        <p:spPr>
          <a:xfrm>
            <a:off x="251520" y="1700808"/>
            <a:ext cx="8712968" cy="4968552"/>
          </a:xfrm>
        </p:spPr>
        <p:txBody>
          <a:bodyPr>
            <a:normAutofit lnSpcReduction="10000"/>
          </a:bodyPr>
          <a:lstStyle/>
          <a:p>
            <a:r>
              <a:rPr lang="en-GB" dirty="0" smtClean="0">
                <a:solidFill>
                  <a:schemeClr val="tx1">
                    <a:lumMod val="75000"/>
                    <a:lumOff val="25000"/>
                  </a:schemeClr>
                </a:solidFill>
              </a:rPr>
              <a:t>We will be following a </a:t>
            </a:r>
            <a:r>
              <a:rPr lang="en-GB" b="1" dirty="0" smtClean="0">
                <a:solidFill>
                  <a:schemeClr val="tx1">
                    <a:lumMod val="75000"/>
                    <a:lumOff val="25000"/>
                  </a:schemeClr>
                </a:solidFill>
              </a:rPr>
              <a:t>2 week timetable </a:t>
            </a:r>
            <a:r>
              <a:rPr lang="en-GB" dirty="0" smtClean="0">
                <a:solidFill>
                  <a:schemeClr val="tx1">
                    <a:lumMod val="75000"/>
                    <a:lumOff val="25000"/>
                  </a:schemeClr>
                </a:solidFill>
              </a:rPr>
              <a:t>to ensure consistent coverage of all curriculum subjects.</a:t>
            </a:r>
          </a:p>
          <a:p>
            <a:endParaRPr lang="en-GB" dirty="0" smtClean="0">
              <a:solidFill>
                <a:schemeClr val="tx1">
                  <a:lumMod val="75000"/>
                  <a:lumOff val="25000"/>
                </a:schemeClr>
              </a:solidFill>
            </a:endParaRPr>
          </a:p>
          <a:p>
            <a:r>
              <a:rPr lang="en-GB" b="1" dirty="0" smtClean="0">
                <a:solidFill>
                  <a:schemeClr val="tx1">
                    <a:lumMod val="75000"/>
                    <a:lumOff val="25000"/>
                  </a:schemeClr>
                </a:solidFill>
              </a:rPr>
              <a:t>Core subjects </a:t>
            </a:r>
            <a:r>
              <a:rPr lang="en-GB" dirty="0" smtClean="0">
                <a:solidFill>
                  <a:schemeClr val="tx1">
                    <a:lumMod val="75000"/>
                    <a:lumOff val="25000"/>
                  </a:schemeClr>
                </a:solidFill>
              </a:rPr>
              <a:t>such as </a:t>
            </a:r>
            <a:r>
              <a:rPr lang="en-GB" dirty="0" smtClean="0">
                <a:solidFill>
                  <a:schemeClr val="tx1">
                    <a:lumMod val="75000"/>
                    <a:lumOff val="25000"/>
                  </a:schemeClr>
                </a:solidFill>
              </a:rPr>
              <a:t>Maths and </a:t>
            </a:r>
            <a:r>
              <a:rPr lang="en-GB" dirty="0" smtClean="0">
                <a:solidFill>
                  <a:schemeClr val="tx1">
                    <a:lumMod val="75000"/>
                    <a:lumOff val="25000"/>
                  </a:schemeClr>
                </a:solidFill>
              </a:rPr>
              <a:t>English </a:t>
            </a:r>
            <a:r>
              <a:rPr lang="en-GB" dirty="0" smtClean="0">
                <a:solidFill>
                  <a:schemeClr val="tx1">
                    <a:lumMod val="75000"/>
                    <a:lumOff val="25000"/>
                  </a:schemeClr>
                </a:solidFill>
              </a:rPr>
              <a:t>will </a:t>
            </a:r>
            <a:r>
              <a:rPr lang="en-GB" dirty="0" smtClean="0">
                <a:solidFill>
                  <a:schemeClr val="tx1">
                    <a:lumMod val="75000"/>
                    <a:lumOff val="25000"/>
                  </a:schemeClr>
                </a:solidFill>
              </a:rPr>
              <a:t>be </a:t>
            </a:r>
            <a:r>
              <a:rPr lang="en-GB" b="1" dirty="0" smtClean="0">
                <a:solidFill>
                  <a:schemeClr val="tx1">
                    <a:lumMod val="75000"/>
                    <a:lumOff val="25000"/>
                  </a:schemeClr>
                </a:solidFill>
              </a:rPr>
              <a:t>taught every day </a:t>
            </a:r>
            <a:r>
              <a:rPr lang="en-GB" dirty="0" smtClean="0">
                <a:solidFill>
                  <a:schemeClr val="tx1">
                    <a:lumMod val="75000"/>
                    <a:lumOff val="25000"/>
                  </a:schemeClr>
                </a:solidFill>
              </a:rPr>
              <a:t>with other core subjects such as </a:t>
            </a:r>
            <a:r>
              <a:rPr lang="en-GB" b="1" dirty="0" smtClean="0">
                <a:solidFill>
                  <a:schemeClr val="tx1">
                    <a:lumMod val="75000"/>
                    <a:lumOff val="25000"/>
                  </a:schemeClr>
                </a:solidFill>
              </a:rPr>
              <a:t>Science and PSHE every week</a:t>
            </a:r>
            <a:r>
              <a:rPr lang="en-GB" dirty="0" smtClean="0">
                <a:solidFill>
                  <a:schemeClr val="tx1">
                    <a:lumMod val="75000"/>
                    <a:lumOff val="25000"/>
                  </a:schemeClr>
                </a:solidFill>
              </a:rPr>
              <a:t>. The teaching of </a:t>
            </a:r>
            <a:r>
              <a:rPr lang="en-GB" b="1" dirty="0" smtClean="0">
                <a:solidFill>
                  <a:schemeClr val="tx1">
                    <a:lumMod val="75000"/>
                    <a:lumOff val="25000"/>
                  </a:schemeClr>
                </a:solidFill>
              </a:rPr>
              <a:t>Foundation subjects </a:t>
            </a:r>
            <a:r>
              <a:rPr lang="en-GB" dirty="0" smtClean="0">
                <a:solidFill>
                  <a:schemeClr val="tx1">
                    <a:lumMod val="75000"/>
                    <a:lumOff val="25000"/>
                  </a:schemeClr>
                </a:solidFill>
              </a:rPr>
              <a:t>such as History, Geography, Computing, Art and Design and Technology, will be taught </a:t>
            </a:r>
            <a:r>
              <a:rPr lang="en-GB" b="1" dirty="0" smtClean="0">
                <a:solidFill>
                  <a:schemeClr val="tx1">
                    <a:lumMod val="75000"/>
                    <a:lumOff val="25000"/>
                  </a:schemeClr>
                </a:solidFill>
              </a:rPr>
              <a:t>across the 2 weeks</a:t>
            </a:r>
            <a:r>
              <a:rPr lang="en-GB" dirty="0" smtClean="0">
                <a:solidFill>
                  <a:schemeClr val="tx1">
                    <a:lumMod val="75000"/>
                    <a:lumOff val="25000"/>
                  </a:schemeClr>
                </a:solidFill>
              </a:rPr>
              <a:t>. </a:t>
            </a:r>
            <a:r>
              <a:rPr lang="en-GB" dirty="0" smtClean="0">
                <a:solidFill>
                  <a:schemeClr val="tx1">
                    <a:lumMod val="75000"/>
                    <a:lumOff val="25000"/>
                  </a:schemeClr>
                </a:solidFill>
              </a:rPr>
              <a:t>Please see the class timetables on the class page for further details.   </a:t>
            </a:r>
            <a:endParaRPr lang="en-GB" dirty="0">
              <a:solidFill>
                <a:schemeClr val="tx1">
                  <a:lumMod val="75000"/>
                  <a:lumOff val="25000"/>
                </a:schemeClr>
              </a:solidFill>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54226"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304846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73058"/>
            <a:ext cx="7235699" cy="1470025"/>
          </a:xfrm>
        </p:spPr>
        <p:txBody>
          <a:bodyPr/>
          <a:lstStyle/>
          <a:p>
            <a:r>
              <a:rPr lang="en-GB" dirty="0" smtClean="0"/>
              <a:t>Official Assessments</a:t>
            </a:r>
            <a:endParaRPr lang="en-GB" dirty="0"/>
          </a:p>
        </p:txBody>
      </p:sp>
      <p:sp>
        <p:nvSpPr>
          <p:cNvPr id="3" name="Subtitle 2"/>
          <p:cNvSpPr>
            <a:spLocks noGrp="1"/>
          </p:cNvSpPr>
          <p:nvPr>
            <p:ph type="subTitle" idx="1"/>
          </p:nvPr>
        </p:nvSpPr>
        <p:spPr>
          <a:xfrm>
            <a:off x="179512" y="1543083"/>
            <a:ext cx="8712968" cy="4824536"/>
          </a:xfrm>
        </p:spPr>
        <p:txBody>
          <a:bodyPr>
            <a:normAutofit fontScale="92500"/>
          </a:bodyPr>
          <a:lstStyle/>
          <a:p>
            <a:r>
              <a:rPr lang="en-GB" dirty="0" smtClean="0">
                <a:solidFill>
                  <a:schemeClr val="tx1">
                    <a:lumMod val="65000"/>
                    <a:lumOff val="35000"/>
                  </a:schemeClr>
                </a:solidFill>
              </a:rPr>
              <a:t>The children will </a:t>
            </a:r>
            <a:r>
              <a:rPr lang="en-GB" b="1" dirty="0" smtClean="0">
                <a:solidFill>
                  <a:schemeClr val="tx1">
                    <a:lumMod val="65000"/>
                    <a:lumOff val="35000"/>
                  </a:schemeClr>
                </a:solidFill>
              </a:rPr>
              <a:t>complete assessments every </a:t>
            </a:r>
            <a:r>
              <a:rPr lang="en-GB" b="1" dirty="0" smtClean="0">
                <a:solidFill>
                  <a:schemeClr val="tx1">
                    <a:lumMod val="65000"/>
                    <a:lumOff val="35000"/>
                  </a:schemeClr>
                </a:solidFill>
              </a:rPr>
              <a:t>term in </a:t>
            </a:r>
            <a:r>
              <a:rPr lang="en-GB" b="1" dirty="0" smtClean="0">
                <a:solidFill>
                  <a:schemeClr val="tx1">
                    <a:lumMod val="65000"/>
                    <a:lumOff val="35000"/>
                  </a:schemeClr>
                </a:solidFill>
              </a:rPr>
              <a:t>English and Maths</a:t>
            </a:r>
            <a:r>
              <a:rPr lang="en-GB" dirty="0" smtClean="0">
                <a:solidFill>
                  <a:schemeClr val="tx1">
                    <a:lumMod val="65000"/>
                    <a:lumOff val="35000"/>
                  </a:schemeClr>
                </a:solidFill>
              </a:rPr>
              <a:t>. Other subjects will be assessed </a:t>
            </a:r>
            <a:r>
              <a:rPr lang="en-GB" b="1" dirty="0" smtClean="0">
                <a:solidFill>
                  <a:schemeClr val="tx1">
                    <a:lumMod val="65000"/>
                    <a:lumOff val="35000"/>
                  </a:schemeClr>
                </a:solidFill>
              </a:rPr>
              <a:t>at the end of each topic.</a:t>
            </a:r>
            <a:r>
              <a:rPr lang="en-GB" dirty="0" smtClean="0">
                <a:solidFill>
                  <a:schemeClr val="tx1">
                    <a:lumMod val="65000"/>
                    <a:lumOff val="35000"/>
                  </a:schemeClr>
                </a:solidFill>
              </a:rPr>
              <a:t> </a:t>
            </a:r>
            <a:r>
              <a:rPr lang="en-GB" dirty="0" smtClean="0">
                <a:solidFill>
                  <a:schemeClr val="tx1">
                    <a:lumMod val="65000"/>
                    <a:lumOff val="35000"/>
                  </a:schemeClr>
                </a:solidFill>
              </a:rPr>
              <a:t>These </a:t>
            </a:r>
            <a:r>
              <a:rPr lang="en-GB" dirty="0" smtClean="0">
                <a:solidFill>
                  <a:schemeClr val="tx1">
                    <a:lumMod val="65000"/>
                    <a:lumOff val="35000"/>
                  </a:schemeClr>
                </a:solidFill>
              </a:rPr>
              <a:t>assessments </a:t>
            </a:r>
            <a:r>
              <a:rPr lang="en-GB" dirty="0" smtClean="0">
                <a:solidFill>
                  <a:schemeClr val="tx1">
                    <a:lumMod val="65000"/>
                    <a:lumOff val="35000"/>
                  </a:schemeClr>
                </a:solidFill>
              </a:rPr>
              <a:t>will </a:t>
            </a:r>
            <a:r>
              <a:rPr lang="en-GB" dirty="0" smtClean="0">
                <a:solidFill>
                  <a:schemeClr val="tx1">
                    <a:lumMod val="65000"/>
                    <a:lumOff val="35000"/>
                  </a:schemeClr>
                </a:solidFill>
              </a:rPr>
              <a:t>be used to best support future planning and provision to best enhance children’s learning. </a:t>
            </a:r>
          </a:p>
          <a:p>
            <a:endParaRPr lang="en-GB" dirty="0" smtClean="0">
              <a:solidFill>
                <a:schemeClr val="tx1">
                  <a:lumMod val="65000"/>
                  <a:lumOff val="35000"/>
                </a:schemeClr>
              </a:solidFill>
            </a:endParaRPr>
          </a:p>
          <a:p>
            <a:r>
              <a:rPr lang="en-GB" b="1" dirty="0" smtClean="0">
                <a:solidFill>
                  <a:schemeClr val="tx1">
                    <a:lumMod val="65000"/>
                    <a:lumOff val="35000"/>
                  </a:schemeClr>
                </a:solidFill>
              </a:rPr>
              <a:t>Year </a:t>
            </a:r>
            <a:r>
              <a:rPr lang="en-GB" b="1" dirty="0">
                <a:solidFill>
                  <a:schemeClr val="tx1">
                    <a:lumMod val="65000"/>
                    <a:lumOff val="35000"/>
                  </a:schemeClr>
                </a:solidFill>
              </a:rPr>
              <a:t>4</a:t>
            </a:r>
            <a:r>
              <a:rPr lang="en-GB" b="1" dirty="0" smtClean="0">
                <a:solidFill>
                  <a:schemeClr val="tx1">
                    <a:lumMod val="65000"/>
                    <a:lumOff val="35000"/>
                  </a:schemeClr>
                </a:solidFill>
              </a:rPr>
              <a:t> children </a:t>
            </a:r>
            <a:r>
              <a:rPr lang="en-GB" dirty="0" smtClean="0">
                <a:solidFill>
                  <a:schemeClr val="tx1">
                    <a:lumMod val="65000"/>
                    <a:lumOff val="35000"/>
                  </a:schemeClr>
                </a:solidFill>
              </a:rPr>
              <a:t>wil</a:t>
            </a:r>
            <a:r>
              <a:rPr lang="en-GB" dirty="0" smtClean="0">
                <a:solidFill>
                  <a:schemeClr val="tx1">
                    <a:lumMod val="65000"/>
                    <a:lumOff val="35000"/>
                  </a:schemeClr>
                </a:solidFill>
              </a:rPr>
              <a:t>l complete a </a:t>
            </a:r>
            <a:r>
              <a:rPr lang="en-GB" b="1" dirty="0">
                <a:solidFill>
                  <a:schemeClr val="tx1">
                    <a:lumMod val="65000"/>
                    <a:lumOff val="35000"/>
                  </a:schemeClr>
                </a:solidFill>
              </a:rPr>
              <a:t>M</a:t>
            </a:r>
            <a:r>
              <a:rPr lang="en-GB" b="1" dirty="0" smtClean="0">
                <a:solidFill>
                  <a:schemeClr val="tx1">
                    <a:lumMod val="65000"/>
                    <a:lumOff val="35000"/>
                  </a:schemeClr>
                </a:solidFill>
              </a:rPr>
              <a:t>ultiplication </a:t>
            </a:r>
            <a:r>
              <a:rPr lang="en-GB" b="1" dirty="0">
                <a:solidFill>
                  <a:schemeClr val="tx1">
                    <a:lumMod val="65000"/>
                    <a:lumOff val="35000"/>
                  </a:schemeClr>
                </a:solidFill>
              </a:rPr>
              <a:t>T</a:t>
            </a:r>
            <a:r>
              <a:rPr lang="en-GB" b="1" dirty="0" smtClean="0">
                <a:solidFill>
                  <a:schemeClr val="tx1">
                    <a:lumMod val="65000"/>
                    <a:lumOff val="35000"/>
                  </a:schemeClr>
                </a:solidFill>
              </a:rPr>
              <a:t>ables </a:t>
            </a:r>
            <a:r>
              <a:rPr lang="en-GB" b="1" dirty="0">
                <a:solidFill>
                  <a:schemeClr val="tx1">
                    <a:lumMod val="65000"/>
                    <a:lumOff val="35000"/>
                  </a:schemeClr>
                </a:solidFill>
              </a:rPr>
              <a:t>C</a:t>
            </a:r>
            <a:r>
              <a:rPr lang="en-GB" b="1" dirty="0" smtClean="0">
                <a:solidFill>
                  <a:schemeClr val="tx1">
                    <a:lumMod val="65000"/>
                    <a:lumOff val="35000"/>
                  </a:schemeClr>
                </a:solidFill>
              </a:rPr>
              <a:t>heck </a:t>
            </a:r>
            <a:r>
              <a:rPr lang="en-GB" dirty="0" smtClean="0">
                <a:solidFill>
                  <a:schemeClr val="tx1">
                    <a:lumMod val="65000"/>
                    <a:lumOff val="35000"/>
                  </a:schemeClr>
                </a:solidFill>
              </a:rPr>
              <a:t>in the Summer Term. </a:t>
            </a:r>
            <a:r>
              <a:rPr lang="en-GB" dirty="0" smtClean="0">
                <a:solidFill>
                  <a:schemeClr val="tx1">
                    <a:lumMod val="65000"/>
                    <a:lumOff val="35000"/>
                  </a:schemeClr>
                </a:solidFill>
              </a:rPr>
              <a:t>Details regarding </a:t>
            </a:r>
            <a:r>
              <a:rPr lang="en-GB" dirty="0" smtClean="0">
                <a:solidFill>
                  <a:schemeClr val="tx1">
                    <a:lumMod val="65000"/>
                    <a:lumOff val="35000"/>
                  </a:schemeClr>
                </a:solidFill>
              </a:rPr>
              <a:t>this procedure will </a:t>
            </a:r>
            <a:r>
              <a:rPr lang="en-GB" dirty="0" smtClean="0">
                <a:solidFill>
                  <a:schemeClr val="tx1">
                    <a:lumMod val="65000"/>
                    <a:lumOff val="35000"/>
                  </a:schemeClr>
                </a:solidFill>
              </a:rPr>
              <a:t>be provided to parents nearer the time. </a:t>
            </a:r>
            <a:endParaRPr lang="en-GB" dirty="0">
              <a:solidFill>
                <a:schemeClr val="tx1">
                  <a:lumMod val="65000"/>
                  <a:lumOff val="35000"/>
                </a:schemeClr>
              </a:solidFill>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3203"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667169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9512" y="260648"/>
            <a:ext cx="5974432" cy="1470025"/>
          </a:xfrm>
        </p:spPr>
        <p:txBody>
          <a:bodyPr>
            <a:normAutofit/>
          </a:bodyPr>
          <a:lstStyle/>
          <a:p>
            <a:r>
              <a:rPr lang="en-GB" sz="6600" dirty="0" smtClean="0"/>
              <a:t>PE Days</a:t>
            </a:r>
            <a:endParaRPr lang="en-GB" sz="6600" dirty="0"/>
          </a:p>
        </p:txBody>
      </p:sp>
      <p:sp>
        <p:nvSpPr>
          <p:cNvPr id="3" name="Subtitle 2"/>
          <p:cNvSpPr>
            <a:spLocks noGrp="1"/>
          </p:cNvSpPr>
          <p:nvPr>
            <p:ph type="subTitle" idx="1"/>
          </p:nvPr>
        </p:nvSpPr>
        <p:spPr>
          <a:xfrm>
            <a:off x="179512" y="1721382"/>
            <a:ext cx="8784976" cy="4392488"/>
          </a:xfrm>
        </p:spPr>
        <p:txBody>
          <a:bodyPr>
            <a:normAutofit fontScale="77500" lnSpcReduction="20000"/>
          </a:bodyPr>
          <a:lstStyle/>
          <a:p>
            <a:r>
              <a:rPr lang="en-GB" dirty="0" smtClean="0">
                <a:solidFill>
                  <a:schemeClr val="tx1">
                    <a:lumMod val="75000"/>
                    <a:lumOff val="25000"/>
                  </a:schemeClr>
                </a:solidFill>
              </a:rPr>
              <a:t>Mr Tweedie will teach PE to </a:t>
            </a:r>
            <a:r>
              <a:rPr lang="en-GB" b="1" dirty="0" smtClean="0">
                <a:solidFill>
                  <a:schemeClr val="tx1">
                    <a:lumMod val="75000"/>
                    <a:lumOff val="25000"/>
                  </a:schemeClr>
                </a:solidFill>
              </a:rPr>
              <a:t>all three classes EVERY Tuesday. </a:t>
            </a:r>
          </a:p>
          <a:p>
            <a:endParaRPr lang="en-GB" dirty="0">
              <a:solidFill>
                <a:schemeClr val="tx1">
                  <a:lumMod val="75000"/>
                  <a:lumOff val="25000"/>
                </a:schemeClr>
              </a:solidFill>
            </a:endParaRPr>
          </a:p>
          <a:p>
            <a:r>
              <a:rPr lang="en-GB" dirty="0" smtClean="0">
                <a:solidFill>
                  <a:schemeClr val="tx1">
                    <a:lumMod val="75000"/>
                    <a:lumOff val="25000"/>
                  </a:schemeClr>
                </a:solidFill>
              </a:rPr>
              <a:t>All classes will have an extra PE lesson, every other week;</a:t>
            </a:r>
          </a:p>
          <a:p>
            <a:r>
              <a:rPr lang="en-GB" b="1" dirty="0" smtClean="0">
                <a:solidFill>
                  <a:schemeClr val="tx1">
                    <a:lumMod val="75000"/>
                    <a:lumOff val="25000"/>
                  </a:schemeClr>
                </a:solidFill>
              </a:rPr>
              <a:t>3/4A - </a:t>
            </a:r>
            <a:r>
              <a:rPr lang="en-GB" b="1" dirty="0" smtClean="0">
                <a:solidFill>
                  <a:schemeClr val="tx1">
                    <a:lumMod val="75000"/>
                    <a:lumOff val="25000"/>
                  </a:schemeClr>
                </a:solidFill>
              </a:rPr>
              <a:t>every </a:t>
            </a:r>
            <a:r>
              <a:rPr lang="en-GB" b="1" dirty="0" smtClean="0">
                <a:solidFill>
                  <a:schemeClr val="tx1">
                    <a:lumMod val="75000"/>
                    <a:lumOff val="25000"/>
                  </a:schemeClr>
                </a:solidFill>
              </a:rPr>
              <a:t>other </a:t>
            </a:r>
            <a:r>
              <a:rPr lang="en-GB" b="1" dirty="0" smtClean="0">
                <a:solidFill>
                  <a:schemeClr val="tx1">
                    <a:lumMod val="75000"/>
                    <a:lumOff val="25000"/>
                  </a:schemeClr>
                </a:solidFill>
              </a:rPr>
              <a:t>Friday (week 1)</a:t>
            </a:r>
            <a:endParaRPr lang="en-GB" b="1" dirty="0" smtClean="0">
              <a:solidFill>
                <a:schemeClr val="tx1">
                  <a:lumMod val="75000"/>
                  <a:lumOff val="25000"/>
                </a:schemeClr>
              </a:solidFill>
            </a:endParaRPr>
          </a:p>
          <a:p>
            <a:r>
              <a:rPr lang="en-GB" b="1" dirty="0" smtClean="0">
                <a:solidFill>
                  <a:schemeClr val="tx1">
                    <a:lumMod val="75000"/>
                    <a:lumOff val="25000"/>
                  </a:schemeClr>
                </a:solidFill>
              </a:rPr>
              <a:t> </a:t>
            </a:r>
            <a:r>
              <a:rPr lang="en-GB" b="1" dirty="0" smtClean="0">
                <a:solidFill>
                  <a:schemeClr val="tx1">
                    <a:lumMod val="75000"/>
                    <a:lumOff val="25000"/>
                  </a:schemeClr>
                </a:solidFill>
              </a:rPr>
              <a:t>3/4 CJ - every </a:t>
            </a:r>
            <a:r>
              <a:rPr lang="en-GB" b="1" dirty="0" smtClean="0">
                <a:solidFill>
                  <a:schemeClr val="tx1">
                    <a:lumMod val="75000"/>
                    <a:lumOff val="25000"/>
                  </a:schemeClr>
                </a:solidFill>
              </a:rPr>
              <a:t>other </a:t>
            </a:r>
            <a:r>
              <a:rPr lang="en-GB" b="1" dirty="0" smtClean="0">
                <a:solidFill>
                  <a:schemeClr val="tx1">
                    <a:lumMod val="75000"/>
                    <a:lumOff val="25000"/>
                  </a:schemeClr>
                </a:solidFill>
              </a:rPr>
              <a:t>Monday (week 1)</a:t>
            </a:r>
            <a:endParaRPr lang="en-GB" b="1" dirty="0" smtClean="0">
              <a:solidFill>
                <a:schemeClr val="tx1">
                  <a:lumMod val="75000"/>
                  <a:lumOff val="25000"/>
                </a:schemeClr>
              </a:solidFill>
            </a:endParaRPr>
          </a:p>
          <a:p>
            <a:r>
              <a:rPr lang="en-GB" b="1" dirty="0" smtClean="0">
                <a:solidFill>
                  <a:schemeClr val="tx1">
                    <a:lumMod val="75000"/>
                    <a:lumOff val="25000"/>
                  </a:schemeClr>
                </a:solidFill>
              </a:rPr>
              <a:t> </a:t>
            </a:r>
            <a:r>
              <a:rPr lang="en-GB" b="1" dirty="0" smtClean="0">
                <a:solidFill>
                  <a:schemeClr val="tx1">
                    <a:lumMod val="75000"/>
                    <a:lumOff val="25000"/>
                  </a:schemeClr>
                </a:solidFill>
              </a:rPr>
              <a:t>3/4 HS - every </a:t>
            </a:r>
            <a:r>
              <a:rPr lang="en-GB" b="1" dirty="0" smtClean="0">
                <a:solidFill>
                  <a:schemeClr val="tx1">
                    <a:lumMod val="75000"/>
                    <a:lumOff val="25000"/>
                  </a:schemeClr>
                </a:solidFill>
              </a:rPr>
              <a:t>other </a:t>
            </a:r>
            <a:r>
              <a:rPr lang="en-GB" b="1" dirty="0" smtClean="0">
                <a:solidFill>
                  <a:schemeClr val="tx1">
                    <a:lumMod val="75000"/>
                    <a:lumOff val="25000"/>
                  </a:schemeClr>
                </a:solidFill>
              </a:rPr>
              <a:t>Thursday (week 2)</a:t>
            </a:r>
            <a:endParaRPr lang="en-GB" b="1" dirty="0" smtClean="0">
              <a:solidFill>
                <a:schemeClr val="tx1">
                  <a:lumMod val="75000"/>
                  <a:lumOff val="25000"/>
                </a:schemeClr>
              </a:solidFill>
            </a:endParaRPr>
          </a:p>
          <a:p>
            <a:endParaRPr lang="en-GB" sz="3000" i="1" dirty="0" smtClean="0">
              <a:solidFill>
                <a:schemeClr val="tx1">
                  <a:lumMod val="75000"/>
                  <a:lumOff val="25000"/>
                </a:schemeClr>
              </a:solidFill>
            </a:endParaRPr>
          </a:p>
          <a:p>
            <a:r>
              <a:rPr lang="en-GB" sz="3000" b="1" dirty="0" smtClean="0">
                <a:solidFill>
                  <a:schemeClr val="tx1">
                    <a:lumMod val="75000"/>
                    <a:lumOff val="25000"/>
                  </a:schemeClr>
                </a:solidFill>
              </a:rPr>
              <a:t>Children are required to come to school in their PE kits on their allocated PE days. </a:t>
            </a:r>
            <a:r>
              <a:rPr lang="en-GB" sz="3000" dirty="0" smtClean="0">
                <a:solidFill>
                  <a:schemeClr val="tx1">
                    <a:lumMod val="75000"/>
                    <a:lumOff val="25000"/>
                  </a:schemeClr>
                </a:solidFill>
              </a:rPr>
              <a:t>We kindly ask all parents to ensure their child has a clean, spare change of </a:t>
            </a:r>
            <a:r>
              <a:rPr lang="en-GB" sz="3000" dirty="0" smtClean="0">
                <a:solidFill>
                  <a:schemeClr val="tx1">
                    <a:lumMod val="75000"/>
                    <a:lumOff val="25000"/>
                  </a:schemeClr>
                </a:solidFill>
              </a:rPr>
              <a:t>clothes </a:t>
            </a:r>
            <a:r>
              <a:rPr lang="en-GB" sz="3000" dirty="0" smtClean="0">
                <a:solidFill>
                  <a:schemeClr val="tx1">
                    <a:lumMod val="75000"/>
                    <a:lumOff val="25000"/>
                  </a:schemeClr>
                </a:solidFill>
              </a:rPr>
              <a:t>that is kept in school on their peg to change if their PE kits become wet or dirty. </a:t>
            </a:r>
            <a:endParaRPr lang="en-GB" sz="3000" dirty="0">
              <a:solidFill>
                <a:schemeClr val="tx1">
                  <a:lumMod val="75000"/>
                  <a:lumOff val="25000"/>
                </a:schemeClr>
              </a:solidFill>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2280" y="116632"/>
            <a:ext cx="1872208" cy="1604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537188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14"/>
            <a:ext cx="7056784" cy="1470025"/>
          </a:xfrm>
        </p:spPr>
        <p:txBody>
          <a:bodyPr>
            <a:normAutofit/>
          </a:bodyPr>
          <a:lstStyle/>
          <a:p>
            <a:r>
              <a:rPr lang="en-GB" sz="4000" dirty="0" smtClean="0"/>
              <a:t>Reading Books and Reading Records</a:t>
            </a:r>
            <a:endParaRPr lang="en-GB" sz="4000" dirty="0"/>
          </a:p>
        </p:txBody>
      </p:sp>
      <p:sp>
        <p:nvSpPr>
          <p:cNvPr id="3" name="Subtitle 2"/>
          <p:cNvSpPr>
            <a:spLocks noGrp="1"/>
          </p:cNvSpPr>
          <p:nvPr>
            <p:ph type="subTitle" idx="1"/>
          </p:nvPr>
        </p:nvSpPr>
        <p:spPr>
          <a:xfrm>
            <a:off x="899592" y="1700808"/>
            <a:ext cx="6946559" cy="4680520"/>
          </a:xfrm>
        </p:spPr>
        <p:txBody>
          <a:bodyPr>
            <a:noAutofit/>
          </a:bodyPr>
          <a:lstStyle/>
          <a:p>
            <a:r>
              <a:rPr lang="en-GB" sz="2800" dirty="0" smtClean="0">
                <a:solidFill>
                  <a:schemeClr val="tx1">
                    <a:lumMod val="75000"/>
                    <a:lumOff val="25000"/>
                  </a:schemeClr>
                </a:solidFill>
              </a:rPr>
              <a:t>The children </a:t>
            </a:r>
            <a:r>
              <a:rPr lang="en-GB" sz="2800" dirty="0" smtClean="0">
                <a:solidFill>
                  <a:schemeClr val="tx1">
                    <a:lumMod val="75000"/>
                    <a:lumOff val="25000"/>
                  </a:schemeClr>
                </a:solidFill>
              </a:rPr>
              <a:t>will each have a Reading </a:t>
            </a:r>
            <a:r>
              <a:rPr lang="en-GB" sz="2800" dirty="0">
                <a:solidFill>
                  <a:schemeClr val="tx1">
                    <a:lumMod val="75000"/>
                    <a:lumOff val="25000"/>
                  </a:schemeClr>
                </a:solidFill>
              </a:rPr>
              <a:t>R</a:t>
            </a:r>
            <a:r>
              <a:rPr lang="en-GB" sz="2800" dirty="0" smtClean="0">
                <a:solidFill>
                  <a:schemeClr val="tx1">
                    <a:lumMod val="75000"/>
                    <a:lumOff val="25000"/>
                  </a:schemeClr>
                </a:solidFill>
              </a:rPr>
              <a:t>ecord to log reading at home. </a:t>
            </a:r>
          </a:p>
          <a:p>
            <a:endParaRPr lang="en-GB" sz="2800" dirty="0" smtClean="0">
              <a:solidFill>
                <a:schemeClr val="tx1">
                  <a:lumMod val="75000"/>
                  <a:lumOff val="25000"/>
                </a:schemeClr>
              </a:solidFill>
            </a:endParaRPr>
          </a:p>
          <a:p>
            <a:r>
              <a:rPr lang="en-GB" sz="2800" dirty="0" smtClean="0">
                <a:solidFill>
                  <a:schemeClr val="tx1">
                    <a:lumMod val="75000"/>
                    <a:lumOff val="25000"/>
                  </a:schemeClr>
                </a:solidFill>
              </a:rPr>
              <a:t>Please </a:t>
            </a:r>
            <a:r>
              <a:rPr lang="en-GB" sz="2800" b="1" dirty="0">
                <a:solidFill>
                  <a:schemeClr val="tx1">
                    <a:lumMod val="75000"/>
                    <a:lumOff val="25000"/>
                  </a:schemeClr>
                </a:solidFill>
              </a:rPr>
              <a:t>date, sign and write a comment </a:t>
            </a:r>
            <a:r>
              <a:rPr lang="en-GB" sz="2800" dirty="0">
                <a:solidFill>
                  <a:schemeClr val="tx1">
                    <a:lumMod val="75000"/>
                    <a:lumOff val="25000"/>
                  </a:schemeClr>
                </a:solidFill>
              </a:rPr>
              <a:t>in your child’s reading record </a:t>
            </a:r>
            <a:r>
              <a:rPr lang="en-GB" sz="2800" b="1" dirty="0">
                <a:solidFill>
                  <a:schemeClr val="tx1">
                    <a:lumMod val="75000"/>
                    <a:lumOff val="25000"/>
                  </a:schemeClr>
                </a:solidFill>
              </a:rPr>
              <a:t>EVERY time you read your child’s school book </a:t>
            </a:r>
            <a:r>
              <a:rPr lang="en-GB" sz="2800" dirty="0">
                <a:solidFill>
                  <a:schemeClr val="tx1">
                    <a:lumMod val="75000"/>
                    <a:lumOff val="25000"/>
                  </a:schemeClr>
                </a:solidFill>
              </a:rPr>
              <a:t>with them at home </a:t>
            </a:r>
            <a:r>
              <a:rPr lang="en-GB" sz="2800" dirty="0" smtClean="0">
                <a:solidFill>
                  <a:schemeClr val="tx1">
                    <a:lumMod val="75000"/>
                    <a:lumOff val="25000"/>
                  </a:schemeClr>
                </a:solidFill>
              </a:rPr>
              <a:t>and inform us when the book needs changing.</a:t>
            </a:r>
            <a:endParaRPr lang="en-GB" sz="2800" dirty="0">
              <a:solidFill>
                <a:schemeClr val="tx1">
                  <a:lumMod val="75000"/>
                  <a:lumOff val="25000"/>
                </a:schemeClr>
              </a:solidFill>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39924" y="34465"/>
            <a:ext cx="1860058" cy="15943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54070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332656"/>
            <a:ext cx="7128792" cy="1470025"/>
          </a:xfrm>
        </p:spPr>
        <p:txBody>
          <a:bodyPr/>
          <a:lstStyle/>
          <a:p>
            <a:r>
              <a:rPr lang="en-GB" dirty="0" smtClean="0"/>
              <a:t>Homework </a:t>
            </a:r>
            <a:endParaRPr lang="en-GB" dirty="0"/>
          </a:p>
        </p:txBody>
      </p:sp>
      <p:sp>
        <p:nvSpPr>
          <p:cNvPr id="3" name="Subtitle 2"/>
          <p:cNvSpPr>
            <a:spLocks noGrp="1"/>
          </p:cNvSpPr>
          <p:nvPr>
            <p:ph type="subTitle" idx="1"/>
          </p:nvPr>
        </p:nvSpPr>
        <p:spPr>
          <a:xfrm>
            <a:off x="107504" y="1628800"/>
            <a:ext cx="8856984" cy="4896544"/>
          </a:xfrm>
        </p:spPr>
        <p:txBody>
          <a:bodyPr>
            <a:normAutofit fontScale="77500" lnSpcReduction="20000"/>
          </a:bodyPr>
          <a:lstStyle/>
          <a:p>
            <a:r>
              <a:rPr lang="en-GB" dirty="0" smtClean="0">
                <a:solidFill>
                  <a:schemeClr val="tx1">
                    <a:lumMod val="75000"/>
                    <a:lumOff val="25000"/>
                  </a:schemeClr>
                </a:solidFill>
              </a:rPr>
              <a:t>Children will be sent home with a </a:t>
            </a:r>
            <a:r>
              <a:rPr lang="en-GB" b="1" dirty="0" smtClean="0">
                <a:solidFill>
                  <a:schemeClr val="tx1">
                    <a:lumMod val="75000"/>
                    <a:lumOff val="25000"/>
                  </a:schemeClr>
                </a:solidFill>
              </a:rPr>
              <a:t>Year 3/4 Homework </a:t>
            </a:r>
            <a:r>
              <a:rPr lang="en-GB" b="1" dirty="0" smtClean="0">
                <a:solidFill>
                  <a:schemeClr val="tx1">
                    <a:lumMod val="75000"/>
                    <a:lumOff val="25000"/>
                  </a:schemeClr>
                </a:solidFill>
              </a:rPr>
              <a:t>Bingo Board </a:t>
            </a:r>
            <a:r>
              <a:rPr lang="en-GB" dirty="0" smtClean="0">
                <a:solidFill>
                  <a:schemeClr val="tx1">
                    <a:lumMod val="75000"/>
                    <a:lumOff val="25000"/>
                  </a:schemeClr>
                </a:solidFill>
              </a:rPr>
              <a:t>every term. The </a:t>
            </a:r>
            <a:r>
              <a:rPr lang="en-GB" dirty="0">
                <a:solidFill>
                  <a:schemeClr val="tx1">
                    <a:lumMod val="75000"/>
                    <a:lumOff val="25000"/>
                  </a:schemeClr>
                </a:solidFill>
              </a:rPr>
              <a:t>H</a:t>
            </a:r>
            <a:r>
              <a:rPr lang="en-GB" dirty="0" smtClean="0">
                <a:solidFill>
                  <a:schemeClr val="tx1">
                    <a:lumMod val="75000"/>
                    <a:lumOff val="25000"/>
                  </a:schemeClr>
                </a:solidFill>
              </a:rPr>
              <a:t>omework Bingo </a:t>
            </a:r>
            <a:r>
              <a:rPr lang="en-GB" dirty="0" smtClean="0">
                <a:solidFill>
                  <a:schemeClr val="tx1">
                    <a:lumMod val="75000"/>
                    <a:lumOff val="25000"/>
                  </a:schemeClr>
                </a:solidFill>
              </a:rPr>
              <a:t>Board consists </a:t>
            </a:r>
            <a:r>
              <a:rPr lang="en-GB" dirty="0" smtClean="0">
                <a:solidFill>
                  <a:schemeClr val="tx1">
                    <a:lumMod val="75000"/>
                    <a:lumOff val="25000"/>
                  </a:schemeClr>
                </a:solidFill>
              </a:rPr>
              <a:t>of </a:t>
            </a:r>
            <a:r>
              <a:rPr lang="en-GB" b="1" dirty="0" smtClean="0">
                <a:solidFill>
                  <a:schemeClr val="tx1">
                    <a:lumMod val="75000"/>
                    <a:lumOff val="25000"/>
                  </a:schemeClr>
                </a:solidFill>
              </a:rPr>
              <a:t>25</a:t>
            </a:r>
            <a:r>
              <a:rPr lang="en-GB" b="1" dirty="0" smtClean="0">
                <a:solidFill>
                  <a:schemeClr val="tx1">
                    <a:lumMod val="75000"/>
                    <a:lumOff val="25000"/>
                  </a:schemeClr>
                </a:solidFill>
              </a:rPr>
              <a:t> </a:t>
            </a:r>
            <a:r>
              <a:rPr lang="en-GB" b="1" dirty="0" smtClean="0">
                <a:solidFill>
                  <a:schemeClr val="tx1">
                    <a:lumMod val="75000"/>
                    <a:lumOff val="25000"/>
                  </a:schemeClr>
                </a:solidFill>
              </a:rPr>
              <a:t>different homework tasks</a:t>
            </a:r>
            <a:r>
              <a:rPr lang="en-GB" dirty="0" smtClean="0">
                <a:solidFill>
                  <a:schemeClr val="tx1">
                    <a:lumMod val="75000"/>
                    <a:lumOff val="25000"/>
                  </a:schemeClr>
                </a:solidFill>
              </a:rPr>
              <a:t>, which include </a:t>
            </a:r>
            <a:r>
              <a:rPr lang="en-GB" b="1" dirty="0" smtClean="0">
                <a:solidFill>
                  <a:schemeClr val="tx1">
                    <a:lumMod val="75000"/>
                    <a:lumOff val="25000"/>
                  </a:schemeClr>
                </a:solidFill>
              </a:rPr>
              <a:t>reading, maths, </a:t>
            </a:r>
            <a:r>
              <a:rPr lang="en-GB" b="1" dirty="0" smtClean="0">
                <a:solidFill>
                  <a:schemeClr val="tx1">
                    <a:lumMod val="75000"/>
                    <a:lumOff val="25000"/>
                  </a:schemeClr>
                </a:solidFill>
              </a:rPr>
              <a:t>spellings</a:t>
            </a:r>
            <a:r>
              <a:rPr lang="en-GB" b="1" dirty="0" smtClean="0">
                <a:solidFill>
                  <a:schemeClr val="tx1">
                    <a:lumMod val="75000"/>
                    <a:lumOff val="25000"/>
                  </a:schemeClr>
                </a:solidFill>
              </a:rPr>
              <a:t>, </a:t>
            </a:r>
            <a:r>
              <a:rPr lang="en-GB" b="1" dirty="0" smtClean="0">
                <a:solidFill>
                  <a:schemeClr val="tx1">
                    <a:lumMod val="75000"/>
                    <a:lumOff val="25000"/>
                  </a:schemeClr>
                </a:solidFill>
              </a:rPr>
              <a:t>writing, science and </a:t>
            </a:r>
            <a:r>
              <a:rPr lang="en-GB" b="1" dirty="0" smtClean="0">
                <a:solidFill>
                  <a:schemeClr val="tx1">
                    <a:lumMod val="75000"/>
                    <a:lumOff val="25000"/>
                  </a:schemeClr>
                </a:solidFill>
              </a:rPr>
              <a:t>other creative </a:t>
            </a:r>
            <a:r>
              <a:rPr lang="en-GB" b="1" dirty="0" smtClean="0">
                <a:solidFill>
                  <a:schemeClr val="tx1">
                    <a:lumMod val="75000"/>
                    <a:lumOff val="25000"/>
                  </a:schemeClr>
                </a:solidFill>
              </a:rPr>
              <a:t>topic-related </a:t>
            </a:r>
            <a:r>
              <a:rPr lang="en-GB" b="1" dirty="0" smtClean="0">
                <a:solidFill>
                  <a:schemeClr val="tx1">
                    <a:lumMod val="75000"/>
                    <a:lumOff val="25000"/>
                  </a:schemeClr>
                </a:solidFill>
              </a:rPr>
              <a:t>work.</a:t>
            </a:r>
            <a:r>
              <a:rPr lang="en-GB" dirty="0" smtClean="0">
                <a:solidFill>
                  <a:schemeClr val="tx1">
                    <a:lumMod val="75000"/>
                    <a:lumOff val="25000"/>
                  </a:schemeClr>
                </a:solidFill>
              </a:rPr>
              <a:t> The children can choose which tasks they would like to complete every week and can </a:t>
            </a:r>
            <a:r>
              <a:rPr lang="en-GB" b="1" dirty="0" smtClean="0">
                <a:solidFill>
                  <a:schemeClr val="tx1">
                    <a:lumMod val="75000"/>
                    <a:lumOff val="25000"/>
                  </a:schemeClr>
                </a:solidFill>
              </a:rPr>
              <a:t>earn house points</a:t>
            </a:r>
            <a:r>
              <a:rPr lang="en-GB" dirty="0" smtClean="0">
                <a:solidFill>
                  <a:schemeClr val="tx1">
                    <a:lumMod val="75000"/>
                    <a:lumOff val="25000"/>
                  </a:schemeClr>
                </a:solidFill>
              </a:rPr>
              <a:t> by completing a line, full house or all 4 corners of the board. There is no limit to the amount of homework the children complete every week, however our </a:t>
            </a:r>
            <a:r>
              <a:rPr lang="en-GB" b="1" dirty="0" smtClean="0">
                <a:solidFill>
                  <a:schemeClr val="tx1">
                    <a:lumMod val="75000"/>
                    <a:lumOff val="25000"/>
                  </a:schemeClr>
                </a:solidFill>
              </a:rPr>
              <a:t>expectations for homework are for children to have read at least 3 times a week. </a:t>
            </a:r>
            <a:endParaRPr lang="en-GB" b="1" dirty="0">
              <a:solidFill>
                <a:schemeClr val="tx1">
                  <a:lumMod val="75000"/>
                  <a:lumOff val="25000"/>
                </a:schemeClr>
              </a:solidFill>
            </a:endParaRPr>
          </a:p>
          <a:p>
            <a:endParaRPr lang="en-GB" b="1" dirty="0" smtClean="0">
              <a:solidFill>
                <a:schemeClr val="tx1">
                  <a:lumMod val="75000"/>
                  <a:lumOff val="25000"/>
                </a:schemeClr>
              </a:solidFill>
            </a:endParaRPr>
          </a:p>
          <a:p>
            <a:r>
              <a:rPr lang="en-GB" b="1" dirty="0" smtClean="0">
                <a:solidFill>
                  <a:schemeClr val="tx1">
                    <a:lumMod val="75000"/>
                    <a:lumOff val="25000"/>
                  </a:schemeClr>
                </a:solidFill>
              </a:rPr>
              <a:t>Please write in your child’s reading records when your child has completed a homework task</a:t>
            </a:r>
            <a:r>
              <a:rPr lang="en-GB" dirty="0" smtClean="0">
                <a:solidFill>
                  <a:schemeClr val="tx1">
                    <a:lumMod val="75000"/>
                    <a:lumOff val="25000"/>
                  </a:schemeClr>
                </a:solidFill>
              </a:rPr>
              <a:t>. Homework will be checked by your child’s class teacher</a:t>
            </a:r>
            <a:r>
              <a:rPr lang="en-GB" b="1" dirty="0" smtClean="0">
                <a:solidFill>
                  <a:schemeClr val="tx1">
                    <a:lumMod val="75000"/>
                    <a:lumOff val="25000"/>
                  </a:schemeClr>
                </a:solidFill>
              </a:rPr>
              <a:t> on </a:t>
            </a:r>
            <a:r>
              <a:rPr lang="en-GB" b="1" dirty="0" smtClean="0">
                <a:solidFill>
                  <a:schemeClr val="tx1">
                    <a:lumMod val="75000"/>
                    <a:lumOff val="25000"/>
                  </a:schemeClr>
                </a:solidFill>
              </a:rPr>
              <a:t>Tuesdays.   </a:t>
            </a:r>
            <a:endParaRPr lang="en-GB" b="1" dirty="0">
              <a:solidFill>
                <a:schemeClr val="tx1">
                  <a:lumMod val="75000"/>
                  <a:lumOff val="25000"/>
                </a:schemeClr>
              </a:solidFill>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3203"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670529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188640"/>
            <a:ext cx="7235699" cy="1470025"/>
          </a:xfrm>
        </p:spPr>
        <p:txBody>
          <a:bodyPr>
            <a:normAutofit/>
          </a:bodyPr>
          <a:lstStyle/>
          <a:p>
            <a:r>
              <a:rPr lang="en-GB" sz="4000" dirty="0" smtClean="0"/>
              <a:t>Celebration and Award Assemblies</a:t>
            </a:r>
            <a:endParaRPr lang="en-GB" sz="4000" dirty="0"/>
          </a:p>
        </p:txBody>
      </p:sp>
      <p:sp>
        <p:nvSpPr>
          <p:cNvPr id="3" name="Subtitle 2"/>
          <p:cNvSpPr>
            <a:spLocks noGrp="1"/>
          </p:cNvSpPr>
          <p:nvPr>
            <p:ph type="subTitle" idx="1"/>
          </p:nvPr>
        </p:nvSpPr>
        <p:spPr>
          <a:xfrm>
            <a:off x="179512" y="1916832"/>
            <a:ext cx="8712968" cy="4608512"/>
          </a:xfrm>
        </p:spPr>
        <p:txBody>
          <a:bodyPr/>
          <a:lstStyle/>
          <a:p>
            <a:r>
              <a:rPr lang="en-GB" dirty="0" smtClean="0">
                <a:solidFill>
                  <a:schemeClr val="tx1">
                    <a:lumMod val="65000"/>
                    <a:lumOff val="35000"/>
                  </a:schemeClr>
                </a:solidFill>
              </a:rPr>
              <a:t>We will be holding a Celebration Assembly </a:t>
            </a:r>
            <a:r>
              <a:rPr lang="en-GB" b="1" dirty="0" smtClean="0">
                <a:solidFill>
                  <a:schemeClr val="tx1">
                    <a:lumMod val="65000"/>
                    <a:lumOff val="35000"/>
                  </a:schemeClr>
                </a:solidFill>
              </a:rPr>
              <a:t>every other Friday</a:t>
            </a:r>
            <a:r>
              <a:rPr lang="en-GB" dirty="0" smtClean="0">
                <a:solidFill>
                  <a:schemeClr val="tx1">
                    <a:lumMod val="65000"/>
                    <a:lumOff val="35000"/>
                  </a:schemeClr>
                </a:solidFill>
              </a:rPr>
              <a:t> at 09:00-09:30 am for </a:t>
            </a:r>
            <a:r>
              <a:rPr lang="en-GB" dirty="0" smtClean="0">
                <a:solidFill>
                  <a:schemeClr val="tx1">
                    <a:lumMod val="65000"/>
                    <a:lumOff val="35000"/>
                  </a:schemeClr>
                </a:solidFill>
              </a:rPr>
              <a:t>Key Stage 2 </a:t>
            </a:r>
            <a:r>
              <a:rPr lang="en-GB" dirty="0" smtClean="0">
                <a:solidFill>
                  <a:schemeClr val="tx1">
                    <a:lumMod val="65000"/>
                    <a:lumOff val="35000"/>
                  </a:schemeClr>
                </a:solidFill>
              </a:rPr>
              <a:t>children. Parents of children receiving an award or certificate, will be notified prior to the assembly and will be invited into school to watch their child being presented with their award. </a:t>
            </a:r>
          </a:p>
          <a:p>
            <a:r>
              <a:rPr lang="en-GB" b="1" i="1" dirty="0" smtClean="0">
                <a:solidFill>
                  <a:schemeClr val="tx1">
                    <a:lumMod val="65000"/>
                    <a:lumOff val="35000"/>
                  </a:schemeClr>
                </a:solidFill>
              </a:rPr>
              <a:t>Key Stage 2 </a:t>
            </a:r>
            <a:r>
              <a:rPr lang="en-GB" b="1" i="1" dirty="0" err="1" smtClean="0">
                <a:solidFill>
                  <a:schemeClr val="tx1">
                    <a:lumMod val="65000"/>
                    <a:lumOff val="35000"/>
                  </a:schemeClr>
                </a:solidFill>
              </a:rPr>
              <a:t>Disley</a:t>
            </a:r>
            <a:r>
              <a:rPr lang="en-GB" b="1" i="1" dirty="0" smtClean="0">
                <a:solidFill>
                  <a:schemeClr val="tx1">
                    <a:lumMod val="65000"/>
                    <a:lumOff val="35000"/>
                  </a:schemeClr>
                </a:solidFill>
              </a:rPr>
              <a:t> </a:t>
            </a:r>
            <a:r>
              <a:rPr lang="en-GB" b="1" i="1" dirty="0" smtClean="0">
                <a:solidFill>
                  <a:schemeClr val="tx1">
                    <a:lumMod val="65000"/>
                    <a:lumOff val="35000"/>
                  </a:schemeClr>
                </a:solidFill>
              </a:rPr>
              <a:t>Value Assemblies will take place on the </a:t>
            </a:r>
            <a:r>
              <a:rPr lang="en-GB" b="1" i="1" u="sng" dirty="0" smtClean="0">
                <a:solidFill>
                  <a:schemeClr val="tx1">
                    <a:lumMod val="65000"/>
                    <a:lumOff val="35000"/>
                  </a:schemeClr>
                </a:solidFill>
              </a:rPr>
              <a:t>week </a:t>
            </a:r>
            <a:r>
              <a:rPr lang="en-GB" b="1" i="1" u="sng" dirty="0" smtClean="0">
                <a:solidFill>
                  <a:schemeClr val="tx1">
                    <a:lumMod val="65000"/>
                    <a:lumOff val="35000"/>
                  </a:schemeClr>
                </a:solidFill>
              </a:rPr>
              <a:t>1</a:t>
            </a:r>
            <a:r>
              <a:rPr lang="en-GB" b="1" i="1" dirty="0" smtClean="0">
                <a:solidFill>
                  <a:schemeClr val="tx1">
                    <a:lumMod val="65000"/>
                    <a:lumOff val="35000"/>
                  </a:schemeClr>
                </a:solidFill>
              </a:rPr>
              <a:t> </a:t>
            </a:r>
            <a:r>
              <a:rPr lang="en-GB" b="1" i="1" dirty="0" smtClean="0">
                <a:solidFill>
                  <a:schemeClr val="tx1">
                    <a:lumMod val="65000"/>
                    <a:lumOff val="35000"/>
                  </a:schemeClr>
                </a:solidFill>
              </a:rPr>
              <a:t>timetable.</a:t>
            </a:r>
            <a:endParaRPr lang="en-GB" b="1" i="1" dirty="0">
              <a:solidFill>
                <a:schemeClr val="tx1">
                  <a:lumMod val="65000"/>
                  <a:lumOff val="35000"/>
                </a:schemeClr>
              </a:solidFill>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3203"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130754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188640"/>
            <a:ext cx="6657403" cy="1470025"/>
          </a:xfrm>
        </p:spPr>
        <p:txBody>
          <a:bodyPr/>
          <a:lstStyle/>
          <a:p>
            <a:r>
              <a:rPr lang="en-GB" dirty="0" smtClean="0"/>
              <a:t>Lost Property</a:t>
            </a:r>
            <a:endParaRPr lang="en-GB" dirty="0"/>
          </a:p>
        </p:txBody>
      </p:sp>
      <p:sp>
        <p:nvSpPr>
          <p:cNvPr id="3" name="Subtitle 2"/>
          <p:cNvSpPr>
            <a:spLocks noGrp="1"/>
          </p:cNvSpPr>
          <p:nvPr>
            <p:ph type="subTitle" idx="1"/>
          </p:nvPr>
        </p:nvSpPr>
        <p:spPr>
          <a:xfrm>
            <a:off x="251520" y="1772816"/>
            <a:ext cx="8712968" cy="4824536"/>
          </a:xfrm>
        </p:spPr>
        <p:txBody>
          <a:bodyPr/>
          <a:lstStyle/>
          <a:p>
            <a:r>
              <a:rPr lang="en-GB" dirty="0" smtClean="0">
                <a:solidFill>
                  <a:schemeClr val="tx1">
                    <a:lumMod val="65000"/>
                    <a:lumOff val="35000"/>
                  </a:schemeClr>
                </a:solidFill>
              </a:rPr>
              <a:t>Any unnamed items of clothing or equipment will be sent to our lost property collection which can be located at the end of the covered way. Please help us to reduce the amount of lost property by clearly naming all suitable items of uniform. If your child accidently comes home with another child’s item of uniform, please ensure you return it to school.</a:t>
            </a:r>
          </a:p>
          <a:p>
            <a:endParaRPr lang="en-GB" dirty="0"/>
          </a:p>
          <a:p>
            <a:endParaRPr lang="en-GB"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3203"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61666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188641"/>
            <a:ext cx="7128792" cy="1224136"/>
          </a:xfrm>
        </p:spPr>
        <p:txBody>
          <a:bodyPr/>
          <a:lstStyle/>
          <a:p>
            <a:r>
              <a:rPr lang="en-GB" dirty="0" smtClean="0"/>
              <a:t>Playtime Snacks</a:t>
            </a:r>
            <a:endParaRPr lang="en-GB" dirty="0"/>
          </a:p>
        </p:txBody>
      </p:sp>
      <p:sp>
        <p:nvSpPr>
          <p:cNvPr id="3" name="Subtitle 2"/>
          <p:cNvSpPr>
            <a:spLocks noGrp="1"/>
          </p:cNvSpPr>
          <p:nvPr>
            <p:ph type="subTitle" idx="1"/>
          </p:nvPr>
        </p:nvSpPr>
        <p:spPr>
          <a:xfrm>
            <a:off x="179512" y="1543083"/>
            <a:ext cx="8784976" cy="5054269"/>
          </a:xfrm>
        </p:spPr>
        <p:txBody>
          <a:bodyPr>
            <a:normAutofit/>
          </a:bodyPr>
          <a:lstStyle/>
          <a:p>
            <a:r>
              <a:rPr lang="en-GB" dirty="0" smtClean="0">
                <a:solidFill>
                  <a:schemeClr val="tx1">
                    <a:lumMod val="65000"/>
                    <a:lumOff val="35000"/>
                  </a:schemeClr>
                </a:solidFill>
              </a:rPr>
              <a:t>The children can </a:t>
            </a:r>
            <a:r>
              <a:rPr lang="en-GB" dirty="0" smtClean="0">
                <a:solidFill>
                  <a:schemeClr val="tx1">
                    <a:lumMod val="65000"/>
                    <a:lumOff val="35000"/>
                  </a:schemeClr>
                </a:solidFill>
              </a:rPr>
              <a:t>have </a:t>
            </a:r>
            <a:r>
              <a:rPr lang="en-GB" dirty="0" smtClean="0">
                <a:solidFill>
                  <a:schemeClr val="tx1">
                    <a:lumMod val="65000"/>
                    <a:lumOff val="35000"/>
                  </a:schemeClr>
                </a:solidFill>
              </a:rPr>
              <a:t>a snack during their morning playtime and this snack can be brought from home or bought from the school canteen. If bringing a snack from home, we encourage the children to be responsible and bring a healthy snack. We also offer a range of </a:t>
            </a:r>
            <a:r>
              <a:rPr lang="en-GB" dirty="0" smtClean="0">
                <a:solidFill>
                  <a:schemeClr val="tx1">
                    <a:lumMod val="65000"/>
                    <a:lumOff val="35000"/>
                  </a:schemeClr>
                </a:solidFill>
              </a:rPr>
              <a:t>snacks </a:t>
            </a:r>
            <a:r>
              <a:rPr lang="en-GB" dirty="0" smtClean="0">
                <a:solidFill>
                  <a:schemeClr val="tx1">
                    <a:lumMod val="65000"/>
                    <a:lumOff val="35000"/>
                  </a:schemeClr>
                </a:solidFill>
              </a:rPr>
              <a:t>that the children can buy from the </a:t>
            </a:r>
            <a:r>
              <a:rPr lang="en-GB" dirty="0" smtClean="0">
                <a:solidFill>
                  <a:schemeClr val="tx1">
                    <a:lumMod val="65000"/>
                    <a:lumOff val="35000"/>
                  </a:schemeClr>
                </a:solidFill>
              </a:rPr>
              <a:t>canteen. Prices are available on the school website.</a:t>
            </a:r>
            <a:endParaRPr lang="en-GB" dirty="0" smtClean="0">
              <a:solidFill>
                <a:schemeClr val="tx1">
                  <a:lumMod val="65000"/>
                  <a:lumOff val="35000"/>
                </a:schemeClr>
              </a:solidFill>
            </a:endParaRP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3203"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03067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88640"/>
            <a:ext cx="6696744" cy="1470025"/>
          </a:xfrm>
        </p:spPr>
        <p:txBody>
          <a:bodyPr/>
          <a:lstStyle/>
          <a:p>
            <a:r>
              <a:rPr lang="en-GB" dirty="0" smtClean="0"/>
              <a:t>Clubs</a:t>
            </a:r>
            <a:endParaRPr lang="en-GB" dirty="0"/>
          </a:p>
        </p:txBody>
      </p:sp>
      <p:sp>
        <p:nvSpPr>
          <p:cNvPr id="3" name="Subtitle 2"/>
          <p:cNvSpPr>
            <a:spLocks noGrp="1"/>
          </p:cNvSpPr>
          <p:nvPr>
            <p:ph type="subTitle" idx="1"/>
          </p:nvPr>
        </p:nvSpPr>
        <p:spPr>
          <a:xfrm>
            <a:off x="251520" y="1772816"/>
            <a:ext cx="8784976" cy="4752528"/>
          </a:xfrm>
        </p:spPr>
        <p:txBody>
          <a:bodyPr>
            <a:normAutofit fontScale="92500" lnSpcReduction="20000"/>
          </a:bodyPr>
          <a:lstStyle/>
          <a:p>
            <a:r>
              <a:rPr lang="en-GB" dirty="0" smtClean="0">
                <a:solidFill>
                  <a:schemeClr val="tx1">
                    <a:lumMod val="65000"/>
                    <a:lumOff val="35000"/>
                  </a:schemeClr>
                </a:solidFill>
              </a:rPr>
              <a:t>School will be offering the children the opportunity to take part in </a:t>
            </a:r>
            <a:r>
              <a:rPr lang="en-GB" dirty="0" smtClean="0">
                <a:solidFill>
                  <a:schemeClr val="tx1">
                    <a:lumMod val="65000"/>
                    <a:lumOff val="35000"/>
                  </a:schemeClr>
                </a:solidFill>
              </a:rPr>
              <a:t>some </a:t>
            </a:r>
            <a:r>
              <a:rPr lang="en-GB" b="1" dirty="0" smtClean="0">
                <a:solidFill>
                  <a:schemeClr val="tx1">
                    <a:lumMod val="65000"/>
                    <a:lumOff val="35000"/>
                  </a:schemeClr>
                </a:solidFill>
              </a:rPr>
              <a:t>extra curricular clubs after school</a:t>
            </a:r>
            <a:r>
              <a:rPr lang="en-GB" dirty="0" smtClean="0">
                <a:solidFill>
                  <a:schemeClr val="tx1">
                    <a:lumMod val="65000"/>
                    <a:lumOff val="35000"/>
                  </a:schemeClr>
                </a:solidFill>
              </a:rPr>
              <a:t>. These clubs will </a:t>
            </a:r>
            <a:r>
              <a:rPr lang="en-GB" b="1" dirty="0" smtClean="0">
                <a:solidFill>
                  <a:schemeClr val="tx1">
                    <a:lumMod val="65000"/>
                    <a:lumOff val="35000"/>
                  </a:schemeClr>
                </a:solidFill>
              </a:rPr>
              <a:t>run every week</a:t>
            </a:r>
            <a:r>
              <a:rPr lang="en-GB" dirty="0" smtClean="0">
                <a:solidFill>
                  <a:schemeClr val="tx1">
                    <a:lumMod val="65000"/>
                    <a:lumOff val="35000"/>
                  </a:schemeClr>
                </a:solidFill>
              </a:rPr>
              <a:t> from mid September. Details regarding the different clubs, times and days will be sent out via Class Dojo soon. </a:t>
            </a:r>
          </a:p>
          <a:p>
            <a:endParaRPr lang="en-GB" dirty="0" smtClean="0">
              <a:solidFill>
                <a:schemeClr val="tx1">
                  <a:lumMod val="65000"/>
                  <a:lumOff val="35000"/>
                </a:schemeClr>
              </a:solidFill>
            </a:endParaRPr>
          </a:p>
          <a:p>
            <a:r>
              <a:rPr lang="en-GB" b="1" dirty="0" smtClean="0">
                <a:solidFill>
                  <a:schemeClr val="tx1">
                    <a:lumMod val="65000"/>
                    <a:lumOff val="35000"/>
                  </a:schemeClr>
                </a:solidFill>
              </a:rPr>
              <a:t>Mr Tweedie </a:t>
            </a:r>
            <a:r>
              <a:rPr lang="en-GB" dirty="0" smtClean="0">
                <a:solidFill>
                  <a:schemeClr val="tx1">
                    <a:lumMod val="65000"/>
                    <a:lumOff val="35000"/>
                  </a:schemeClr>
                </a:solidFill>
              </a:rPr>
              <a:t>and his OTIS team will also be continuing their </a:t>
            </a:r>
            <a:r>
              <a:rPr lang="en-GB" b="1" dirty="0" smtClean="0">
                <a:solidFill>
                  <a:schemeClr val="tx1">
                    <a:lumMod val="65000"/>
                    <a:lumOff val="35000"/>
                  </a:schemeClr>
                </a:solidFill>
              </a:rPr>
              <a:t>OTIS club </a:t>
            </a:r>
            <a:r>
              <a:rPr lang="en-GB" dirty="0" smtClean="0">
                <a:solidFill>
                  <a:schemeClr val="tx1">
                    <a:lumMod val="65000"/>
                    <a:lumOff val="35000"/>
                  </a:schemeClr>
                </a:solidFill>
              </a:rPr>
              <a:t>afterschool every </a:t>
            </a:r>
            <a:r>
              <a:rPr lang="en-GB" b="1" dirty="0" smtClean="0">
                <a:solidFill>
                  <a:schemeClr val="tx1">
                    <a:lumMod val="65000"/>
                    <a:lumOff val="35000"/>
                  </a:schemeClr>
                </a:solidFill>
              </a:rPr>
              <a:t>Tuesday and Wednesday</a:t>
            </a:r>
            <a:r>
              <a:rPr lang="en-GB" dirty="0" smtClean="0">
                <a:solidFill>
                  <a:schemeClr val="tx1">
                    <a:lumMod val="65000"/>
                    <a:lumOff val="35000"/>
                  </a:schemeClr>
                </a:solidFill>
              </a:rPr>
              <a:t> (remember to send your child into school in their uniform on these days with their OTIS kits in a bag to put on their peg). </a:t>
            </a:r>
            <a:endParaRPr lang="en-GB" dirty="0">
              <a:solidFill>
                <a:schemeClr val="tx1">
                  <a:lumMod val="65000"/>
                  <a:lumOff val="35000"/>
                </a:schemeClr>
              </a:solidFill>
            </a:endParaRP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3203"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015908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9512" y="260648"/>
            <a:ext cx="7163691" cy="1470025"/>
          </a:xfrm>
        </p:spPr>
        <p:txBody>
          <a:bodyPr/>
          <a:lstStyle/>
          <a:p>
            <a:r>
              <a:rPr lang="en-GB" dirty="0" smtClean="0"/>
              <a:t>School Trips</a:t>
            </a:r>
            <a:endParaRPr lang="en-GB" dirty="0"/>
          </a:p>
        </p:txBody>
      </p:sp>
      <p:sp>
        <p:nvSpPr>
          <p:cNvPr id="3" name="Subtitle 2"/>
          <p:cNvSpPr>
            <a:spLocks noGrp="1"/>
          </p:cNvSpPr>
          <p:nvPr>
            <p:ph type="subTitle" idx="1"/>
          </p:nvPr>
        </p:nvSpPr>
        <p:spPr>
          <a:xfrm>
            <a:off x="107504" y="1484784"/>
            <a:ext cx="8784976" cy="4680520"/>
          </a:xfrm>
        </p:spPr>
        <p:txBody>
          <a:bodyPr>
            <a:normAutofit fontScale="92500" lnSpcReduction="20000"/>
          </a:bodyPr>
          <a:lstStyle/>
          <a:p>
            <a:endParaRPr lang="en-GB" dirty="0" smtClean="0">
              <a:solidFill>
                <a:schemeClr val="tx1">
                  <a:lumMod val="65000"/>
                  <a:lumOff val="35000"/>
                </a:schemeClr>
              </a:solidFill>
            </a:endParaRPr>
          </a:p>
          <a:p>
            <a:r>
              <a:rPr lang="en-GB" dirty="0" smtClean="0">
                <a:solidFill>
                  <a:schemeClr val="tx1">
                    <a:lumMod val="65000"/>
                    <a:lumOff val="35000"/>
                  </a:schemeClr>
                </a:solidFill>
              </a:rPr>
              <a:t>We </a:t>
            </a:r>
            <a:r>
              <a:rPr lang="en-GB" dirty="0" smtClean="0">
                <a:solidFill>
                  <a:schemeClr val="tx1">
                    <a:lumMod val="65000"/>
                    <a:lumOff val="35000"/>
                  </a:schemeClr>
                </a:solidFill>
              </a:rPr>
              <a:t>are now able to take children on school trips and </a:t>
            </a:r>
            <a:r>
              <a:rPr lang="en-GB" dirty="0" smtClean="0">
                <a:solidFill>
                  <a:schemeClr val="tx1">
                    <a:lumMod val="65000"/>
                    <a:lumOff val="35000"/>
                  </a:schemeClr>
                </a:solidFill>
              </a:rPr>
              <a:t>will keep you updated with relevant information throughout the year.</a:t>
            </a:r>
          </a:p>
          <a:p>
            <a:endParaRPr lang="en-GB" sz="2400" dirty="0">
              <a:solidFill>
                <a:schemeClr val="tx1">
                  <a:lumMod val="65000"/>
                  <a:lumOff val="35000"/>
                </a:schemeClr>
              </a:solidFill>
            </a:endParaRPr>
          </a:p>
          <a:p>
            <a:r>
              <a:rPr lang="en-GB" dirty="0" smtClean="0">
                <a:solidFill>
                  <a:schemeClr val="tx1">
                    <a:lumMod val="65000"/>
                    <a:lumOff val="35000"/>
                  </a:schemeClr>
                </a:solidFill>
              </a:rPr>
              <a:t>Throughout the year, we will hopefully have other opportunities to take the children on small local visits to places like the library and Lyme Park. </a:t>
            </a:r>
            <a:endParaRPr lang="en-GB" dirty="0" smtClean="0">
              <a:solidFill>
                <a:schemeClr val="tx1">
                  <a:lumMod val="65000"/>
                  <a:lumOff val="35000"/>
                </a:schemeClr>
              </a:solidFill>
            </a:endParaRPr>
          </a:p>
          <a:p>
            <a:endParaRPr lang="en-GB" dirty="0">
              <a:solidFill>
                <a:schemeClr val="tx1">
                  <a:lumMod val="65000"/>
                  <a:lumOff val="35000"/>
                </a:schemeClr>
              </a:solidFill>
            </a:endParaRPr>
          </a:p>
          <a:p>
            <a:r>
              <a:rPr lang="en-GB" dirty="0" smtClean="0">
                <a:solidFill>
                  <a:schemeClr val="tx1">
                    <a:lumMod val="65000"/>
                    <a:lumOff val="35000"/>
                  </a:schemeClr>
                </a:solidFill>
              </a:rPr>
              <a:t>Year 4 will also go on a residential trip later this academic year – more details will follow.</a:t>
            </a:r>
            <a:endParaRPr lang="en-GB" dirty="0" smtClean="0"/>
          </a:p>
          <a:p>
            <a:endParaRPr lang="en-GB" dirty="0"/>
          </a:p>
          <a:p>
            <a:endParaRPr lang="en-GB" dirty="0" smtClean="0"/>
          </a:p>
          <a:p>
            <a:endParaRPr lang="en-GB" dirty="0"/>
          </a:p>
          <a:p>
            <a:endParaRPr lang="en-GB" dirty="0" smtClean="0"/>
          </a:p>
          <a:p>
            <a:endParaRPr lang="en-GB" dirty="0" smtClean="0"/>
          </a:p>
          <a:p>
            <a:endParaRPr lang="en-GB" dirty="0" smtClean="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8242" y="116632"/>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95744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87624" y="73059"/>
            <a:ext cx="5832648" cy="1123694"/>
          </a:xfrm>
        </p:spPr>
        <p:txBody>
          <a:bodyPr/>
          <a:lstStyle/>
          <a:p>
            <a:r>
              <a:rPr lang="en-GB" dirty="0" smtClean="0"/>
              <a:t>Uniform</a:t>
            </a:r>
            <a:endParaRPr lang="en-GB" dirty="0"/>
          </a:p>
        </p:txBody>
      </p:sp>
      <p:sp>
        <p:nvSpPr>
          <p:cNvPr id="3" name="Subtitle 2"/>
          <p:cNvSpPr>
            <a:spLocks noGrp="1"/>
          </p:cNvSpPr>
          <p:nvPr>
            <p:ph type="subTitle" idx="1"/>
          </p:nvPr>
        </p:nvSpPr>
        <p:spPr>
          <a:xfrm>
            <a:off x="179512" y="1340768"/>
            <a:ext cx="8856984" cy="5040560"/>
          </a:xfrm>
        </p:spPr>
        <p:txBody>
          <a:bodyPr>
            <a:normAutofit fontScale="85000" lnSpcReduction="10000"/>
          </a:bodyPr>
          <a:lstStyle/>
          <a:p>
            <a:pPr algn="l"/>
            <a:r>
              <a:rPr lang="en-GB" sz="2400" b="1" dirty="0" smtClean="0">
                <a:solidFill>
                  <a:schemeClr val="tx1">
                    <a:lumMod val="65000"/>
                    <a:lumOff val="35000"/>
                  </a:schemeClr>
                </a:solidFill>
              </a:rPr>
              <a:t>Disley </a:t>
            </a:r>
            <a:r>
              <a:rPr lang="en-GB" sz="2400" b="1" dirty="0">
                <a:solidFill>
                  <a:schemeClr val="tx1">
                    <a:lumMod val="65000"/>
                    <a:lumOff val="35000"/>
                  </a:schemeClr>
                </a:solidFill>
              </a:rPr>
              <a:t>Primary School believes that uniform: </a:t>
            </a:r>
          </a:p>
          <a:p>
            <a:pPr marL="457200" indent="-457200" algn="l">
              <a:buFont typeface="Arial" panose="020B0604020202020204" pitchFamily="34" charset="0"/>
              <a:buChar char="•"/>
            </a:pPr>
            <a:r>
              <a:rPr lang="en-GB" sz="2400" b="1" dirty="0" smtClean="0">
                <a:solidFill>
                  <a:schemeClr val="tx1">
                    <a:lumMod val="65000"/>
                    <a:lumOff val="35000"/>
                  </a:schemeClr>
                </a:solidFill>
              </a:rPr>
              <a:t>Promotes </a:t>
            </a:r>
            <a:r>
              <a:rPr lang="en-GB" sz="2400" b="1" dirty="0">
                <a:solidFill>
                  <a:schemeClr val="tx1">
                    <a:lumMod val="65000"/>
                    <a:lumOff val="35000"/>
                  </a:schemeClr>
                </a:solidFill>
              </a:rPr>
              <a:t>a sense of pride in our school </a:t>
            </a:r>
          </a:p>
          <a:p>
            <a:pPr marL="457200" indent="-457200" algn="l">
              <a:buFont typeface="Arial" panose="020B0604020202020204" pitchFamily="34" charset="0"/>
              <a:buChar char="•"/>
            </a:pPr>
            <a:r>
              <a:rPr lang="en-GB" sz="2400" b="1" dirty="0" smtClean="0">
                <a:solidFill>
                  <a:schemeClr val="tx1">
                    <a:lumMod val="65000"/>
                    <a:lumOff val="35000"/>
                  </a:schemeClr>
                </a:solidFill>
              </a:rPr>
              <a:t>Helps </a:t>
            </a:r>
            <a:r>
              <a:rPr lang="en-GB" sz="2400" b="1" dirty="0">
                <a:solidFill>
                  <a:schemeClr val="tx1">
                    <a:lumMod val="65000"/>
                    <a:lumOff val="35000"/>
                  </a:schemeClr>
                </a:solidFill>
              </a:rPr>
              <a:t>to create a sense of community and belonging towards the school </a:t>
            </a:r>
          </a:p>
          <a:p>
            <a:pPr marL="457200" indent="-457200" algn="l">
              <a:buFont typeface="Arial" panose="020B0604020202020204" pitchFamily="34" charset="0"/>
              <a:buChar char="•"/>
            </a:pPr>
            <a:r>
              <a:rPr lang="en-GB" sz="2400" b="1" dirty="0" smtClean="0">
                <a:solidFill>
                  <a:schemeClr val="tx1">
                    <a:lumMod val="65000"/>
                    <a:lumOff val="35000"/>
                  </a:schemeClr>
                </a:solidFill>
              </a:rPr>
              <a:t>Supports </a:t>
            </a:r>
            <a:r>
              <a:rPr lang="en-GB" sz="2400" b="1" dirty="0">
                <a:solidFill>
                  <a:schemeClr val="tx1">
                    <a:lumMod val="65000"/>
                    <a:lumOff val="35000"/>
                  </a:schemeClr>
                </a:solidFill>
              </a:rPr>
              <a:t>the school’s commitment to inclusion </a:t>
            </a:r>
          </a:p>
          <a:p>
            <a:pPr marL="457200" indent="-457200" algn="l">
              <a:buFont typeface="Arial" panose="020B0604020202020204" pitchFamily="34" charset="0"/>
              <a:buChar char="•"/>
            </a:pPr>
            <a:r>
              <a:rPr lang="en-GB" sz="2400" b="1" dirty="0" smtClean="0">
                <a:solidFill>
                  <a:schemeClr val="tx1">
                    <a:lumMod val="65000"/>
                    <a:lumOff val="35000"/>
                  </a:schemeClr>
                </a:solidFill>
              </a:rPr>
              <a:t>Is </a:t>
            </a:r>
            <a:r>
              <a:rPr lang="en-GB" sz="2400" b="1" dirty="0">
                <a:solidFill>
                  <a:schemeClr val="tx1">
                    <a:lumMod val="65000"/>
                    <a:lumOff val="35000"/>
                  </a:schemeClr>
                </a:solidFill>
              </a:rPr>
              <a:t>practical, smart, and designed with health and safety in mind </a:t>
            </a:r>
          </a:p>
          <a:p>
            <a:pPr marL="457200" indent="-457200" algn="l">
              <a:buFont typeface="Arial" panose="020B0604020202020204" pitchFamily="34" charset="0"/>
              <a:buChar char="•"/>
            </a:pPr>
            <a:r>
              <a:rPr lang="en-GB" sz="2400" b="1" dirty="0" smtClean="0">
                <a:solidFill>
                  <a:schemeClr val="tx1">
                    <a:lumMod val="65000"/>
                    <a:lumOff val="35000"/>
                  </a:schemeClr>
                </a:solidFill>
              </a:rPr>
              <a:t>Is </a:t>
            </a:r>
            <a:r>
              <a:rPr lang="en-GB" sz="2400" b="1" dirty="0">
                <a:solidFill>
                  <a:schemeClr val="tx1">
                    <a:lumMod val="65000"/>
                    <a:lumOff val="35000"/>
                  </a:schemeClr>
                </a:solidFill>
              </a:rPr>
              <a:t>considered to be good value for money </a:t>
            </a:r>
          </a:p>
          <a:p>
            <a:pPr algn="l"/>
            <a:endParaRPr lang="en-GB" sz="2800" dirty="0" smtClean="0"/>
          </a:p>
          <a:p>
            <a:r>
              <a:rPr lang="en-GB" sz="2800" dirty="0" smtClean="0">
                <a:solidFill>
                  <a:schemeClr val="tx1">
                    <a:lumMod val="65000"/>
                    <a:lumOff val="35000"/>
                  </a:schemeClr>
                </a:solidFill>
              </a:rPr>
              <a:t>Please ensure that you </a:t>
            </a:r>
            <a:r>
              <a:rPr lang="en-GB" sz="2800" b="1" dirty="0" smtClean="0">
                <a:solidFill>
                  <a:schemeClr val="tx1">
                    <a:lumMod val="65000"/>
                    <a:lumOff val="35000"/>
                  </a:schemeClr>
                </a:solidFill>
              </a:rPr>
              <a:t>adhere to our school uniform policy </a:t>
            </a:r>
            <a:r>
              <a:rPr lang="en-GB" sz="2800" dirty="0" smtClean="0">
                <a:solidFill>
                  <a:schemeClr val="tx1">
                    <a:lumMod val="65000"/>
                    <a:lumOff val="35000"/>
                  </a:schemeClr>
                </a:solidFill>
              </a:rPr>
              <a:t>which </a:t>
            </a:r>
            <a:r>
              <a:rPr lang="en-GB" sz="2800" dirty="0" smtClean="0">
                <a:solidFill>
                  <a:schemeClr val="tx1">
                    <a:lumMod val="65000"/>
                    <a:lumOff val="35000"/>
                  </a:schemeClr>
                </a:solidFill>
              </a:rPr>
              <a:t>you</a:t>
            </a:r>
            <a:r>
              <a:rPr lang="en-GB" sz="2800" dirty="0" smtClean="0">
                <a:solidFill>
                  <a:schemeClr val="tx1">
                    <a:lumMod val="65000"/>
                    <a:lumOff val="35000"/>
                  </a:schemeClr>
                </a:solidFill>
              </a:rPr>
              <a:t> can find on </a:t>
            </a:r>
            <a:r>
              <a:rPr lang="en-GB" sz="2800" dirty="0" smtClean="0">
                <a:solidFill>
                  <a:schemeClr val="tx1">
                    <a:lumMod val="65000"/>
                    <a:lumOff val="35000"/>
                  </a:schemeClr>
                </a:solidFill>
              </a:rPr>
              <a:t>our </a:t>
            </a:r>
            <a:r>
              <a:rPr lang="en-GB" sz="2800" dirty="0" smtClean="0">
                <a:solidFill>
                  <a:schemeClr val="tx1">
                    <a:lumMod val="65000"/>
                    <a:lumOff val="35000"/>
                  </a:schemeClr>
                </a:solidFill>
              </a:rPr>
              <a:t>school website. Please </a:t>
            </a:r>
            <a:r>
              <a:rPr lang="en-GB" sz="2800" b="1" dirty="0" smtClean="0">
                <a:solidFill>
                  <a:schemeClr val="tx1">
                    <a:lumMod val="65000"/>
                    <a:lumOff val="35000"/>
                  </a:schemeClr>
                </a:solidFill>
              </a:rPr>
              <a:t>do not send children into school in trainers unless it is their allocated PE </a:t>
            </a:r>
            <a:r>
              <a:rPr lang="en-GB" sz="2800" b="1" dirty="0" smtClean="0">
                <a:solidFill>
                  <a:schemeClr val="tx1">
                    <a:lumMod val="65000"/>
                    <a:lumOff val="35000"/>
                  </a:schemeClr>
                </a:solidFill>
              </a:rPr>
              <a:t>day. </a:t>
            </a:r>
          </a:p>
          <a:p>
            <a:r>
              <a:rPr lang="en-GB" sz="2800" dirty="0" smtClean="0">
                <a:solidFill>
                  <a:schemeClr val="tx1">
                    <a:lumMod val="65000"/>
                    <a:lumOff val="35000"/>
                  </a:schemeClr>
                </a:solidFill>
              </a:rPr>
              <a:t>We </a:t>
            </a:r>
            <a:r>
              <a:rPr lang="en-GB" sz="2800" dirty="0" smtClean="0">
                <a:solidFill>
                  <a:schemeClr val="tx1">
                    <a:lumMod val="65000"/>
                    <a:lumOff val="35000"/>
                  </a:schemeClr>
                </a:solidFill>
              </a:rPr>
              <a:t>kindly request that </a:t>
            </a:r>
            <a:r>
              <a:rPr lang="en-GB" sz="2800" b="1" dirty="0" smtClean="0">
                <a:solidFill>
                  <a:schemeClr val="tx1">
                    <a:lumMod val="65000"/>
                    <a:lumOff val="35000"/>
                  </a:schemeClr>
                </a:solidFill>
              </a:rPr>
              <a:t>children do not attend school wearing bright coloured </a:t>
            </a:r>
            <a:r>
              <a:rPr lang="en-GB" sz="2800" b="1" dirty="0" smtClean="0">
                <a:solidFill>
                  <a:schemeClr val="tx1">
                    <a:lumMod val="65000"/>
                    <a:lumOff val="35000"/>
                  </a:schemeClr>
                </a:solidFill>
              </a:rPr>
              <a:t>or large hair </a:t>
            </a:r>
            <a:r>
              <a:rPr lang="en-GB" sz="2800" b="1" dirty="0" smtClean="0">
                <a:solidFill>
                  <a:schemeClr val="tx1">
                    <a:lumMod val="65000"/>
                    <a:lumOff val="35000"/>
                  </a:schemeClr>
                </a:solidFill>
              </a:rPr>
              <a:t>accessories </a:t>
            </a:r>
            <a:r>
              <a:rPr lang="en-GB" sz="2800" dirty="0" smtClean="0">
                <a:solidFill>
                  <a:schemeClr val="tx1">
                    <a:lumMod val="65000"/>
                    <a:lumOff val="35000"/>
                  </a:schemeClr>
                </a:solidFill>
              </a:rPr>
              <a:t>and we </a:t>
            </a:r>
            <a:r>
              <a:rPr lang="en-GB" sz="2800" b="1" dirty="0" smtClean="0">
                <a:solidFill>
                  <a:schemeClr val="tx1">
                    <a:lumMod val="65000"/>
                    <a:lumOff val="35000"/>
                  </a:schemeClr>
                </a:solidFill>
              </a:rPr>
              <a:t>encourage long hair to be tied up </a:t>
            </a:r>
            <a:r>
              <a:rPr lang="en-GB" sz="2800" dirty="0" smtClean="0">
                <a:solidFill>
                  <a:schemeClr val="tx1">
                    <a:lumMod val="65000"/>
                    <a:lumOff val="35000"/>
                  </a:schemeClr>
                </a:solidFill>
              </a:rPr>
              <a:t>as much as possible to ensure the health and safety of our children. </a:t>
            </a:r>
            <a:endParaRPr lang="en-GB" sz="2800" dirty="0">
              <a:solidFill>
                <a:schemeClr val="tx1">
                  <a:lumMod val="65000"/>
                  <a:lumOff val="35000"/>
                </a:schemeClr>
              </a:solidFill>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3203"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117307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2276872"/>
            <a:ext cx="7772400" cy="1470025"/>
          </a:xfrm>
        </p:spPr>
        <p:txBody>
          <a:bodyPr>
            <a:normAutofit/>
          </a:bodyPr>
          <a:lstStyle/>
          <a:p>
            <a:r>
              <a:rPr lang="en-GB" sz="5400" dirty="0" smtClean="0"/>
              <a:t>Questions?</a:t>
            </a:r>
            <a:endParaRPr lang="en-GB" sz="5400"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3203"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04665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414</TotalTime>
  <Words>1417</Words>
  <Application>Microsoft Office PowerPoint</Application>
  <PresentationFormat>On-screen Show (4:3)</PresentationFormat>
  <Paragraphs>90</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Welcome to Year 3 and 4  Meet the Teacher Information Session </vt:lpstr>
      <vt:lpstr>Who is Who?</vt:lpstr>
      <vt:lpstr>How to contact us</vt:lpstr>
      <vt:lpstr>Parents’ Evening and Information Sharing</vt:lpstr>
      <vt:lpstr>School Website and Class Page</vt:lpstr>
      <vt:lpstr>Curriculum Coverage and Timetables </vt:lpstr>
      <vt:lpstr>Official Assessments</vt:lpstr>
      <vt:lpstr>PE Days</vt:lpstr>
      <vt:lpstr>Reading Books and Reading Records</vt:lpstr>
      <vt:lpstr>Homework </vt:lpstr>
      <vt:lpstr>Celebration and Award Assemblies</vt:lpstr>
      <vt:lpstr>Lost Property</vt:lpstr>
      <vt:lpstr>Playtime Snacks</vt:lpstr>
      <vt:lpstr>Clubs</vt:lpstr>
      <vt:lpstr>School Trips</vt:lpstr>
      <vt:lpstr>Uniform</vt:lpstr>
      <vt:lpstr>Questions?</vt:lpstr>
    </vt:vector>
  </TitlesOfParts>
  <Company>Disley Primary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1 and 2  Meet the Teacher Information Session</dc:title>
  <dc:creator>Jade Grindey</dc:creator>
  <cp:lastModifiedBy>Rebecca Adamson</cp:lastModifiedBy>
  <cp:revision>39</cp:revision>
  <dcterms:created xsi:type="dcterms:W3CDTF">2021-09-03T10:05:16Z</dcterms:created>
  <dcterms:modified xsi:type="dcterms:W3CDTF">2021-09-07T15:38:09Z</dcterms:modified>
</cp:coreProperties>
</file>