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65" r:id="rId4"/>
    <p:sldId id="267" r:id="rId5"/>
    <p:sldId id="261" r:id="rId6"/>
    <p:sldId id="271" r:id="rId7"/>
    <p:sldId id="258" r:id="rId8"/>
    <p:sldId id="259" r:id="rId9"/>
    <p:sldId id="275" r:id="rId10"/>
    <p:sldId id="274" r:id="rId11"/>
    <p:sldId id="263" r:id="rId12"/>
    <p:sldId id="264" r:id="rId13"/>
    <p:sldId id="266" r:id="rId14"/>
    <p:sldId id="269" r:id="rId15"/>
    <p:sldId id="270" r:id="rId16"/>
    <p:sldId id="26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DC9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450"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9627833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8507322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2A7BE6-BB2F-45A4-A8B9-BCA11C35065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9145191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12A7BE6-BB2F-45A4-A8B9-BCA11C350659}"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185851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12A7BE6-BB2F-45A4-A8B9-BCA11C350659}" type="datetimeFigureOut">
              <a:rPr lang="en-GB" smtClean="0"/>
              <a:t>02/09/2025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6792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12A7BE6-BB2F-45A4-A8B9-BCA11C350659}" type="datetimeFigureOut">
              <a:rPr lang="en-GB" smtClean="0"/>
              <a:t>02/09/2025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1621505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2A7BE6-BB2F-45A4-A8B9-BCA11C350659}" type="datetimeFigureOut">
              <a:rPr lang="en-GB" smtClean="0"/>
              <a:t>02/09/2025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3101610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621691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12A7BE6-BB2F-45A4-A8B9-BCA11C350659}" type="datetimeFigureOut">
              <a:rPr lang="en-GB" smtClean="0"/>
              <a:t>02/09/2025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32695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927266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12A7BE6-BB2F-45A4-A8B9-BCA11C350659}" type="datetimeFigureOut">
              <a:rPr lang="en-GB" smtClean="0"/>
              <a:t>02/09/2025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3BF306-16DA-4214-AA2B-641EFDFC7B18}" type="slidenum">
              <a:rPr lang="en-GB" smtClean="0"/>
              <a:t>‹#›</a:t>
            </a:fld>
            <a:endParaRPr lang="en-GB"/>
          </a:p>
        </p:txBody>
      </p:sp>
    </p:spTree>
    <p:extLst>
      <p:ext uri="{BB962C8B-B14F-4D97-AF65-F5344CB8AC3E}">
        <p14:creationId xmlns:p14="http://schemas.microsoft.com/office/powerpoint/2010/main" val="2477482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ADC9F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2A7BE6-BB2F-45A4-A8B9-BCA11C350659}" type="datetimeFigureOut">
              <a:rPr lang="en-GB" smtClean="0"/>
              <a:t>02/09/2025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3BF306-16DA-4214-AA2B-641EFDFC7B18}" type="slidenum">
              <a:rPr lang="en-GB" smtClean="0"/>
              <a:t>‹#›</a:t>
            </a:fld>
            <a:endParaRPr lang="en-GB"/>
          </a:p>
        </p:txBody>
      </p:sp>
    </p:spTree>
    <p:extLst>
      <p:ext uri="{BB962C8B-B14F-4D97-AF65-F5344CB8AC3E}">
        <p14:creationId xmlns:p14="http://schemas.microsoft.com/office/powerpoint/2010/main" val="322306132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mailto:deputyhead@disleyprimary.org.uk" TargetMode="External"/><Relationship Id="rId2" Type="http://schemas.openxmlformats.org/officeDocument/2006/relationships/hyperlink" Target="mailto:admin@disleyprimary.org.uk"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disleyprimary.org.uk/" TargetMode="Externa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136545"/>
            <a:ext cx="7776864" cy="1758057"/>
          </a:xfrm>
        </p:spPr>
        <p:txBody>
          <a:bodyPr>
            <a:normAutofit fontScale="90000"/>
          </a:bodyPr>
          <a:lstStyle/>
          <a:p>
            <a:r>
              <a:rPr lang="en-GB" b="1" u="sng" dirty="0" smtClean="0"/>
              <a:t>Welcome to Year 3 and 4</a:t>
            </a:r>
            <a:br>
              <a:rPr lang="en-GB" b="1" u="sng" dirty="0" smtClean="0"/>
            </a:br>
            <a:r>
              <a:rPr lang="en-GB" b="1" u="sng" dirty="0" smtClean="0"/>
              <a:t>Meet the Teacher Information Session </a:t>
            </a:r>
            <a:endParaRPr lang="en-GB" b="1" u="sng" dirty="0"/>
          </a:p>
        </p:txBody>
      </p:sp>
      <p:sp>
        <p:nvSpPr>
          <p:cNvPr id="3" name="Subtitle 2"/>
          <p:cNvSpPr>
            <a:spLocks noGrp="1"/>
          </p:cNvSpPr>
          <p:nvPr>
            <p:ph type="subTitle" idx="1"/>
          </p:nvPr>
        </p:nvSpPr>
        <p:spPr>
          <a:xfrm>
            <a:off x="395536" y="4077072"/>
            <a:ext cx="8424936" cy="2160240"/>
          </a:xfrm>
        </p:spPr>
        <p:txBody>
          <a:bodyPr>
            <a:normAutofit fontScale="85000" lnSpcReduction="20000"/>
          </a:bodyPr>
          <a:lstStyle/>
          <a:p>
            <a:endParaRPr lang="en-GB" dirty="0" smtClean="0">
              <a:solidFill>
                <a:schemeClr val="tx1">
                  <a:lumMod val="75000"/>
                  <a:lumOff val="25000"/>
                </a:schemeClr>
              </a:solidFill>
            </a:endParaRPr>
          </a:p>
          <a:p>
            <a:r>
              <a:rPr lang="en-GB" dirty="0" smtClean="0">
                <a:solidFill>
                  <a:schemeClr val="tx1">
                    <a:lumMod val="75000"/>
                    <a:lumOff val="25000"/>
                  </a:schemeClr>
                </a:solidFill>
              </a:rPr>
              <a:t>Teaching staff: Miss Adamson, Miss </a:t>
            </a:r>
            <a:r>
              <a:rPr lang="en-GB" dirty="0" err="1" smtClean="0">
                <a:solidFill>
                  <a:schemeClr val="tx1">
                    <a:lumMod val="75000"/>
                    <a:lumOff val="25000"/>
                  </a:schemeClr>
                </a:solidFill>
              </a:rPr>
              <a:t>Bantoft</a:t>
            </a:r>
            <a:r>
              <a:rPr lang="en-GB" dirty="0" smtClean="0">
                <a:solidFill>
                  <a:schemeClr val="tx1">
                    <a:lumMod val="75000"/>
                    <a:lumOff val="25000"/>
                  </a:schemeClr>
                </a:solidFill>
              </a:rPr>
              <a:t>, Mrs Harrison and Mrs Jardine </a:t>
            </a:r>
          </a:p>
          <a:p>
            <a:r>
              <a:rPr lang="en-GB" dirty="0" smtClean="0">
                <a:solidFill>
                  <a:schemeClr val="tx1">
                    <a:lumMod val="75000"/>
                    <a:lumOff val="25000"/>
                  </a:schemeClr>
                </a:solidFill>
              </a:rPr>
              <a:t>Support Staff: Miss Shaikh and Mrs Marshall</a:t>
            </a:r>
          </a:p>
          <a:p>
            <a:r>
              <a:rPr lang="en-GB" dirty="0" smtClean="0">
                <a:solidFill>
                  <a:schemeClr val="tx1">
                    <a:lumMod val="75000"/>
                    <a:lumOff val="25000"/>
                  </a:schemeClr>
                </a:solidFill>
              </a:rPr>
              <a:t>Class Cover: Mrs Power, Miss Bryan and OTIS</a:t>
            </a:r>
            <a:endParaRPr lang="en-GB" dirty="0">
              <a:solidFill>
                <a:schemeClr val="tx1">
                  <a:lumMod val="75000"/>
                  <a:lumOff val="2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03848" y="-35380"/>
            <a:ext cx="2160240" cy="2160240"/>
          </a:xfrm>
          <a:prstGeom prst="rect">
            <a:avLst/>
          </a:prstGeom>
        </p:spPr>
      </p:pic>
    </p:spTree>
    <p:extLst>
      <p:ext uri="{BB962C8B-B14F-4D97-AF65-F5344CB8AC3E}">
        <p14:creationId xmlns:p14="http://schemas.microsoft.com/office/powerpoint/2010/main" val="38910772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37704"/>
            <a:ext cx="6334472" cy="1470025"/>
          </a:xfrm>
        </p:spPr>
        <p:txBody>
          <a:bodyPr/>
          <a:lstStyle/>
          <a:p>
            <a:r>
              <a:rPr lang="en-GB" dirty="0" smtClean="0"/>
              <a:t>Who is Who?</a:t>
            </a:r>
            <a:endParaRPr lang="en-GB" dirty="0"/>
          </a:p>
        </p:txBody>
      </p:sp>
      <p:sp>
        <p:nvSpPr>
          <p:cNvPr id="3" name="Subtitle 2"/>
          <p:cNvSpPr>
            <a:spLocks noGrp="1"/>
          </p:cNvSpPr>
          <p:nvPr>
            <p:ph type="subTitle" idx="1"/>
          </p:nvPr>
        </p:nvSpPr>
        <p:spPr>
          <a:xfrm>
            <a:off x="179512" y="1484784"/>
            <a:ext cx="8712968" cy="5112568"/>
          </a:xfrm>
        </p:spPr>
        <p:txBody>
          <a:bodyPr>
            <a:normAutofit/>
          </a:bodyPr>
          <a:lstStyle/>
          <a:p>
            <a:r>
              <a:rPr lang="en-GB" sz="2800" dirty="0" smtClean="0">
                <a:solidFill>
                  <a:schemeClr val="tx1">
                    <a:lumMod val="75000"/>
                    <a:lumOff val="25000"/>
                  </a:schemeClr>
                </a:solidFill>
              </a:rPr>
              <a:t>Miss Adamson is our Key Phase Leader and teaches full-time in class 3/4A</a:t>
            </a:r>
            <a:endParaRPr lang="en-GB" sz="2800" dirty="0">
              <a:solidFill>
                <a:schemeClr val="tx1">
                  <a:lumMod val="75000"/>
                  <a:lumOff val="25000"/>
                </a:schemeClr>
              </a:solidFill>
            </a:endParaRPr>
          </a:p>
          <a:p>
            <a:r>
              <a:rPr lang="en-GB" sz="2800" dirty="0" smtClean="0">
                <a:solidFill>
                  <a:schemeClr val="tx1">
                    <a:lumMod val="75000"/>
                    <a:lumOff val="25000"/>
                  </a:schemeClr>
                </a:solidFill>
              </a:rPr>
              <a:t>Miss </a:t>
            </a:r>
            <a:r>
              <a:rPr lang="en-GB" sz="2800" dirty="0" err="1" smtClean="0">
                <a:solidFill>
                  <a:schemeClr val="tx1">
                    <a:lumMod val="75000"/>
                    <a:lumOff val="25000"/>
                  </a:schemeClr>
                </a:solidFill>
              </a:rPr>
              <a:t>Bantoft</a:t>
            </a:r>
            <a:r>
              <a:rPr lang="en-GB" sz="2800" dirty="0" smtClean="0">
                <a:solidFill>
                  <a:schemeClr val="tx1">
                    <a:lumMod val="75000"/>
                    <a:lumOff val="25000"/>
                  </a:schemeClr>
                </a:solidFill>
              </a:rPr>
              <a:t> teaches full-time in class 3/4B</a:t>
            </a:r>
          </a:p>
          <a:p>
            <a:r>
              <a:rPr lang="en-GB" sz="2800" dirty="0" smtClean="0">
                <a:solidFill>
                  <a:schemeClr val="tx1">
                    <a:lumMod val="75000"/>
                    <a:lumOff val="25000"/>
                  </a:schemeClr>
                </a:solidFill>
              </a:rPr>
              <a:t>Mrs Harrison teaches in Class </a:t>
            </a:r>
            <a:r>
              <a:rPr lang="en-GB" sz="2800" dirty="0" smtClean="0">
                <a:solidFill>
                  <a:schemeClr val="tx1">
                    <a:lumMod val="75000"/>
                    <a:lumOff val="25000"/>
                  </a:schemeClr>
                </a:solidFill>
              </a:rPr>
              <a:t>3/4JH </a:t>
            </a:r>
            <a:r>
              <a:rPr lang="en-GB" sz="2800" dirty="0" smtClean="0">
                <a:solidFill>
                  <a:schemeClr val="tx1">
                    <a:lumMod val="75000"/>
                    <a:lumOff val="25000"/>
                  </a:schemeClr>
                </a:solidFill>
              </a:rPr>
              <a:t>on Monday - Wednesday</a:t>
            </a:r>
          </a:p>
          <a:p>
            <a:r>
              <a:rPr lang="en-GB" sz="2800" dirty="0" smtClean="0">
                <a:solidFill>
                  <a:schemeClr val="tx1">
                    <a:lumMod val="75000"/>
                    <a:lumOff val="25000"/>
                  </a:schemeClr>
                </a:solidFill>
              </a:rPr>
              <a:t>Mrs Jardine teaches in Class </a:t>
            </a:r>
            <a:r>
              <a:rPr lang="en-GB" sz="2800" dirty="0" smtClean="0">
                <a:solidFill>
                  <a:schemeClr val="tx1">
                    <a:lumMod val="75000"/>
                    <a:lumOff val="25000"/>
                  </a:schemeClr>
                </a:solidFill>
              </a:rPr>
              <a:t>3/4JH </a:t>
            </a:r>
            <a:r>
              <a:rPr lang="en-GB" sz="2800" dirty="0" smtClean="0">
                <a:solidFill>
                  <a:schemeClr val="tx1">
                    <a:lumMod val="75000"/>
                    <a:lumOff val="25000"/>
                  </a:schemeClr>
                </a:solidFill>
              </a:rPr>
              <a:t>on Thursday and Friday</a:t>
            </a:r>
          </a:p>
          <a:p>
            <a:endParaRPr lang="en-GB" sz="2800" dirty="0">
              <a:solidFill>
                <a:schemeClr val="tx1">
                  <a:lumMod val="75000"/>
                  <a:lumOff val="25000"/>
                </a:schemeClr>
              </a:solidFill>
            </a:endParaRPr>
          </a:p>
          <a:p>
            <a:r>
              <a:rPr lang="en-GB" sz="2800" dirty="0" smtClean="0">
                <a:solidFill>
                  <a:schemeClr val="tx1">
                    <a:lumMod val="75000"/>
                    <a:lumOff val="25000"/>
                  </a:schemeClr>
                </a:solidFill>
              </a:rPr>
              <a:t>Miss Shaikh is the Teaching Assistant who works across all three classes.</a:t>
            </a:r>
            <a:endParaRPr lang="en-GB" sz="2800" dirty="0">
              <a:solidFill>
                <a:schemeClr val="tx1">
                  <a:lumMod val="65000"/>
                  <a:lumOff val="35000"/>
                </a:schemeClr>
              </a:solidFill>
            </a:endParaRPr>
          </a:p>
          <a:p>
            <a:endParaRPr lang="en-GB" sz="2800" dirty="0" smtClean="0">
              <a:solidFill>
                <a:schemeClr val="tx1">
                  <a:lumMod val="65000"/>
                  <a:lumOff val="35000"/>
                </a:schemeClr>
              </a:solidFill>
            </a:endParaRPr>
          </a:p>
          <a:p>
            <a:endParaRPr lang="en-GB" sz="2800" dirty="0">
              <a:solidFill>
                <a:schemeClr val="tx1">
                  <a:lumMod val="65000"/>
                  <a:lumOff val="35000"/>
                </a:schemeClr>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1063007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15616" y="86207"/>
            <a:ext cx="6336704" cy="1470025"/>
          </a:xfrm>
        </p:spPr>
        <p:txBody>
          <a:bodyPr/>
          <a:lstStyle/>
          <a:p>
            <a:r>
              <a:rPr lang="en-GB" dirty="0" smtClean="0"/>
              <a:t>How to contact us</a:t>
            </a:r>
            <a:endParaRPr lang="en-GB" dirty="0"/>
          </a:p>
        </p:txBody>
      </p:sp>
      <p:sp>
        <p:nvSpPr>
          <p:cNvPr id="3" name="Subtitle 2"/>
          <p:cNvSpPr>
            <a:spLocks noGrp="1"/>
          </p:cNvSpPr>
          <p:nvPr>
            <p:ph type="subTitle" idx="1"/>
          </p:nvPr>
        </p:nvSpPr>
        <p:spPr>
          <a:xfrm>
            <a:off x="107504" y="1543083"/>
            <a:ext cx="8856984" cy="5054269"/>
          </a:xfrm>
        </p:spPr>
        <p:txBody>
          <a:bodyPr>
            <a:normAutofit fontScale="77500" lnSpcReduction="20000"/>
          </a:bodyPr>
          <a:lstStyle/>
          <a:p>
            <a:r>
              <a:rPr lang="en-GB" dirty="0" smtClean="0">
                <a:solidFill>
                  <a:schemeClr val="tx1">
                    <a:lumMod val="65000"/>
                    <a:lumOff val="35000"/>
                  </a:schemeClr>
                </a:solidFill>
              </a:rPr>
              <a:t>If you need to contact school in regards to reporting your child as ill or for any other absences due to medical reasons, please contact our school office on: 01663</a:t>
            </a:r>
            <a:r>
              <a:rPr lang="en-GB" dirty="0">
                <a:solidFill>
                  <a:schemeClr val="tx1">
                    <a:lumMod val="65000"/>
                    <a:lumOff val="35000"/>
                  </a:schemeClr>
                </a:solidFill>
              </a:rPr>
              <a:t> </a:t>
            </a:r>
            <a:r>
              <a:rPr lang="en-GB" dirty="0" smtClean="0">
                <a:solidFill>
                  <a:schemeClr val="tx1">
                    <a:lumMod val="65000"/>
                    <a:lumOff val="35000"/>
                  </a:schemeClr>
                </a:solidFill>
              </a:rPr>
              <a:t>797332. You may also email any enquiries relating to absences or holiday requests to our office staff: </a:t>
            </a:r>
            <a:r>
              <a:rPr lang="en-GB" dirty="0" smtClean="0">
                <a:hlinkClick r:id="rId2"/>
              </a:rPr>
              <a:t>admin@disleyprimary.org.uk</a:t>
            </a:r>
            <a:endParaRPr lang="en-GB" dirty="0" smtClean="0"/>
          </a:p>
          <a:p>
            <a:endParaRPr lang="en-GB" dirty="0" smtClean="0">
              <a:solidFill>
                <a:schemeClr val="tx1">
                  <a:lumMod val="65000"/>
                  <a:lumOff val="35000"/>
                </a:schemeClr>
              </a:solidFill>
            </a:endParaRPr>
          </a:p>
          <a:p>
            <a:r>
              <a:rPr lang="en-GB" dirty="0" smtClean="0">
                <a:solidFill>
                  <a:schemeClr val="tx1">
                    <a:lumMod val="65000"/>
                    <a:lumOff val="35000"/>
                  </a:schemeClr>
                </a:solidFill>
              </a:rPr>
              <a:t>If you require to communicate with your child’s class teacher(s) for any reason, please contact them via Class Dojo, by sending them a direct message.</a:t>
            </a:r>
          </a:p>
          <a:p>
            <a:endParaRPr lang="en-GB" dirty="0" smtClean="0">
              <a:solidFill>
                <a:schemeClr val="tx1">
                  <a:lumMod val="65000"/>
                  <a:lumOff val="35000"/>
                </a:schemeClr>
              </a:solidFill>
            </a:endParaRPr>
          </a:p>
          <a:p>
            <a:r>
              <a:rPr lang="en-GB" dirty="0" smtClean="0">
                <a:solidFill>
                  <a:schemeClr val="tx1">
                    <a:lumMod val="65000"/>
                    <a:lumOff val="35000"/>
                  </a:schemeClr>
                </a:solidFill>
              </a:rPr>
              <a:t>If you would like to contact the </a:t>
            </a:r>
            <a:r>
              <a:rPr lang="en-GB" b="1" dirty="0" smtClean="0">
                <a:solidFill>
                  <a:schemeClr val="tx1">
                    <a:lumMod val="65000"/>
                    <a:lumOff val="35000"/>
                  </a:schemeClr>
                </a:solidFill>
              </a:rPr>
              <a:t>Year 3/4 leader </a:t>
            </a:r>
            <a:r>
              <a:rPr lang="en-GB" dirty="0" smtClean="0">
                <a:solidFill>
                  <a:schemeClr val="tx1">
                    <a:lumMod val="65000"/>
                    <a:lumOff val="35000"/>
                  </a:schemeClr>
                </a:solidFill>
              </a:rPr>
              <a:t>with any enquiries, please email: </a:t>
            </a:r>
            <a:r>
              <a:rPr lang="en-GB" dirty="0" smtClean="0">
                <a:solidFill>
                  <a:schemeClr val="tx1">
                    <a:lumMod val="65000"/>
                    <a:lumOff val="35000"/>
                  </a:schemeClr>
                </a:solidFill>
                <a:hlinkClick r:id="rId3"/>
              </a:rPr>
              <a:t>deputyhead@disleyprimary.org.uk</a:t>
            </a:r>
            <a:endParaRPr lang="en-GB" dirty="0" smtClean="0">
              <a:solidFill>
                <a:schemeClr val="tx1">
                  <a:lumMod val="65000"/>
                  <a:lumOff val="35000"/>
                </a:schemeClr>
              </a:solidFill>
            </a:endParaRPr>
          </a:p>
          <a:p>
            <a:endParaRPr lang="en-GB" dirty="0"/>
          </a:p>
          <a:p>
            <a:r>
              <a:rPr lang="en-GB" dirty="0" smtClean="0"/>
              <a:t> </a:t>
            </a:r>
          </a:p>
          <a:p>
            <a:endParaRPr lang="en-GB" dirty="0"/>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23296579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3161"/>
            <a:ext cx="6840760" cy="1506554"/>
          </a:xfrm>
        </p:spPr>
        <p:txBody>
          <a:bodyPr>
            <a:normAutofit/>
          </a:bodyPr>
          <a:lstStyle/>
          <a:p>
            <a:r>
              <a:rPr lang="en-GB" dirty="0" smtClean="0"/>
              <a:t>Parents’ Evening and Information </a:t>
            </a:r>
            <a:r>
              <a:rPr lang="en-GB" dirty="0"/>
              <a:t>S</a:t>
            </a:r>
            <a:r>
              <a:rPr lang="en-GB" dirty="0" smtClean="0"/>
              <a:t>haring</a:t>
            </a:r>
            <a:endParaRPr lang="en-GB" dirty="0"/>
          </a:p>
        </p:txBody>
      </p:sp>
      <p:sp>
        <p:nvSpPr>
          <p:cNvPr id="3" name="Subtitle 2"/>
          <p:cNvSpPr>
            <a:spLocks noGrp="1"/>
          </p:cNvSpPr>
          <p:nvPr>
            <p:ph type="subTitle" idx="1"/>
          </p:nvPr>
        </p:nvSpPr>
        <p:spPr>
          <a:xfrm>
            <a:off x="251520" y="1632254"/>
            <a:ext cx="8568952" cy="4821082"/>
          </a:xfrm>
        </p:spPr>
        <p:txBody>
          <a:bodyPr>
            <a:normAutofit fontScale="70000" lnSpcReduction="20000"/>
          </a:bodyPr>
          <a:lstStyle/>
          <a:p>
            <a:r>
              <a:rPr lang="en-GB" dirty="0" smtClean="0">
                <a:solidFill>
                  <a:schemeClr val="tx1">
                    <a:lumMod val="65000"/>
                    <a:lumOff val="35000"/>
                  </a:schemeClr>
                </a:solidFill>
              </a:rPr>
              <a:t>Throughout the school year, there will be </a:t>
            </a:r>
            <a:r>
              <a:rPr lang="en-GB" b="1" dirty="0" smtClean="0">
                <a:solidFill>
                  <a:schemeClr val="tx1">
                    <a:lumMod val="65000"/>
                    <a:lumOff val="35000"/>
                  </a:schemeClr>
                </a:solidFill>
              </a:rPr>
              <a:t>3 points of information sharing </a:t>
            </a:r>
            <a:r>
              <a:rPr lang="en-GB" dirty="0" smtClean="0">
                <a:solidFill>
                  <a:schemeClr val="tx1">
                    <a:lumMod val="65000"/>
                    <a:lumOff val="35000"/>
                  </a:schemeClr>
                </a:solidFill>
              </a:rPr>
              <a:t>regarding your child’s progress and attainment between yourselves and your child’s class teacher(s).</a:t>
            </a:r>
          </a:p>
          <a:p>
            <a:endParaRPr lang="en-GB" dirty="0" smtClean="0">
              <a:solidFill>
                <a:schemeClr val="tx1">
                  <a:lumMod val="65000"/>
                  <a:lumOff val="35000"/>
                </a:schemeClr>
              </a:solidFill>
            </a:endParaRPr>
          </a:p>
          <a:p>
            <a:r>
              <a:rPr lang="en-GB" dirty="0" smtClean="0">
                <a:solidFill>
                  <a:schemeClr val="tx1">
                    <a:lumMod val="65000"/>
                    <a:lumOff val="35000"/>
                  </a:schemeClr>
                </a:solidFill>
              </a:rPr>
              <a:t>You will be invited to attend a parents’ evening in October and March and both of these will be held in your child’s classroom. Dates for these will be shared in due course. You will also </a:t>
            </a:r>
            <a:r>
              <a:rPr lang="en-GB" b="1" dirty="0" smtClean="0">
                <a:solidFill>
                  <a:schemeClr val="tx1">
                    <a:lumMod val="65000"/>
                    <a:lumOff val="35000"/>
                  </a:schemeClr>
                </a:solidFill>
              </a:rPr>
              <a:t>receive a school report </a:t>
            </a:r>
            <a:r>
              <a:rPr lang="en-GB" dirty="0" smtClean="0">
                <a:solidFill>
                  <a:schemeClr val="tx1">
                    <a:lumMod val="65000"/>
                    <a:lumOff val="35000"/>
                  </a:schemeClr>
                </a:solidFill>
              </a:rPr>
              <a:t>detailing your child’s progress and attainment at the end of the academic year, this will be the </a:t>
            </a:r>
            <a:r>
              <a:rPr lang="en-GB" b="1" dirty="0" smtClean="0">
                <a:solidFill>
                  <a:schemeClr val="tx1">
                    <a:lumMod val="65000"/>
                    <a:lumOff val="35000"/>
                  </a:schemeClr>
                </a:solidFill>
              </a:rPr>
              <a:t>third point</a:t>
            </a:r>
            <a:r>
              <a:rPr lang="en-GB" dirty="0" smtClean="0">
                <a:solidFill>
                  <a:schemeClr val="tx1">
                    <a:lumMod val="65000"/>
                    <a:lumOff val="35000"/>
                  </a:schemeClr>
                </a:solidFill>
              </a:rPr>
              <a:t> of information sharing. </a:t>
            </a:r>
          </a:p>
          <a:p>
            <a:endParaRPr lang="en-GB" dirty="0">
              <a:solidFill>
                <a:schemeClr val="tx1">
                  <a:lumMod val="65000"/>
                  <a:lumOff val="35000"/>
                </a:schemeClr>
              </a:solidFill>
            </a:endParaRPr>
          </a:p>
          <a:p>
            <a:r>
              <a:rPr lang="en-GB" b="1" dirty="0" smtClean="0">
                <a:solidFill>
                  <a:schemeClr val="tx1">
                    <a:lumMod val="65000"/>
                    <a:lumOff val="35000"/>
                  </a:schemeClr>
                </a:solidFill>
              </a:rPr>
              <a:t>Parents will also be invited into school </a:t>
            </a:r>
            <a:r>
              <a:rPr lang="en-GB" dirty="0" smtClean="0">
                <a:solidFill>
                  <a:schemeClr val="tx1">
                    <a:lumMod val="65000"/>
                    <a:lumOff val="35000"/>
                  </a:schemeClr>
                </a:solidFill>
              </a:rPr>
              <a:t>on several occasions throughout the academic year to attend events such as Celebration Assemblies, Nativity Performances and open afternoons! </a:t>
            </a:r>
            <a:endParaRPr lang="en-GB" dirty="0">
              <a:solidFill>
                <a:schemeClr val="tx1">
                  <a:lumMod val="65000"/>
                  <a:lumOff val="3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24328" y="23912"/>
            <a:ext cx="1340768" cy="1340768"/>
          </a:xfrm>
          <a:prstGeom prst="rect">
            <a:avLst/>
          </a:prstGeom>
        </p:spPr>
      </p:pic>
    </p:spTree>
    <p:extLst>
      <p:ext uri="{BB962C8B-B14F-4D97-AF65-F5344CB8AC3E}">
        <p14:creationId xmlns:p14="http://schemas.microsoft.com/office/powerpoint/2010/main" val="20353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7235699" cy="1470025"/>
          </a:xfrm>
        </p:spPr>
        <p:txBody>
          <a:bodyPr/>
          <a:lstStyle/>
          <a:p>
            <a:r>
              <a:rPr lang="en-GB" dirty="0" smtClean="0"/>
              <a:t>School Website and Class Page</a:t>
            </a:r>
            <a:endParaRPr lang="en-GB" dirty="0"/>
          </a:p>
        </p:txBody>
      </p:sp>
      <p:sp>
        <p:nvSpPr>
          <p:cNvPr id="3" name="Subtitle 2"/>
          <p:cNvSpPr>
            <a:spLocks noGrp="1"/>
          </p:cNvSpPr>
          <p:nvPr>
            <p:ph type="subTitle" idx="1"/>
          </p:nvPr>
        </p:nvSpPr>
        <p:spPr>
          <a:xfrm>
            <a:off x="179512" y="1628800"/>
            <a:ext cx="8785573" cy="4752528"/>
          </a:xfrm>
        </p:spPr>
        <p:txBody>
          <a:bodyPr>
            <a:normAutofit lnSpcReduction="10000"/>
          </a:bodyPr>
          <a:lstStyle/>
          <a:p>
            <a:r>
              <a:rPr lang="en-GB" dirty="0" smtClean="0">
                <a:solidFill>
                  <a:schemeClr val="tx1">
                    <a:lumMod val="75000"/>
                    <a:lumOff val="25000"/>
                  </a:schemeClr>
                </a:solidFill>
              </a:rPr>
              <a:t>All information regarding </a:t>
            </a:r>
            <a:r>
              <a:rPr lang="en-GB" b="1" dirty="0" smtClean="0">
                <a:solidFill>
                  <a:schemeClr val="tx1">
                    <a:lumMod val="75000"/>
                    <a:lumOff val="25000"/>
                  </a:schemeClr>
                </a:solidFill>
              </a:rPr>
              <a:t>policies, curriculum, parent pay and holiday lists are available our school </a:t>
            </a:r>
            <a:r>
              <a:rPr lang="en-GB" b="1" dirty="0">
                <a:solidFill>
                  <a:schemeClr val="tx1">
                    <a:lumMod val="75000"/>
                    <a:lumOff val="25000"/>
                  </a:schemeClr>
                </a:solidFill>
              </a:rPr>
              <a:t>website </a:t>
            </a:r>
            <a:r>
              <a:rPr lang="en-GB" b="1" dirty="0">
                <a:solidFill>
                  <a:schemeClr val="tx1">
                    <a:lumMod val="75000"/>
                    <a:lumOff val="25000"/>
                  </a:schemeClr>
                </a:solidFill>
                <a:hlinkClick r:id="rId2"/>
              </a:rPr>
              <a:t>https://www.disleyprimary.org.uk</a:t>
            </a:r>
            <a:r>
              <a:rPr lang="en-GB" b="1" dirty="0" smtClean="0">
                <a:solidFill>
                  <a:schemeClr val="tx1">
                    <a:lumMod val="75000"/>
                    <a:lumOff val="25000"/>
                  </a:schemeClr>
                </a:solidFill>
                <a:hlinkClick r:id="rId2"/>
              </a:rPr>
              <a:t>/</a:t>
            </a:r>
            <a:r>
              <a:rPr lang="en-GB" dirty="0" smtClean="0">
                <a:solidFill>
                  <a:schemeClr val="tx1">
                    <a:lumMod val="75000"/>
                    <a:lumOff val="25000"/>
                  </a:schemeClr>
                </a:solidFill>
              </a:rPr>
              <a:t>.</a:t>
            </a:r>
          </a:p>
          <a:p>
            <a:r>
              <a:rPr lang="en-GB" dirty="0" smtClean="0">
                <a:solidFill>
                  <a:schemeClr val="tx1">
                    <a:lumMod val="75000"/>
                    <a:lumOff val="25000"/>
                  </a:schemeClr>
                </a:solidFill>
              </a:rPr>
              <a:t> All classes also have their own </a:t>
            </a:r>
            <a:r>
              <a:rPr lang="en-GB" b="1" dirty="0" smtClean="0">
                <a:solidFill>
                  <a:schemeClr val="tx1">
                    <a:lumMod val="75000"/>
                    <a:lumOff val="25000"/>
                  </a:schemeClr>
                </a:solidFill>
              </a:rPr>
              <a:t>class page </a:t>
            </a:r>
            <a:r>
              <a:rPr lang="en-GB" dirty="0" smtClean="0">
                <a:solidFill>
                  <a:schemeClr val="tx1">
                    <a:lumMod val="75000"/>
                    <a:lumOff val="25000"/>
                  </a:schemeClr>
                </a:solidFill>
              </a:rPr>
              <a:t>housed in the ‘children’ tab on the school website home page. All </a:t>
            </a:r>
            <a:r>
              <a:rPr lang="en-GB" b="1" dirty="0" smtClean="0">
                <a:solidFill>
                  <a:schemeClr val="tx1">
                    <a:lumMod val="75000"/>
                    <a:lumOff val="25000"/>
                  </a:schemeClr>
                </a:solidFill>
              </a:rPr>
              <a:t>timetables and relevant information regarding learning such as our topic ‘Knowledge Organisers</a:t>
            </a:r>
            <a:r>
              <a:rPr lang="en-GB" dirty="0" smtClean="0">
                <a:solidFill>
                  <a:schemeClr val="tx1">
                    <a:lumMod val="75000"/>
                    <a:lumOff val="25000"/>
                  </a:schemeClr>
                </a:solidFill>
              </a:rPr>
              <a:t>’ will be available on the class page. </a:t>
            </a:r>
          </a:p>
          <a:p>
            <a:pPr fontAlgn="t"/>
            <a:r>
              <a:rPr lang="en-GB" dirty="0"/>
              <a:t> </a:t>
            </a:r>
          </a:p>
          <a:p>
            <a:endParaRPr lang="en-GB" dirty="0">
              <a:solidFill>
                <a:schemeClr val="tx1">
                  <a:lumMod val="75000"/>
                  <a:lumOff val="25000"/>
                </a:schemeClr>
              </a:solidFill>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34893120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73058"/>
            <a:ext cx="7235699" cy="1470025"/>
          </a:xfrm>
        </p:spPr>
        <p:txBody>
          <a:bodyPr/>
          <a:lstStyle/>
          <a:p>
            <a:r>
              <a:rPr lang="en-GB" dirty="0" smtClean="0"/>
              <a:t>Official Assessments</a:t>
            </a:r>
            <a:endParaRPr lang="en-GB" dirty="0"/>
          </a:p>
        </p:txBody>
      </p:sp>
      <p:sp>
        <p:nvSpPr>
          <p:cNvPr id="3" name="Subtitle 2"/>
          <p:cNvSpPr>
            <a:spLocks noGrp="1"/>
          </p:cNvSpPr>
          <p:nvPr>
            <p:ph type="subTitle" idx="1"/>
          </p:nvPr>
        </p:nvSpPr>
        <p:spPr>
          <a:xfrm>
            <a:off x="179512" y="1543083"/>
            <a:ext cx="8712968" cy="4824536"/>
          </a:xfrm>
        </p:spPr>
        <p:txBody>
          <a:bodyPr>
            <a:normAutofit fontScale="92500"/>
          </a:bodyPr>
          <a:lstStyle/>
          <a:p>
            <a:r>
              <a:rPr lang="en-GB" dirty="0" smtClean="0">
                <a:solidFill>
                  <a:schemeClr val="tx1">
                    <a:lumMod val="65000"/>
                    <a:lumOff val="35000"/>
                  </a:schemeClr>
                </a:solidFill>
              </a:rPr>
              <a:t>The children will </a:t>
            </a:r>
            <a:r>
              <a:rPr lang="en-GB" b="1" dirty="0" smtClean="0">
                <a:solidFill>
                  <a:schemeClr val="tx1">
                    <a:lumMod val="65000"/>
                    <a:lumOff val="35000"/>
                  </a:schemeClr>
                </a:solidFill>
              </a:rPr>
              <a:t>complete assessments every term in English and Maths</a:t>
            </a:r>
            <a:r>
              <a:rPr lang="en-GB" dirty="0" smtClean="0">
                <a:solidFill>
                  <a:schemeClr val="tx1">
                    <a:lumMod val="65000"/>
                    <a:lumOff val="35000"/>
                  </a:schemeClr>
                </a:solidFill>
              </a:rPr>
              <a:t>. Other subjects will be assessed </a:t>
            </a:r>
            <a:r>
              <a:rPr lang="en-GB" b="1" dirty="0" smtClean="0">
                <a:solidFill>
                  <a:schemeClr val="tx1">
                    <a:lumMod val="65000"/>
                    <a:lumOff val="35000"/>
                  </a:schemeClr>
                </a:solidFill>
              </a:rPr>
              <a:t>at the end of each topic.</a:t>
            </a:r>
            <a:r>
              <a:rPr lang="en-GB" dirty="0" smtClean="0">
                <a:solidFill>
                  <a:schemeClr val="tx1">
                    <a:lumMod val="65000"/>
                    <a:lumOff val="35000"/>
                  </a:schemeClr>
                </a:solidFill>
              </a:rPr>
              <a:t> These assessments will be used to best support future planning and provision to best enhance children’s learning. </a:t>
            </a:r>
          </a:p>
          <a:p>
            <a:endParaRPr lang="en-GB" dirty="0" smtClean="0">
              <a:solidFill>
                <a:schemeClr val="tx1">
                  <a:lumMod val="65000"/>
                  <a:lumOff val="35000"/>
                </a:schemeClr>
              </a:solidFill>
            </a:endParaRPr>
          </a:p>
          <a:p>
            <a:r>
              <a:rPr lang="en-GB" b="1" dirty="0" smtClean="0">
                <a:solidFill>
                  <a:srgbClr val="FF0000"/>
                </a:solidFill>
              </a:rPr>
              <a:t>Year </a:t>
            </a:r>
            <a:r>
              <a:rPr lang="en-GB" b="1" dirty="0">
                <a:solidFill>
                  <a:srgbClr val="FF0000"/>
                </a:solidFill>
              </a:rPr>
              <a:t>4</a:t>
            </a:r>
            <a:r>
              <a:rPr lang="en-GB" b="1" dirty="0" smtClean="0">
                <a:solidFill>
                  <a:srgbClr val="FF0000"/>
                </a:solidFill>
              </a:rPr>
              <a:t> children </a:t>
            </a:r>
            <a:r>
              <a:rPr lang="en-GB" dirty="0" smtClean="0">
                <a:solidFill>
                  <a:srgbClr val="FF0000"/>
                </a:solidFill>
              </a:rPr>
              <a:t>will complete a </a:t>
            </a:r>
            <a:r>
              <a:rPr lang="en-GB" b="1" dirty="0">
                <a:solidFill>
                  <a:srgbClr val="FF0000"/>
                </a:solidFill>
              </a:rPr>
              <a:t>M</a:t>
            </a:r>
            <a:r>
              <a:rPr lang="en-GB" b="1" dirty="0" smtClean="0">
                <a:solidFill>
                  <a:srgbClr val="FF0000"/>
                </a:solidFill>
              </a:rPr>
              <a:t>ultiplication </a:t>
            </a:r>
            <a:r>
              <a:rPr lang="en-GB" b="1" dirty="0">
                <a:solidFill>
                  <a:srgbClr val="FF0000"/>
                </a:solidFill>
              </a:rPr>
              <a:t>T</a:t>
            </a:r>
            <a:r>
              <a:rPr lang="en-GB" b="1" dirty="0" smtClean="0">
                <a:solidFill>
                  <a:srgbClr val="FF0000"/>
                </a:solidFill>
              </a:rPr>
              <a:t>ables </a:t>
            </a:r>
            <a:r>
              <a:rPr lang="en-GB" b="1" dirty="0">
                <a:solidFill>
                  <a:srgbClr val="FF0000"/>
                </a:solidFill>
              </a:rPr>
              <a:t>C</a:t>
            </a:r>
            <a:r>
              <a:rPr lang="en-GB" b="1" dirty="0" smtClean="0">
                <a:solidFill>
                  <a:srgbClr val="FF0000"/>
                </a:solidFill>
              </a:rPr>
              <a:t>heck </a:t>
            </a:r>
            <a:r>
              <a:rPr lang="en-GB" dirty="0" smtClean="0">
                <a:solidFill>
                  <a:srgbClr val="FF0000"/>
                </a:solidFill>
              </a:rPr>
              <a:t>in the Summer Term. Details regarding this procedure will be provided to parents nearer the time. </a:t>
            </a:r>
            <a:endParaRPr lang="en-GB" dirty="0">
              <a:solidFill>
                <a:srgbClr val="FF00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35667169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5974432" cy="1470025"/>
          </a:xfrm>
        </p:spPr>
        <p:txBody>
          <a:bodyPr>
            <a:normAutofit/>
          </a:bodyPr>
          <a:lstStyle/>
          <a:p>
            <a:r>
              <a:rPr lang="en-GB" sz="6600" dirty="0" smtClean="0"/>
              <a:t>PE Days</a:t>
            </a:r>
            <a:endParaRPr lang="en-GB" sz="6600" dirty="0"/>
          </a:p>
        </p:txBody>
      </p:sp>
      <p:sp>
        <p:nvSpPr>
          <p:cNvPr id="3" name="Subtitle 2"/>
          <p:cNvSpPr>
            <a:spLocks noGrp="1"/>
          </p:cNvSpPr>
          <p:nvPr>
            <p:ph type="subTitle" idx="1"/>
          </p:nvPr>
        </p:nvSpPr>
        <p:spPr>
          <a:xfrm>
            <a:off x="179512" y="1721382"/>
            <a:ext cx="8784976" cy="4392488"/>
          </a:xfrm>
        </p:spPr>
        <p:txBody>
          <a:bodyPr>
            <a:normAutofit fontScale="92500" lnSpcReduction="20000"/>
          </a:bodyPr>
          <a:lstStyle/>
          <a:p>
            <a:r>
              <a:rPr lang="en-GB" dirty="0" smtClean="0">
                <a:solidFill>
                  <a:schemeClr val="tx1">
                    <a:lumMod val="75000"/>
                    <a:lumOff val="25000"/>
                  </a:schemeClr>
                </a:solidFill>
              </a:rPr>
              <a:t>OTIS will teach PE to </a:t>
            </a:r>
            <a:r>
              <a:rPr lang="en-GB" b="1" dirty="0" smtClean="0">
                <a:solidFill>
                  <a:schemeClr val="tx1">
                    <a:lumMod val="75000"/>
                    <a:lumOff val="25000"/>
                  </a:schemeClr>
                </a:solidFill>
              </a:rPr>
              <a:t>all three classes EVERY Tuesday. </a:t>
            </a:r>
          </a:p>
          <a:p>
            <a:endParaRPr lang="en-GB" dirty="0">
              <a:solidFill>
                <a:schemeClr val="tx1">
                  <a:lumMod val="75000"/>
                  <a:lumOff val="25000"/>
                </a:schemeClr>
              </a:solidFill>
            </a:endParaRPr>
          </a:p>
          <a:p>
            <a:r>
              <a:rPr lang="en-GB" dirty="0" smtClean="0">
                <a:solidFill>
                  <a:schemeClr val="tx1">
                    <a:lumMod val="75000"/>
                    <a:lumOff val="25000"/>
                  </a:schemeClr>
                </a:solidFill>
              </a:rPr>
              <a:t>All classes will have a PE lesson with their class teacher </a:t>
            </a:r>
            <a:r>
              <a:rPr lang="en-GB" b="1" dirty="0" smtClean="0">
                <a:solidFill>
                  <a:schemeClr val="tx1">
                    <a:lumMod val="75000"/>
                    <a:lumOff val="25000"/>
                  </a:schemeClr>
                </a:solidFill>
              </a:rPr>
              <a:t>EVERY Friday</a:t>
            </a:r>
          </a:p>
          <a:p>
            <a:endParaRPr lang="en-GB" sz="3000" i="1" dirty="0" smtClean="0">
              <a:solidFill>
                <a:schemeClr val="tx1">
                  <a:lumMod val="75000"/>
                  <a:lumOff val="25000"/>
                </a:schemeClr>
              </a:solidFill>
            </a:endParaRPr>
          </a:p>
          <a:p>
            <a:r>
              <a:rPr lang="en-GB" sz="3000" b="1" dirty="0" smtClean="0">
                <a:solidFill>
                  <a:schemeClr val="tx1">
                    <a:lumMod val="75000"/>
                    <a:lumOff val="25000"/>
                  </a:schemeClr>
                </a:solidFill>
              </a:rPr>
              <a:t>Children are required to come to school in their PE kits on their allocated PE days. </a:t>
            </a:r>
            <a:r>
              <a:rPr lang="en-GB" sz="3000" dirty="0" smtClean="0">
                <a:solidFill>
                  <a:srgbClr val="FF0000"/>
                </a:solidFill>
              </a:rPr>
              <a:t>We kindly ask all parents to ensure their child has a clean, spare change of clothes that is kept in school on their peg to change if their PE kits become wet or dirty. </a:t>
            </a:r>
            <a:endParaRPr lang="en-GB" sz="3000" dirty="0">
              <a:solidFill>
                <a:srgbClr val="FF0000"/>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255371883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14"/>
            <a:ext cx="7056784" cy="1470025"/>
          </a:xfrm>
        </p:spPr>
        <p:txBody>
          <a:bodyPr>
            <a:normAutofit/>
          </a:bodyPr>
          <a:lstStyle/>
          <a:p>
            <a:r>
              <a:rPr lang="en-GB" sz="4000" dirty="0" smtClean="0"/>
              <a:t>Reading Books and Reading Records</a:t>
            </a:r>
            <a:endParaRPr lang="en-GB" sz="4000" dirty="0"/>
          </a:p>
        </p:txBody>
      </p:sp>
      <p:sp>
        <p:nvSpPr>
          <p:cNvPr id="3" name="Subtitle 2"/>
          <p:cNvSpPr>
            <a:spLocks noGrp="1"/>
          </p:cNvSpPr>
          <p:nvPr>
            <p:ph type="subTitle" idx="1"/>
          </p:nvPr>
        </p:nvSpPr>
        <p:spPr>
          <a:xfrm>
            <a:off x="899592" y="1700808"/>
            <a:ext cx="6946559" cy="4680520"/>
          </a:xfrm>
        </p:spPr>
        <p:txBody>
          <a:bodyPr>
            <a:noAutofit/>
          </a:bodyPr>
          <a:lstStyle/>
          <a:p>
            <a:r>
              <a:rPr lang="en-GB" sz="2800" dirty="0" smtClean="0">
                <a:solidFill>
                  <a:schemeClr val="tx1">
                    <a:lumMod val="75000"/>
                    <a:lumOff val="25000"/>
                  </a:schemeClr>
                </a:solidFill>
              </a:rPr>
              <a:t>The children will each have a Reading </a:t>
            </a:r>
            <a:r>
              <a:rPr lang="en-GB" sz="2800" dirty="0">
                <a:solidFill>
                  <a:schemeClr val="tx1">
                    <a:lumMod val="75000"/>
                    <a:lumOff val="25000"/>
                  </a:schemeClr>
                </a:solidFill>
              </a:rPr>
              <a:t>R</a:t>
            </a:r>
            <a:r>
              <a:rPr lang="en-GB" sz="2800" dirty="0" smtClean="0">
                <a:solidFill>
                  <a:schemeClr val="tx1">
                    <a:lumMod val="75000"/>
                    <a:lumOff val="25000"/>
                  </a:schemeClr>
                </a:solidFill>
              </a:rPr>
              <a:t>ecord to log reading at home. </a:t>
            </a:r>
          </a:p>
          <a:p>
            <a:endParaRPr lang="en-GB" sz="2800" dirty="0" smtClean="0">
              <a:solidFill>
                <a:schemeClr val="tx1">
                  <a:lumMod val="75000"/>
                  <a:lumOff val="25000"/>
                </a:schemeClr>
              </a:solidFill>
            </a:endParaRPr>
          </a:p>
          <a:p>
            <a:r>
              <a:rPr lang="en-GB" sz="2800" dirty="0" smtClean="0">
                <a:solidFill>
                  <a:schemeClr val="tx1">
                    <a:lumMod val="75000"/>
                    <a:lumOff val="25000"/>
                  </a:schemeClr>
                </a:solidFill>
              </a:rPr>
              <a:t>Please </a:t>
            </a:r>
            <a:r>
              <a:rPr lang="en-GB" sz="2800" b="1" dirty="0">
                <a:solidFill>
                  <a:schemeClr val="tx1">
                    <a:lumMod val="75000"/>
                    <a:lumOff val="25000"/>
                  </a:schemeClr>
                </a:solidFill>
              </a:rPr>
              <a:t>date, sign and write a comment </a:t>
            </a:r>
            <a:r>
              <a:rPr lang="en-GB" sz="2800" dirty="0">
                <a:solidFill>
                  <a:schemeClr val="tx1">
                    <a:lumMod val="75000"/>
                    <a:lumOff val="25000"/>
                  </a:schemeClr>
                </a:solidFill>
              </a:rPr>
              <a:t>in your child’s reading record </a:t>
            </a:r>
            <a:r>
              <a:rPr lang="en-GB" sz="2800" b="1" dirty="0">
                <a:solidFill>
                  <a:schemeClr val="tx1">
                    <a:lumMod val="75000"/>
                    <a:lumOff val="25000"/>
                  </a:schemeClr>
                </a:solidFill>
              </a:rPr>
              <a:t>EVERY time you read your child’s school book </a:t>
            </a:r>
            <a:r>
              <a:rPr lang="en-GB" sz="2800" dirty="0">
                <a:solidFill>
                  <a:schemeClr val="tx1">
                    <a:lumMod val="75000"/>
                    <a:lumOff val="25000"/>
                  </a:schemeClr>
                </a:solidFill>
              </a:rPr>
              <a:t>with them at home </a:t>
            </a:r>
            <a:r>
              <a:rPr lang="en-GB" sz="2800" dirty="0" smtClean="0">
                <a:solidFill>
                  <a:schemeClr val="tx1">
                    <a:lumMod val="75000"/>
                    <a:lumOff val="25000"/>
                  </a:schemeClr>
                </a:solidFill>
              </a:rPr>
              <a:t>and inform us when the book needs changing.</a:t>
            </a:r>
            <a:endParaRPr lang="en-GB" sz="2800" dirty="0">
              <a:solidFill>
                <a:schemeClr val="tx1">
                  <a:lumMod val="75000"/>
                  <a:lumOff val="2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34540706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7614"/>
            <a:ext cx="7056784" cy="1470025"/>
          </a:xfrm>
        </p:spPr>
        <p:txBody>
          <a:bodyPr>
            <a:normAutofit/>
          </a:bodyPr>
          <a:lstStyle/>
          <a:p>
            <a:r>
              <a:rPr lang="en-GB" sz="4000" dirty="0" smtClean="0"/>
              <a:t>Administering Medication </a:t>
            </a:r>
            <a:endParaRPr lang="en-GB" sz="4000" dirty="0"/>
          </a:p>
        </p:txBody>
      </p:sp>
      <p:sp>
        <p:nvSpPr>
          <p:cNvPr id="3" name="Subtitle 2"/>
          <p:cNvSpPr>
            <a:spLocks noGrp="1"/>
          </p:cNvSpPr>
          <p:nvPr>
            <p:ph type="subTitle" idx="1"/>
          </p:nvPr>
        </p:nvSpPr>
        <p:spPr>
          <a:xfrm>
            <a:off x="899592" y="1700808"/>
            <a:ext cx="6946559" cy="4680520"/>
          </a:xfrm>
        </p:spPr>
        <p:txBody>
          <a:bodyPr>
            <a:noAutofit/>
          </a:bodyPr>
          <a:lstStyle/>
          <a:p>
            <a:r>
              <a:rPr lang="en-GB" sz="2800" dirty="0" smtClean="0">
                <a:solidFill>
                  <a:schemeClr val="tx1">
                    <a:lumMod val="75000"/>
                    <a:lumOff val="25000"/>
                  </a:schemeClr>
                </a:solidFill>
              </a:rPr>
              <a:t>If you need school to administer any medication to your child, please collect a medication administration form from the office and complete with the relevant details.</a:t>
            </a:r>
          </a:p>
          <a:p>
            <a:endParaRPr lang="en-GB" sz="2800" dirty="0">
              <a:solidFill>
                <a:schemeClr val="tx1">
                  <a:lumMod val="75000"/>
                  <a:lumOff val="25000"/>
                </a:schemeClr>
              </a:solidFill>
            </a:endParaRPr>
          </a:p>
          <a:p>
            <a:r>
              <a:rPr lang="en-GB" sz="2800" dirty="0" smtClean="0">
                <a:solidFill>
                  <a:schemeClr val="tx1">
                    <a:lumMod val="75000"/>
                    <a:lumOff val="25000"/>
                  </a:schemeClr>
                </a:solidFill>
              </a:rPr>
              <a:t>Please note, school cannot administer </a:t>
            </a:r>
            <a:r>
              <a:rPr lang="en-GB" sz="2800" b="1" dirty="0" smtClean="0">
                <a:solidFill>
                  <a:schemeClr val="tx1">
                    <a:lumMod val="75000"/>
                    <a:lumOff val="25000"/>
                  </a:schemeClr>
                </a:solidFill>
              </a:rPr>
              <a:t>ibuprofen</a:t>
            </a:r>
            <a:r>
              <a:rPr lang="en-GB" sz="2800" dirty="0">
                <a:solidFill>
                  <a:schemeClr val="tx1">
                    <a:lumMod val="75000"/>
                    <a:lumOff val="25000"/>
                  </a:schemeClr>
                </a:solidFill>
              </a:rPr>
              <a:t> </a:t>
            </a:r>
            <a:r>
              <a:rPr lang="en-GB" sz="2800" dirty="0" smtClean="0">
                <a:solidFill>
                  <a:schemeClr val="tx1">
                    <a:lumMod val="75000"/>
                    <a:lumOff val="25000"/>
                  </a:schemeClr>
                </a:solidFill>
              </a:rPr>
              <a:t>unless prescribed by the doctor. If your child needs pain relief, you can use the medication administration form to request the administration of </a:t>
            </a:r>
            <a:r>
              <a:rPr lang="en-GB" sz="2800" dirty="0" err="1" smtClean="0">
                <a:solidFill>
                  <a:schemeClr val="tx1">
                    <a:lumMod val="75000"/>
                    <a:lumOff val="25000"/>
                  </a:schemeClr>
                </a:solidFill>
              </a:rPr>
              <a:t>Calpol</a:t>
            </a:r>
            <a:r>
              <a:rPr lang="en-GB" sz="2800" dirty="0" smtClean="0">
                <a:solidFill>
                  <a:schemeClr val="tx1">
                    <a:lumMod val="75000"/>
                    <a:lumOff val="25000"/>
                  </a:schemeClr>
                </a:solidFill>
              </a:rPr>
              <a:t>. </a:t>
            </a:r>
            <a:endParaRPr lang="en-GB" sz="2800" dirty="0">
              <a:solidFill>
                <a:schemeClr val="tx1">
                  <a:lumMod val="75000"/>
                  <a:lumOff val="2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22769510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332656"/>
            <a:ext cx="7128792" cy="1470025"/>
          </a:xfrm>
        </p:spPr>
        <p:txBody>
          <a:bodyPr/>
          <a:lstStyle/>
          <a:p>
            <a:r>
              <a:rPr lang="en-GB" dirty="0" smtClean="0"/>
              <a:t>Homework </a:t>
            </a:r>
            <a:endParaRPr lang="en-GB" dirty="0"/>
          </a:p>
        </p:txBody>
      </p:sp>
      <p:sp>
        <p:nvSpPr>
          <p:cNvPr id="3" name="Subtitle 2"/>
          <p:cNvSpPr>
            <a:spLocks noGrp="1"/>
          </p:cNvSpPr>
          <p:nvPr>
            <p:ph type="subTitle" idx="1"/>
          </p:nvPr>
        </p:nvSpPr>
        <p:spPr>
          <a:xfrm>
            <a:off x="107504" y="1628800"/>
            <a:ext cx="8856984" cy="4896544"/>
          </a:xfrm>
        </p:spPr>
        <p:txBody>
          <a:bodyPr>
            <a:normAutofit fontScale="85000" lnSpcReduction="20000"/>
          </a:bodyPr>
          <a:lstStyle/>
          <a:p>
            <a:r>
              <a:rPr lang="en-GB" dirty="0" smtClean="0">
                <a:solidFill>
                  <a:schemeClr val="tx1">
                    <a:lumMod val="75000"/>
                    <a:lumOff val="25000"/>
                  </a:schemeClr>
                </a:solidFill>
              </a:rPr>
              <a:t>Children will be sent home with a </a:t>
            </a:r>
            <a:r>
              <a:rPr lang="en-GB" b="1" dirty="0" smtClean="0">
                <a:solidFill>
                  <a:schemeClr val="tx1">
                    <a:lumMod val="75000"/>
                    <a:lumOff val="25000"/>
                  </a:schemeClr>
                </a:solidFill>
              </a:rPr>
              <a:t>Year 3/4 Homework Bingo Board in their homework book </a:t>
            </a:r>
            <a:r>
              <a:rPr lang="en-GB" dirty="0" smtClean="0">
                <a:solidFill>
                  <a:schemeClr val="tx1">
                    <a:lumMod val="75000"/>
                    <a:lumOff val="25000"/>
                  </a:schemeClr>
                </a:solidFill>
              </a:rPr>
              <a:t>every half term. The </a:t>
            </a:r>
            <a:r>
              <a:rPr lang="en-GB" dirty="0">
                <a:solidFill>
                  <a:schemeClr val="tx1">
                    <a:lumMod val="75000"/>
                    <a:lumOff val="25000"/>
                  </a:schemeClr>
                </a:solidFill>
              </a:rPr>
              <a:t>H</a:t>
            </a:r>
            <a:r>
              <a:rPr lang="en-GB" dirty="0" smtClean="0">
                <a:solidFill>
                  <a:schemeClr val="tx1">
                    <a:lumMod val="75000"/>
                    <a:lumOff val="25000"/>
                  </a:schemeClr>
                </a:solidFill>
              </a:rPr>
              <a:t>omework Bingo Board consists of </a:t>
            </a:r>
            <a:r>
              <a:rPr lang="en-GB" b="1" dirty="0" smtClean="0">
                <a:solidFill>
                  <a:schemeClr val="tx1"/>
                </a:solidFill>
              </a:rPr>
              <a:t>20 different homework tasks</a:t>
            </a:r>
            <a:r>
              <a:rPr lang="en-GB" dirty="0" smtClean="0">
                <a:solidFill>
                  <a:schemeClr val="tx1">
                    <a:lumMod val="75000"/>
                    <a:lumOff val="25000"/>
                  </a:schemeClr>
                </a:solidFill>
              </a:rPr>
              <a:t>, which include </a:t>
            </a:r>
            <a:r>
              <a:rPr lang="en-GB" b="1" dirty="0" smtClean="0">
                <a:solidFill>
                  <a:schemeClr val="tx1">
                    <a:lumMod val="75000"/>
                    <a:lumOff val="25000"/>
                  </a:schemeClr>
                </a:solidFill>
              </a:rPr>
              <a:t>reading, maths, spellings, writing, science and other creative topic-related work.</a:t>
            </a:r>
            <a:r>
              <a:rPr lang="en-GB" dirty="0" smtClean="0">
                <a:solidFill>
                  <a:schemeClr val="tx1">
                    <a:lumMod val="75000"/>
                    <a:lumOff val="25000"/>
                  </a:schemeClr>
                </a:solidFill>
              </a:rPr>
              <a:t> The children can choose which tasks they would like to complete every week and can </a:t>
            </a:r>
            <a:r>
              <a:rPr lang="en-GB" b="1" dirty="0" smtClean="0">
                <a:solidFill>
                  <a:schemeClr val="tx1">
                    <a:lumMod val="75000"/>
                    <a:lumOff val="25000"/>
                  </a:schemeClr>
                </a:solidFill>
              </a:rPr>
              <a:t>earn house points</a:t>
            </a:r>
            <a:r>
              <a:rPr lang="en-GB" dirty="0" smtClean="0">
                <a:solidFill>
                  <a:schemeClr val="tx1">
                    <a:lumMod val="75000"/>
                    <a:lumOff val="25000"/>
                  </a:schemeClr>
                </a:solidFill>
              </a:rPr>
              <a:t> by completing a line, full house or all 4 corners of the board. There is no limit to the amount of homework the children complete every week, however our </a:t>
            </a:r>
            <a:r>
              <a:rPr lang="en-GB" b="1" dirty="0" smtClean="0">
                <a:solidFill>
                  <a:schemeClr val="tx1">
                    <a:lumMod val="75000"/>
                    <a:lumOff val="25000"/>
                  </a:schemeClr>
                </a:solidFill>
              </a:rPr>
              <a:t>expectations for homework are for children to have read at least 3 times a week. </a:t>
            </a:r>
          </a:p>
          <a:p>
            <a:endParaRPr lang="en-GB" b="1" dirty="0">
              <a:solidFill>
                <a:schemeClr val="tx1">
                  <a:lumMod val="75000"/>
                  <a:lumOff val="25000"/>
                </a:schemeClr>
              </a:solidFill>
            </a:endParaRPr>
          </a:p>
          <a:p>
            <a:r>
              <a:rPr lang="en-GB" b="1" dirty="0" smtClean="0">
                <a:solidFill>
                  <a:schemeClr val="tx1">
                    <a:lumMod val="75000"/>
                    <a:lumOff val="25000"/>
                  </a:schemeClr>
                </a:solidFill>
              </a:rPr>
              <a:t>Children will have the opportunity to share their completed homework with the class every other Friday.</a:t>
            </a:r>
            <a:endParaRPr lang="en-GB" b="1" dirty="0">
              <a:solidFill>
                <a:schemeClr val="tx1">
                  <a:lumMod val="75000"/>
                  <a:lumOff val="2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17670529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0"/>
            <a:ext cx="7235699" cy="1470025"/>
          </a:xfrm>
        </p:spPr>
        <p:txBody>
          <a:bodyPr>
            <a:normAutofit/>
          </a:bodyPr>
          <a:lstStyle/>
          <a:p>
            <a:r>
              <a:rPr lang="en-GB" sz="4000" dirty="0" smtClean="0"/>
              <a:t>Celebration and Award Assemblies</a:t>
            </a:r>
            <a:endParaRPr lang="en-GB" sz="4000" dirty="0"/>
          </a:p>
        </p:txBody>
      </p:sp>
      <p:sp>
        <p:nvSpPr>
          <p:cNvPr id="3" name="Subtitle 2"/>
          <p:cNvSpPr>
            <a:spLocks noGrp="1"/>
          </p:cNvSpPr>
          <p:nvPr>
            <p:ph type="subTitle" idx="1"/>
          </p:nvPr>
        </p:nvSpPr>
        <p:spPr>
          <a:xfrm>
            <a:off x="179512" y="1916832"/>
            <a:ext cx="8712968" cy="4608512"/>
          </a:xfrm>
        </p:spPr>
        <p:txBody>
          <a:bodyPr/>
          <a:lstStyle/>
          <a:p>
            <a:r>
              <a:rPr lang="en-GB" dirty="0" smtClean="0">
                <a:solidFill>
                  <a:schemeClr val="tx1">
                    <a:lumMod val="65000"/>
                    <a:lumOff val="35000"/>
                  </a:schemeClr>
                </a:solidFill>
              </a:rPr>
              <a:t>We will be holding a Celebration Assembly in the school hall </a:t>
            </a:r>
            <a:r>
              <a:rPr lang="en-GB" b="1" dirty="0" smtClean="0">
                <a:solidFill>
                  <a:schemeClr val="tx1">
                    <a:lumMod val="65000"/>
                    <a:lumOff val="35000"/>
                  </a:schemeClr>
                </a:solidFill>
              </a:rPr>
              <a:t>every other Friday</a:t>
            </a:r>
            <a:r>
              <a:rPr lang="en-GB" dirty="0" smtClean="0">
                <a:solidFill>
                  <a:schemeClr val="tx1">
                    <a:lumMod val="65000"/>
                    <a:lumOff val="35000"/>
                  </a:schemeClr>
                </a:solidFill>
              </a:rPr>
              <a:t> at 09:00-09:30 am for Key Stage 2 children. Parents of children receiving an award or certificate, will be notified prior to the assembly and will be invited into school to watch their child being presented with their award.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10130754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188640"/>
            <a:ext cx="6657403" cy="1470025"/>
          </a:xfrm>
        </p:spPr>
        <p:txBody>
          <a:bodyPr/>
          <a:lstStyle/>
          <a:p>
            <a:r>
              <a:rPr lang="en-GB" dirty="0" smtClean="0"/>
              <a:t>Lost Property</a:t>
            </a:r>
            <a:endParaRPr lang="en-GB" dirty="0"/>
          </a:p>
        </p:txBody>
      </p:sp>
      <p:sp>
        <p:nvSpPr>
          <p:cNvPr id="3" name="Subtitle 2"/>
          <p:cNvSpPr>
            <a:spLocks noGrp="1"/>
          </p:cNvSpPr>
          <p:nvPr>
            <p:ph type="subTitle" idx="1"/>
          </p:nvPr>
        </p:nvSpPr>
        <p:spPr>
          <a:xfrm>
            <a:off x="251520" y="1772816"/>
            <a:ext cx="8712968" cy="4824536"/>
          </a:xfrm>
        </p:spPr>
        <p:txBody>
          <a:bodyPr/>
          <a:lstStyle/>
          <a:p>
            <a:r>
              <a:rPr lang="en-GB" dirty="0" smtClean="0">
                <a:solidFill>
                  <a:schemeClr val="tx1">
                    <a:lumMod val="65000"/>
                    <a:lumOff val="35000"/>
                  </a:schemeClr>
                </a:solidFill>
              </a:rPr>
              <a:t>Any unnamed items of clothing or equipment will be sent to our lost property collection which can be located at the end of the covered way. Please help us to reduce the amount of lost property by clearly naming all suitable items of uniform. If your child accidently comes home with another child’s item of uniform, please ensure you return it to school.</a:t>
            </a:r>
          </a:p>
          <a:p>
            <a:endParaRPr lang="en-GB" dirty="0"/>
          </a:p>
          <a:p>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30561666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504" y="188641"/>
            <a:ext cx="7128792" cy="1224136"/>
          </a:xfrm>
        </p:spPr>
        <p:txBody>
          <a:bodyPr/>
          <a:lstStyle/>
          <a:p>
            <a:r>
              <a:rPr lang="en-GB" dirty="0" smtClean="0"/>
              <a:t>Playtime Snacks</a:t>
            </a:r>
            <a:endParaRPr lang="en-GB" dirty="0"/>
          </a:p>
        </p:txBody>
      </p:sp>
      <p:sp>
        <p:nvSpPr>
          <p:cNvPr id="3" name="Subtitle 2"/>
          <p:cNvSpPr>
            <a:spLocks noGrp="1"/>
          </p:cNvSpPr>
          <p:nvPr>
            <p:ph type="subTitle" idx="1"/>
          </p:nvPr>
        </p:nvSpPr>
        <p:spPr>
          <a:xfrm>
            <a:off x="179512" y="1543083"/>
            <a:ext cx="8784976" cy="5054269"/>
          </a:xfrm>
        </p:spPr>
        <p:txBody>
          <a:bodyPr>
            <a:normAutofit/>
          </a:bodyPr>
          <a:lstStyle/>
          <a:p>
            <a:r>
              <a:rPr lang="en-GB" dirty="0" smtClean="0">
                <a:solidFill>
                  <a:schemeClr val="tx1">
                    <a:lumMod val="65000"/>
                    <a:lumOff val="35000"/>
                  </a:schemeClr>
                </a:solidFill>
              </a:rPr>
              <a:t>The children can have a snack during their morning playtime and this snack can be brought from home. </a:t>
            </a:r>
            <a:r>
              <a:rPr lang="en-GB" b="1" dirty="0" smtClean="0">
                <a:solidFill>
                  <a:schemeClr val="tx1">
                    <a:lumMod val="65000"/>
                    <a:lumOff val="35000"/>
                  </a:schemeClr>
                </a:solidFill>
              </a:rPr>
              <a:t>Please could we remind parents that all food items brought into school should be nut free. </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39030671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1520" y="188640"/>
            <a:ext cx="6696744" cy="1470025"/>
          </a:xfrm>
        </p:spPr>
        <p:txBody>
          <a:bodyPr/>
          <a:lstStyle/>
          <a:p>
            <a:r>
              <a:rPr lang="en-GB" dirty="0" smtClean="0"/>
              <a:t>Clubs</a:t>
            </a:r>
            <a:endParaRPr lang="en-GB" dirty="0"/>
          </a:p>
        </p:txBody>
      </p:sp>
      <p:sp>
        <p:nvSpPr>
          <p:cNvPr id="3" name="Subtitle 2"/>
          <p:cNvSpPr>
            <a:spLocks noGrp="1"/>
          </p:cNvSpPr>
          <p:nvPr>
            <p:ph type="subTitle" idx="1"/>
          </p:nvPr>
        </p:nvSpPr>
        <p:spPr>
          <a:xfrm>
            <a:off x="251520" y="1772816"/>
            <a:ext cx="8784976" cy="4752528"/>
          </a:xfrm>
        </p:spPr>
        <p:txBody>
          <a:bodyPr>
            <a:normAutofit fontScale="85000" lnSpcReduction="20000"/>
          </a:bodyPr>
          <a:lstStyle/>
          <a:p>
            <a:r>
              <a:rPr lang="en-GB" dirty="0" smtClean="0">
                <a:solidFill>
                  <a:schemeClr val="tx1">
                    <a:lumMod val="65000"/>
                    <a:lumOff val="35000"/>
                  </a:schemeClr>
                </a:solidFill>
              </a:rPr>
              <a:t>School will be offering the children the opportunity to take part in some </a:t>
            </a:r>
            <a:r>
              <a:rPr lang="en-GB" b="1" dirty="0" smtClean="0">
                <a:solidFill>
                  <a:schemeClr val="tx1">
                    <a:lumMod val="65000"/>
                    <a:lumOff val="35000"/>
                  </a:schemeClr>
                </a:solidFill>
              </a:rPr>
              <a:t>extra curricular clubs after school</a:t>
            </a:r>
            <a:r>
              <a:rPr lang="en-GB" dirty="0" smtClean="0">
                <a:solidFill>
                  <a:schemeClr val="tx1">
                    <a:lumMod val="65000"/>
                    <a:lumOff val="35000"/>
                  </a:schemeClr>
                </a:solidFill>
              </a:rPr>
              <a:t>. These clubs will </a:t>
            </a:r>
            <a:r>
              <a:rPr lang="en-GB" b="1" dirty="0" smtClean="0">
                <a:solidFill>
                  <a:schemeClr val="tx1">
                    <a:lumMod val="65000"/>
                    <a:lumOff val="35000"/>
                  </a:schemeClr>
                </a:solidFill>
              </a:rPr>
              <a:t>run every week</a:t>
            </a:r>
            <a:r>
              <a:rPr lang="en-GB" dirty="0" smtClean="0">
                <a:solidFill>
                  <a:schemeClr val="tx1">
                    <a:lumMod val="65000"/>
                    <a:lumOff val="35000"/>
                  </a:schemeClr>
                </a:solidFill>
              </a:rPr>
              <a:t> from mid September. Details regarding the different clubs, times and days will be sent out via Class Dojo soon. </a:t>
            </a:r>
          </a:p>
          <a:p>
            <a:r>
              <a:rPr lang="en-GB" dirty="0" smtClean="0">
                <a:solidFill>
                  <a:schemeClr val="tx1">
                    <a:lumMod val="65000"/>
                    <a:lumOff val="35000"/>
                  </a:schemeClr>
                </a:solidFill>
              </a:rPr>
              <a:t>Club sign up is via </a:t>
            </a:r>
            <a:r>
              <a:rPr lang="en-GB" dirty="0" err="1">
                <a:solidFill>
                  <a:schemeClr val="tx1">
                    <a:lumMod val="65000"/>
                    <a:lumOff val="35000"/>
                  </a:schemeClr>
                </a:solidFill>
              </a:rPr>
              <a:t>P</a:t>
            </a:r>
            <a:r>
              <a:rPr lang="en-GB" dirty="0" err="1" smtClean="0">
                <a:solidFill>
                  <a:schemeClr val="tx1">
                    <a:lumMod val="65000"/>
                    <a:lumOff val="35000"/>
                  </a:schemeClr>
                </a:solidFill>
              </a:rPr>
              <a:t>arentPay</a:t>
            </a:r>
            <a:r>
              <a:rPr lang="en-GB" dirty="0" smtClean="0">
                <a:solidFill>
                  <a:schemeClr val="tx1">
                    <a:lumMod val="65000"/>
                    <a:lumOff val="35000"/>
                  </a:schemeClr>
                </a:solidFill>
              </a:rPr>
              <a:t> and will be on a first come, first served basis. </a:t>
            </a:r>
          </a:p>
          <a:p>
            <a:endParaRPr lang="en-GB" dirty="0" smtClean="0">
              <a:solidFill>
                <a:schemeClr val="tx1">
                  <a:lumMod val="65000"/>
                  <a:lumOff val="35000"/>
                </a:schemeClr>
              </a:solidFill>
            </a:endParaRPr>
          </a:p>
          <a:p>
            <a:r>
              <a:rPr lang="en-GB" b="1" dirty="0" smtClean="0">
                <a:solidFill>
                  <a:schemeClr val="tx1">
                    <a:lumMod val="65000"/>
                    <a:lumOff val="35000"/>
                  </a:schemeClr>
                </a:solidFill>
              </a:rPr>
              <a:t>Mr Tweedie </a:t>
            </a:r>
            <a:r>
              <a:rPr lang="en-GB" dirty="0" smtClean="0">
                <a:solidFill>
                  <a:schemeClr val="tx1">
                    <a:lumMod val="65000"/>
                    <a:lumOff val="35000"/>
                  </a:schemeClr>
                </a:solidFill>
              </a:rPr>
              <a:t>and his OTIS team will also be continuing their </a:t>
            </a:r>
            <a:r>
              <a:rPr lang="en-GB" b="1" dirty="0" smtClean="0">
                <a:solidFill>
                  <a:schemeClr val="tx1">
                    <a:lumMod val="65000"/>
                    <a:lumOff val="35000"/>
                  </a:schemeClr>
                </a:solidFill>
              </a:rPr>
              <a:t>OTIS club </a:t>
            </a:r>
            <a:r>
              <a:rPr lang="en-GB" dirty="0" smtClean="0">
                <a:solidFill>
                  <a:schemeClr val="tx1">
                    <a:lumMod val="65000"/>
                    <a:lumOff val="35000"/>
                  </a:schemeClr>
                </a:solidFill>
              </a:rPr>
              <a:t>afterschool (remember to send your child into school in their uniform on these days with their OTIS kits in a bag to put on their peg). </a:t>
            </a:r>
            <a:endParaRPr lang="en-GB" dirty="0">
              <a:solidFill>
                <a:schemeClr val="tx1">
                  <a:lumMod val="65000"/>
                  <a:lumOff val="35000"/>
                </a:schemeClr>
              </a:solidFill>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170159081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9512" y="260648"/>
            <a:ext cx="7163691" cy="1470025"/>
          </a:xfrm>
        </p:spPr>
        <p:txBody>
          <a:bodyPr/>
          <a:lstStyle/>
          <a:p>
            <a:r>
              <a:rPr lang="en-GB" dirty="0" smtClean="0"/>
              <a:t>School Trips</a:t>
            </a:r>
            <a:endParaRPr lang="en-GB" dirty="0"/>
          </a:p>
        </p:txBody>
      </p:sp>
      <p:sp>
        <p:nvSpPr>
          <p:cNvPr id="3" name="Subtitle 2"/>
          <p:cNvSpPr>
            <a:spLocks noGrp="1"/>
          </p:cNvSpPr>
          <p:nvPr>
            <p:ph type="subTitle" idx="1"/>
          </p:nvPr>
        </p:nvSpPr>
        <p:spPr>
          <a:xfrm>
            <a:off x="107504" y="1484784"/>
            <a:ext cx="8784976" cy="4680520"/>
          </a:xfrm>
        </p:spPr>
        <p:txBody>
          <a:bodyPr>
            <a:normAutofit fontScale="92500" lnSpcReduction="10000"/>
          </a:bodyPr>
          <a:lstStyle/>
          <a:p>
            <a:endParaRPr lang="en-GB" dirty="0" smtClean="0">
              <a:solidFill>
                <a:schemeClr val="tx1">
                  <a:lumMod val="65000"/>
                  <a:lumOff val="35000"/>
                </a:schemeClr>
              </a:solidFill>
            </a:endParaRPr>
          </a:p>
          <a:p>
            <a:r>
              <a:rPr lang="en-GB" dirty="0" smtClean="0">
                <a:solidFill>
                  <a:schemeClr val="tx1">
                    <a:lumMod val="65000"/>
                    <a:lumOff val="35000"/>
                  </a:schemeClr>
                </a:solidFill>
              </a:rPr>
              <a:t>We will keep you updated with relevant information throughout the year relating to any school trips.</a:t>
            </a:r>
          </a:p>
          <a:p>
            <a:endParaRPr lang="en-GB" sz="2400" dirty="0">
              <a:solidFill>
                <a:schemeClr val="tx1">
                  <a:lumMod val="65000"/>
                  <a:lumOff val="35000"/>
                </a:schemeClr>
              </a:solidFill>
            </a:endParaRPr>
          </a:p>
          <a:p>
            <a:r>
              <a:rPr lang="en-GB" dirty="0" smtClean="0">
                <a:solidFill>
                  <a:schemeClr val="tx1">
                    <a:lumMod val="65000"/>
                    <a:lumOff val="35000"/>
                  </a:schemeClr>
                </a:solidFill>
              </a:rPr>
              <a:t>Throughout the year, we will hopefully have other opportunities to take the children on small local visits to places like the library and Lyme Park. </a:t>
            </a:r>
          </a:p>
          <a:p>
            <a:endParaRPr lang="en-GB" dirty="0">
              <a:solidFill>
                <a:schemeClr val="tx1">
                  <a:lumMod val="65000"/>
                  <a:lumOff val="35000"/>
                </a:schemeClr>
              </a:solidFill>
            </a:endParaRPr>
          </a:p>
          <a:p>
            <a:r>
              <a:rPr lang="en-GB" dirty="0" smtClean="0">
                <a:solidFill>
                  <a:schemeClr val="tx1">
                    <a:lumMod val="65000"/>
                    <a:lumOff val="35000"/>
                  </a:schemeClr>
                </a:solidFill>
              </a:rPr>
              <a:t>Year 4 will also go on a residential trip later this academic year – more details will follow.</a:t>
            </a:r>
            <a:endParaRPr lang="en-GB" dirty="0" smtClean="0"/>
          </a:p>
          <a:p>
            <a:endParaRPr lang="en-GB" dirty="0"/>
          </a:p>
          <a:p>
            <a:endParaRPr lang="en-GB" dirty="0" smtClean="0"/>
          </a:p>
          <a:p>
            <a:endParaRPr lang="en-GB" dirty="0"/>
          </a:p>
          <a:p>
            <a:endParaRPr lang="en-GB" dirty="0" smtClean="0"/>
          </a:p>
          <a:p>
            <a:endParaRPr lang="en-GB" dirty="0" smtClean="0"/>
          </a:p>
          <a:p>
            <a:endParaRPr lang="en-GB" dirty="0" smtClean="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44957444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73059"/>
            <a:ext cx="5832648" cy="1123694"/>
          </a:xfrm>
        </p:spPr>
        <p:txBody>
          <a:bodyPr/>
          <a:lstStyle/>
          <a:p>
            <a:r>
              <a:rPr lang="en-GB" dirty="0" smtClean="0"/>
              <a:t>Uniform</a:t>
            </a:r>
            <a:endParaRPr lang="en-GB" dirty="0"/>
          </a:p>
        </p:txBody>
      </p:sp>
      <p:sp>
        <p:nvSpPr>
          <p:cNvPr id="3" name="Subtitle 2"/>
          <p:cNvSpPr>
            <a:spLocks noGrp="1"/>
          </p:cNvSpPr>
          <p:nvPr>
            <p:ph type="subTitle" idx="1"/>
          </p:nvPr>
        </p:nvSpPr>
        <p:spPr>
          <a:xfrm>
            <a:off x="179512" y="1340768"/>
            <a:ext cx="8856984" cy="5040560"/>
          </a:xfrm>
        </p:spPr>
        <p:txBody>
          <a:bodyPr>
            <a:normAutofit fontScale="85000" lnSpcReduction="10000"/>
          </a:bodyPr>
          <a:lstStyle/>
          <a:p>
            <a:pPr algn="l"/>
            <a:r>
              <a:rPr lang="en-GB" sz="2400" b="1" dirty="0" smtClean="0">
                <a:solidFill>
                  <a:schemeClr val="tx1">
                    <a:lumMod val="65000"/>
                    <a:lumOff val="35000"/>
                  </a:schemeClr>
                </a:solidFill>
              </a:rPr>
              <a:t>Disley </a:t>
            </a:r>
            <a:r>
              <a:rPr lang="en-GB" sz="2400" b="1" dirty="0">
                <a:solidFill>
                  <a:schemeClr val="tx1">
                    <a:lumMod val="65000"/>
                    <a:lumOff val="35000"/>
                  </a:schemeClr>
                </a:solidFill>
              </a:rPr>
              <a:t>Primary School believes that uniform: </a:t>
            </a:r>
          </a:p>
          <a:p>
            <a:pPr marL="457200" indent="-457200" algn="l">
              <a:buFont typeface="Arial" panose="020B0604020202020204" pitchFamily="34" charset="0"/>
              <a:buChar char="•"/>
            </a:pPr>
            <a:r>
              <a:rPr lang="en-GB" sz="2400" b="1" dirty="0" smtClean="0">
                <a:solidFill>
                  <a:schemeClr val="tx1">
                    <a:lumMod val="65000"/>
                    <a:lumOff val="35000"/>
                  </a:schemeClr>
                </a:solidFill>
              </a:rPr>
              <a:t>Promotes </a:t>
            </a:r>
            <a:r>
              <a:rPr lang="en-GB" sz="2400" b="1" dirty="0">
                <a:solidFill>
                  <a:schemeClr val="tx1">
                    <a:lumMod val="65000"/>
                    <a:lumOff val="35000"/>
                  </a:schemeClr>
                </a:solidFill>
              </a:rPr>
              <a:t>a sense of pride in our school </a:t>
            </a:r>
          </a:p>
          <a:p>
            <a:pPr marL="457200" indent="-457200" algn="l">
              <a:buFont typeface="Arial" panose="020B0604020202020204" pitchFamily="34" charset="0"/>
              <a:buChar char="•"/>
            </a:pPr>
            <a:r>
              <a:rPr lang="en-GB" sz="2400" b="1" dirty="0" smtClean="0">
                <a:solidFill>
                  <a:schemeClr val="tx1">
                    <a:lumMod val="65000"/>
                    <a:lumOff val="35000"/>
                  </a:schemeClr>
                </a:solidFill>
              </a:rPr>
              <a:t>Helps </a:t>
            </a:r>
            <a:r>
              <a:rPr lang="en-GB" sz="2400" b="1" dirty="0">
                <a:solidFill>
                  <a:schemeClr val="tx1">
                    <a:lumMod val="65000"/>
                    <a:lumOff val="35000"/>
                  </a:schemeClr>
                </a:solidFill>
              </a:rPr>
              <a:t>to create a sense of community and belonging towards the school </a:t>
            </a:r>
          </a:p>
          <a:p>
            <a:pPr marL="457200" indent="-457200" algn="l">
              <a:buFont typeface="Arial" panose="020B0604020202020204" pitchFamily="34" charset="0"/>
              <a:buChar char="•"/>
            </a:pPr>
            <a:r>
              <a:rPr lang="en-GB" sz="2400" b="1" dirty="0" smtClean="0">
                <a:solidFill>
                  <a:schemeClr val="tx1">
                    <a:lumMod val="65000"/>
                    <a:lumOff val="35000"/>
                  </a:schemeClr>
                </a:solidFill>
              </a:rPr>
              <a:t>Supports </a:t>
            </a:r>
            <a:r>
              <a:rPr lang="en-GB" sz="2400" b="1" dirty="0">
                <a:solidFill>
                  <a:schemeClr val="tx1">
                    <a:lumMod val="65000"/>
                    <a:lumOff val="35000"/>
                  </a:schemeClr>
                </a:solidFill>
              </a:rPr>
              <a:t>the school’s commitment to inclusion </a:t>
            </a:r>
          </a:p>
          <a:p>
            <a:pPr marL="457200" indent="-457200" algn="l">
              <a:buFont typeface="Arial" panose="020B0604020202020204" pitchFamily="34" charset="0"/>
              <a:buChar char="•"/>
            </a:pPr>
            <a:r>
              <a:rPr lang="en-GB" sz="2400" b="1" dirty="0" smtClean="0">
                <a:solidFill>
                  <a:schemeClr val="tx1">
                    <a:lumMod val="65000"/>
                    <a:lumOff val="35000"/>
                  </a:schemeClr>
                </a:solidFill>
              </a:rPr>
              <a:t>Is </a:t>
            </a:r>
            <a:r>
              <a:rPr lang="en-GB" sz="2400" b="1" dirty="0">
                <a:solidFill>
                  <a:schemeClr val="tx1">
                    <a:lumMod val="65000"/>
                    <a:lumOff val="35000"/>
                  </a:schemeClr>
                </a:solidFill>
              </a:rPr>
              <a:t>practical, smart, and designed with health and safety in mind </a:t>
            </a:r>
          </a:p>
          <a:p>
            <a:pPr marL="457200" indent="-457200" algn="l">
              <a:buFont typeface="Arial" panose="020B0604020202020204" pitchFamily="34" charset="0"/>
              <a:buChar char="•"/>
            </a:pPr>
            <a:r>
              <a:rPr lang="en-GB" sz="2400" b="1" dirty="0" smtClean="0">
                <a:solidFill>
                  <a:schemeClr val="tx1">
                    <a:lumMod val="65000"/>
                    <a:lumOff val="35000"/>
                  </a:schemeClr>
                </a:solidFill>
              </a:rPr>
              <a:t>Is </a:t>
            </a:r>
            <a:r>
              <a:rPr lang="en-GB" sz="2400" b="1" dirty="0">
                <a:solidFill>
                  <a:schemeClr val="tx1">
                    <a:lumMod val="65000"/>
                    <a:lumOff val="35000"/>
                  </a:schemeClr>
                </a:solidFill>
              </a:rPr>
              <a:t>considered to be good value for money </a:t>
            </a:r>
          </a:p>
          <a:p>
            <a:pPr algn="l"/>
            <a:endParaRPr lang="en-GB" sz="2800" dirty="0" smtClean="0"/>
          </a:p>
          <a:p>
            <a:r>
              <a:rPr lang="en-GB" sz="2800" dirty="0" smtClean="0">
                <a:solidFill>
                  <a:schemeClr val="tx1">
                    <a:lumMod val="65000"/>
                    <a:lumOff val="35000"/>
                  </a:schemeClr>
                </a:solidFill>
              </a:rPr>
              <a:t>Please ensure that you </a:t>
            </a:r>
            <a:r>
              <a:rPr lang="en-GB" sz="2800" b="1" dirty="0" smtClean="0">
                <a:solidFill>
                  <a:schemeClr val="tx1">
                    <a:lumMod val="65000"/>
                    <a:lumOff val="35000"/>
                  </a:schemeClr>
                </a:solidFill>
              </a:rPr>
              <a:t>adhere to our school uniform policy </a:t>
            </a:r>
            <a:r>
              <a:rPr lang="en-GB" sz="2800" dirty="0" smtClean="0">
                <a:solidFill>
                  <a:schemeClr val="tx1">
                    <a:lumMod val="65000"/>
                    <a:lumOff val="35000"/>
                  </a:schemeClr>
                </a:solidFill>
              </a:rPr>
              <a:t>which you can find on our school website. Please </a:t>
            </a:r>
            <a:r>
              <a:rPr lang="en-GB" sz="2800" b="1" dirty="0" smtClean="0">
                <a:solidFill>
                  <a:schemeClr val="tx1">
                    <a:lumMod val="65000"/>
                    <a:lumOff val="35000"/>
                  </a:schemeClr>
                </a:solidFill>
              </a:rPr>
              <a:t>do not send children into school in trainers unless it is their allocated PE day. </a:t>
            </a:r>
          </a:p>
          <a:p>
            <a:r>
              <a:rPr lang="en-GB" sz="2800" dirty="0" smtClean="0">
                <a:solidFill>
                  <a:schemeClr val="tx1">
                    <a:lumMod val="65000"/>
                    <a:lumOff val="35000"/>
                  </a:schemeClr>
                </a:solidFill>
              </a:rPr>
              <a:t>We kindly request that </a:t>
            </a:r>
            <a:r>
              <a:rPr lang="en-GB" sz="2800" b="1" dirty="0" smtClean="0">
                <a:solidFill>
                  <a:schemeClr val="tx1">
                    <a:lumMod val="65000"/>
                    <a:lumOff val="35000"/>
                  </a:schemeClr>
                </a:solidFill>
              </a:rPr>
              <a:t>children do not attend school wearing bright coloured or large hair accessories </a:t>
            </a:r>
            <a:r>
              <a:rPr lang="en-GB" sz="2800" dirty="0" smtClean="0">
                <a:solidFill>
                  <a:schemeClr val="tx1">
                    <a:lumMod val="65000"/>
                    <a:lumOff val="35000"/>
                  </a:schemeClr>
                </a:solidFill>
              </a:rPr>
              <a:t>and we </a:t>
            </a:r>
            <a:r>
              <a:rPr lang="en-GB" sz="2800" b="1" dirty="0" smtClean="0">
                <a:solidFill>
                  <a:schemeClr val="tx1">
                    <a:lumMod val="65000"/>
                    <a:lumOff val="35000"/>
                  </a:schemeClr>
                </a:solidFill>
              </a:rPr>
              <a:t>encourage long hair to be tied up </a:t>
            </a:r>
            <a:r>
              <a:rPr lang="en-GB" sz="2800" dirty="0" smtClean="0">
                <a:solidFill>
                  <a:schemeClr val="tx1">
                    <a:lumMod val="65000"/>
                    <a:lumOff val="35000"/>
                  </a:schemeClr>
                </a:solidFill>
              </a:rPr>
              <a:t>as much as possible to ensure the health and safety of our children. </a:t>
            </a:r>
            <a:endParaRPr lang="en-GB" sz="2800" dirty="0">
              <a:solidFill>
                <a:schemeClr val="tx1">
                  <a:lumMod val="65000"/>
                  <a:lumOff val="35000"/>
                </a:schemeClr>
              </a:solidFill>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102432"/>
            <a:ext cx="1340768" cy="1340768"/>
          </a:xfrm>
          <a:prstGeom prst="rect">
            <a:avLst/>
          </a:prstGeom>
        </p:spPr>
      </p:pic>
    </p:spTree>
    <p:extLst>
      <p:ext uri="{BB962C8B-B14F-4D97-AF65-F5344CB8AC3E}">
        <p14:creationId xmlns:p14="http://schemas.microsoft.com/office/powerpoint/2010/main" val="411173077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548</TotalTime>
  <Words>1274</Words>
  <Application>Microsoft Office PowerPoint</Application>
  <PresentationFormat>On-screen Show (4:3)</PresentationFormat>
  <Paragraphs>84</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Arial</vt:lpstr>
      <vt:lpstr>Calibri</vt:lpstr>
      <vt:lpstr>Office Theme</vt:lpstr>
      <vt:lpstr>Welcome to Year 3 and 4 Meet the Teacher Information Session </vt:lpstr>
      <vt:lpstr>Who is Who?</vt:lpstr>
      <vt:lpstr>How to contact us</vt:lpstr>
      <vt:lpstr>Parents’ Evening and Information Sharing</vt:lpstr>
      <vt:lpstr>School Website and Class Page</vt:lpstr>
      <vt:lpstr>Official Assessments</vt:lpstr>
      <vt:lpstr>PE Days</vt:lpstr>
      <vt:lpstr>Reading Books and Reading Records</vt:lpstr>
      <vt:lpstr>Administering Medication </vt:lpstr>
      <vt:lpstr>Homework </vt:lpstr>
      <vt:lpstr>Celebration and Award Assemblies</vt:lpstr>
      <vt:lpstr>Lost Property</vt:lpstr>
      <vt:lpstr>Playtime Snacks</vt:lpstr>
      <vt:lpstr>Clubs</vt:lpstr>
      <vt:lpstr>School Trips</vt:lpstr>
      <vt:lpstr>Uniform</vt:lpstr>
    </vt:vector>
  </TitlesOfParts>
  <Company>Disley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1 and 2  Meet the Teacher Information Session</dc:title>
  <dc:creator>Jade Grindey</dc:creator>
  <cp:lastModifiedBy>H Harrison (DPS)</cp:lastModifiedBy>
  <cp:revision>49</cp:revision>
  <dcterms:created xsi:type="dcterms:W3CDTF">2021-09-03T10:05:16Z</dcterms:created>
  <dcterms:modified xsi:type="dcterms:W3CDTF">2025-09-02T13:56:18Z</dcterms:modified>
</cp:coreProperties>
</file>