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40"/>
  </p:notesMasterIdLst>
  <p:handoutMasterIdLst>
    <p:handoutMasterId r:id="rId41"/>
  </p:handoutMasterIdLst>
  <p:sldIdLst>
    <p:sldId id="275" r:id="rId2"/>
    <p:sldId id="258" r:id="rId3"/>
    <p:sldId id="276" r:id="rId4"/>
    <p:sldId id="277" r:id="rId5"/>
    <p:sldId id="278" r:id="rId6"/>
    <p:sldId id="279" r:id="rId7"/>
    <p:sldId id="280" r:id="rId8"/>
    <p:sldId id="281" r:id="rId9"/>
    <p:sldId id="282" r:id="rId10"/>
    <p:sldId id="283" r:id="rId11"/>
    <p:sldId id="284" r:id="rId12"/>
    <p:sldId id="285" r:id="rId13"/>
    <p:sldId id="286" r:id="rId14"/>
    <p:sldId id="287" r:id="rId15"/>
    <p:sldId id="288" r:id="rId16"/>
    <p:sldId id="289" r:id="rId17"/>
    <p:sldId id="290" r:id="rId18"/>
    <p:sldId id="291" r:id="rId19"/>
    <p:sldId id="299" r:id="rId20"/>
    <p:sldId id="293" r:id="rId21"/>
    <p:sldId id="294" r:id="rId22"/>
    <p:sldId id="295" r:id="rId23"/>
    <p:sldId id="296" r:id="rId24"/>
    <p:sldId id="297" r:id="rId25"/>
    <p:sldId id="298" r:id="rId26"/>
    <p:sldId id="300" r:id="rId27"/>
    <p:sldId id="301" r:id="rId28"/>
    <p:sldId id="302" r:id="rId29"/>
    <p:sldId id="303" r:id="rId30"/>
    <p:sldId id="304" r:id="rId31"/>
    <p:sldId id="305" r:id="rId32"/>
    <p:sldId id="306" r:id="rId33"/>
    <p:sldId id="307" r:id="rId34"/>
    <p:sldId id="308" r:id="rId35"/>
    <p:sldId id="309" r:id="rId36"/>
    <p:sldId id="310" r:id="rId37"/>
    <p:sldId id="311" r:id="rId38"/>
    <p:sldId id="267" r:id="rId39"/>
  </p:sldIdLst>
  <p:sldSz cx="9144000" cy="6858000" type="screen4x3"/>
  <p:notesSz cx="6858000" cy="9144000"/>
  <p:embeddedFontLst>
    <p:embeddedFont>
      <p:font typeface="Calibri" panose="020F0502020204030204" pitchFamily="34" charset="0"/>
      <p:regular r:id="rId42"/>
      <p:bold r:id="rId43"/>
      <p:italic r:id="rId44"/>
      <p:boldItalic r:id="rId45"/>
    </p:embeddedFont>
    <p:embeddedFont>
      <p:font typeface="Roboto" panose="020B0604020202020204" charset="0"/>
      <p:regular r:id="rId46"/>
      <p:bold r:id="rId47"/>
      <p:italic r:id="rId48"/>
      <p:boldItalic r:id="rId49"/>
    </p:embeddedFont>
    <p:embeddedFont>
      <p:font typeface="Twinkl" panose="020B0604020202020204" charset="0"/>
      <p:regular r:id="rId50"/>
      <p:bold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 uri="http://customooxmlschemas.google.com/">
      <go:slidesCustomData xmlns="" xmlns:p15="http://schemas.microsoft.com/office/powerpoint/2012/main" xmlns:go="http://customooxmlschemas.google.com/" roundtripDataSignature="AMtx7mijMVMSp77JdlecfhlIiZWdo6RcXA==" r:id="rId57"/>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lday" initials=""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4092"/>
    <a:srgbClr val="9B53A2"/>
    <a:srgbClr val="F1884C"/>
    <a:srgbClr val="01B9AD"/>
    <a:srgbClr val="73C050"/>
    <a:srgbClr val="FEC01F"/>
    <a:srgbClr val="0094D4"/>
    <a:srgbClr val="CADB3C"/>
    <a:srgbClr val="FFFFFF"/>
    <a:srgbClr val="FFE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06" d="100"/>
          <a:sy n="106" d="100"/>
        </p:scale>
        <p:origin x="-102" y="-162"/>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59"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font" Target="fonts/font4.fntdata"/><Relationship Id="rId58"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57" Type="http://customschemas.google.com/relationships/presentationmetadata" Target="metadata"/><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font" Target="fonts/font10.fntdata"/><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02/12/2021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02/12/2021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1kUE0BZtTRc" TargetMode="External"/><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hyperlink" Target="https://www.twinkl.co.uk/resources/keystage2-ks2/ks2-topics/ks2-the-environment" TargetMode="External"/><Relationship Id="rId7" Type="http://schemas.openxmlformats.org/officeDocument/2006/relationships/image" Target="../media/image24.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1.jpeg"/><Relationship Id="rId7" Type="http://schemas.openxmlformats.org/officeDocument/2006/relationships/image" Target="../media/image26.png"/><Relationship Id="rId2" Type="http://schemas.openxmlformats.org/officeDocument/2006/relationships/slide" Target="slide21.xml"/><Relationship Id="rId1" Type="http://schemas.openxmlformats.org/officeDocument/2006/relationships/slideLayout" Target="../slideLayouts/slideLayout3.xml"/><Relationship Id="rId6" Type="http://schemas.openxmlformats.org/officeDocument/2006/relationships/hyperlink" Target="https://www.twinkl.co.uk/resources/keystage2-ks2/ks2-topics/ks2-the-environment" TargetMode="External"/><Relationship Id="rId11" Type="http://schemas.openxmlformats.org/officeDocument/2006/relationships/slide" Target="slide22.xml"/><Relationship Id="rId5" Type="http://schemas.openxmlformats.org/officeDocument/2006/relationships/slide" Target="slide18.xml"/><Relationship Id="rId10" Type="http://schemas.openxmlformats.org/officeDocument/2006/relationships/slide" Target="slide20.xml"/><Relationship Id="rId4" Type="http://schemas.openxmlformats.org/officeDocument/2006/relationships/image" Target="../media/image23.png"/><Relationship Id="rId9" Type="http://schemas.openxmlformats.org/officeDocument/2006/relationships/slide" Target="slide19.xml"/></Relationships>
</file>

<file path=ppt/slides/_rels/slide18.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28.jpeg"/><Relationship Id="rId1" Type="http://schemas.openxmlformats.org/officeDocument/2006/relationships/slideLayout" Target="../slideLayouts/slideLayout3.xml"/><Relationship Id="rId5" Type="http://schemas.openxmlformats.org/officeDocument/2006/relationships/slide" Target="slide17.xml"/><Relationship Id="rId4" Type="http://schemas.openxmlformats.org/officeDocument/2006/relationships/hyperlink" Target="https://www.youtube.com/watch?v=Z5c50-_hcD0"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NDZzAIcCQLQ" TargetMode="External"/><Relationship Id="rId2" Type="http://schemas.openxmlformats.org/officeDocument/2006/relationships/image" Target="../media/image29.jpeg"/><Relationship Id="rId1" Type="http://schemas.openxmlformats.org/officeDocument/2006/relationships/slideLayout" Target="../slideLayouts/slideLayout3.xml"/><Relationship Id="rId5" Type="http://schemas.openxmlformats.org/officeDocument/2006/relationships/hyperlink" Target="https://www.twinkl.co.uk/resources/keystage2-ks2/ks2-topics/ks2-the-environment" TargetMode="External"/><Relationship Id="rId4" Type="http://schemas.openxmlformats.org/officeDocument/2006/relationships/slide" Target="slide17.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pEUzot8Zufo" TargetMode="External"/><Relationship Id="rId2" Type="http://schemas.openxmlformats.org/officeDocument/2006/relationships/image" Target="../media/image30.png"/><Relationship Id="rId1" Type="http://schemas.openxmlformats.org/officeDocument/2006/relationships/slideLayout" Target="../slideLayouts/slideLayout3.xml"/><Relationship Id="rId5" Type="http://schemas.openxmlformats.org/officeDocument/2006/relationships/slide" Target="slide17.xml"/><Relationship Id="rId4" Type="http://schemas.openxmlformats.org/officeDocument/2006/relationships/hyperlink" Target="https://www.twinkl.co.uk/resources/keystage2-ks2/ks2-topics/ks2-the-environment"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j7q653ffQO4" TargetMode="External"/><Relationship Id="rId2" Type="http://schemas.openxmlformats.org/officeDocument/2006/relationships/image" Target="../media/image31.png"/><Relationship Id="rId1" Type="http://schemas.openxmlformats.org/officeDocument/2006/relationships/slideLayout" Target="../slideLayouts/slideLayout3.xml"/><Relationship Id="rId5" Type="http://schemas.openxmlformats.org/officeDocument/2006/relationships/hyperlink" Target="https://www.twinkl.co.uk/resources/keystage2-ks2/ks2-topics/ks2-the-environment" TargetMode="External"/><Relationship Id="rId4" Type="http://schemas.openxmlformats.org/officeDocument/2006/relationships/slide" Target="slide17.xml"/></Relationships>
</file>

<file path=ppt/slides/_rels/slide22.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23.png"/><Relationship Id="rId7" Type="http://schemas.openxmlformats.org/officeDocument/2006/relationships/slide" Target="slide19.xml"/><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slide" Target="slide21.xml"/><Relationship Id="rId10" Type="http://schemas.openxmlformats.org/officeDocument/2006/relationships/slide" Target="slide20.xml"/><Relationship Id="rId4" Type="http://schemas.openxmlformats.org/officeDocument/2006/relationships/slide" Target="slide18.xml"/><Relationship Id="rId9"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jpeg"/><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1.jpeg"/></Relationships>
</file>

<file path=ppt/slides/_rels/slide2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3.jpg"/></Relationships>
</file>

<file path=ppt/slides/_rels/slide2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5.jpg"/></Relationships>
</file>

<file path=ppt/slides/_rels/slide2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7.jpg"/></Relationships>
</file>

<file path=ppt/slides/_rels/slide3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9.jpg"/></Relationships>
</file>

<file path=ppt/slides/_rels/slide3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51.jpg"/></Relationships>
</file>

<file path=ppt/slides/_rels/slide32.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52.jpg"/><Relationship Id="rId1" Type="http://schemas.openxmlformats.org/officeDocument/2006/relationships/slideLayout" Target="../slideLayouts/slideLayout3.xml"/><Relationship Id="rId4" Type="http://schemas.openxmlformats.org/officeDocument/2006/relationships/image" Target="../media/image53.png"/></Relationships>
</file>

<file path=ppt/slides/_rels/slide33.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55.jpg"/></Relationships>
</file>

<file path=ppt/slides/_rels/slide34.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56.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58.tiff"/></Relationships>
</file>

<file path=ppt/slides/_rels/slide37.xml.rels><?xml version="1.0" encoding="UTF-8" standalone="yes"?>
<Relationships xmlns="http://schemas.openxmlformats.org/package/2006/relationships"><Relationship Id="rId3" Type="http://schemas.openxmlformats.org/officeDocument/2006/relationships/image" Target="../media/image59.tiff"/><Relationship Id="rId7" Type="http://schemas.openxmlformats.org/officeDocument/2006/relationships/image" Target="../media/image63.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62.tiff"/><Relationship Id="rId5" Type="http://schemas.openxmlformats.org/officeDocument/2006/relationships/image" Target="../media/image61.png"/><Relationship Id="rId4" Type="http://schemas.openxmlformats.org/officeDocument/2006/relationships/image" Target="../media/image60.tif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CE2A6E7C-C510-42AE-9DB8-7923B1DF4DC9}"/>
              </a:ext>
            </a:extLst>
          </p:cNvPr>
          <p:cNvSpPr>
            <a:spLocks noGrp="1"/>
          </p:cNvSpPr>
          <p:nvPr/>
        </p:nvSpPr>
        <p:spPr>
          <a:xfrm>
            <a:off x="736600" y="2374695"/>
            <a:ext cx="7670800" cy="2108609"/>
          </a:xfrm>
          <a:prstGeom prst="rect">
            <a:avLst/>
          </a:prstGeom>
          <a:solidFill>
            <a:schemeClr val="bg1"/>
          </a:solidFill>
          <a:ln w="25400">
            <a:solidFill>
              <a:schemeClr val="accent5"/>
            </a:solidFill>
          </a:ln>
        </p:spPr>
        <p:txBody>
          <a:bodyPr vert="horz" wrap="square" lIns="180000" tIns="180000" rIns="180000" bIns="180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r>
              <a:rPr lang="en-GB" sz="1400" b="0" dirty="0">
                <a:solidFill>
                  <a:schemeClr val="tx1"/>
                </a:solidFill>
                <a:latin typeface="Roboto" panose="02000000000000000000" pitchFamily="2" charset="0"/>
                <a:ea typeface="Roboto" panose="02000000000000000000" pitchFamily="2" charset="0"/>
              </a:rPr>
              <a:t>We hope you find the information on our website and resources useful. This resource contains links to external video websites. These websites often have </a:t>
            </a:r>
            <a:r>
              <a:rPr lang="en-GB" sz="1400" b="0" dirty="0" err="1">
                <a:solidFill>
                  <a:schemeClr val="tx1"/>
                </a:solidFill>
                <a:latin typeface="Roboto" panose="02000000000000000000" pitchFamily="2" charset="0"/>
                <a:ea typeface="Roboto" panose="02000000000000000000" pitchFamily="2" charset="0"/>
              </a:rPr>
              <a:t>autoplay</a:t>
            </a:r>
            <a:r>
              <a:rPr lang="en-GB" sz="1400" b="0" dirty="0">
                <a:solidFill>
                  <a:schemeClr val="tx1"/>
                </a:solidFill>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b="0" dirty="0" err="1">
                <a:solidFill>
                  <a:schemeClr val="tx1"/>
                </a:solidFill>
                <a:latin typeface="Roboto" panose="02000000000000000000" pitchFamily="2" charset="0"/>
                <a:ea typeface="Roboto" panose="02000000000000000000" pitchFamily="2" charset="0"/>
              </a:rPr>
              <a:t>Twinkl</a:t>
            </a:r>
            <a:r>
              <a:rPr lang="en-GB" sz="1400" b="0" dirty="0">
                <a:solidFill>
                  <a:schemeClr val="tx1"/>
                </a:solidFill>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b="0" dirty="0" err="1">
                <a:solidFill>
                  <a:schemeClr val="tx1"/>
                </a:solidFill>
                <a:latin typeface="Roboto" panose="02000000000000000000" pitchFamily="2" charset="0"/>
                <a:ea typeface="Roboto" panose="02000000000000000000" pitchFamily="2" charset="0"/>
              </a:rPr>
              <a:t>Twinkl</a:t>
            </a:r>
            <a:r>
              <a:rPr lang="en-GB" sz="1400" b="0" dirty="0">
                <a:solidFill>
                  <a:schemeClr val="tx1"/>
                </a:solidFill>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b="0" dirty="0" err="1">
                <a:solidFill>
                  <a:schemeClr val="tx1"/>
                </a:solidFill>
                <a:latin typeface="Roboto" panose="02000000000000000000" pitchFamily="2" charset="0"/>
                <a:ea typeface="Roboto" panose="02000000000000000000" pitchFamily="2" charset="0"/>
              </a:rPr>
              <a:t>TwinklCares</a:t>
            </a:r>
            <a:r>
              <a:rPr lang="en-GB" sz="1400" b="0" dirty="0">
                <a:solidFill>
                  <a:schemeClr val="tx1"/>
                </a:solidFill>
                <a:latin typeface="Roboto" panose="02000000000000000000" pitchFamily="2" charset="0"/>
                <a:ea typeface="Roboto" panose="02000000000000000000" pitchFamily="2" charset="0"/>
              </a:rPr>
              <a:t> and we will try to fix it, although we can assume no responsibility if this is the case.</a:t>
            </a:r>
            <a:endParaRPr lang="en-GB" sz="1400" dirty="0">
              <a:solidFill>
                <a:schemeClr val="tx1"/>
              </a:solidFill>
              <a:latin typeface="Roboto" panose="02000000000000000000" pitchFamily="2" charset="0"/>
              <a:ea typeface="Roboto" panose="02000000000000000000" pitchFamily="2" charset="0"/>
            </a:endParaRPr>
          </a:p>
        </p:txBody>
      </p:sp>
      <p:sp>
        <p:nvSpPr>
          <p:cNvPr id="6" name="Rectangle 5">
            <a:hlinkClick r:id="rId2"/>
            <a:extLst>
              <a:ext uri="{FF2B5EF4-FFF2-40B4-BE49-F238E27FC236}">
                <a16:creationId xmlns:a16="http://schemas.microsoft.com/office/drawing/2014/main" xmlns="" id="{5C94C3FD-825E-46A9-B89C-215F08CE2AB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7299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xmlns="" id="{55C9A472-C648-452C-994F-2BDA1BE16B95}"/>
              </a:ext>
            </a:extLst>
          </p:cNvPr>
          <p:cNvSpPr/>
          <p:nvPr/>
        </p:nvSpPr>
        <p:spPr>
          <a:xfrm>
            <a:off x="4051883" y="5838738"/>
            <a:ext cx="1140902" cy="7298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xmlns="" id="{1EB906E9-24D0-4525-B341-5F52FC20EFC2}"/>
              </a:ext>
            </a:extLst>
          </p:cNvPr>
          <p:cNvSpPr/>
          <p:nvPr/>
        </p:nvSpPr>
        <p:spPr>
          <a:xfrm>
            <a:off x="8523215" y="6112779"/>
            <a:ext cx="536896" cy="7298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7">
            <a:extLst>
              <a:ext uri="{FF2B5EF4-FFF2-40B4-BE49-F238E27FC236}">
                <a16:creationId xmlns:a16="http://schemas.microsoft.com/office/drawing/2014/main" xmlns="" id="{9E59F78B-2747-414D-BE51-29F6446BB3FE}"/>
              </a:ext>
            </a:extLst>
          </p:cNvPr>
          <p:cNvSpPr>
            <a:spLocks noGrp="1"/>
          </p:cNvSpPr>
          <p:nvPr>
            <p:ph type="title"/>
          </p:nvPr>
        </p:nvSpPr>
        <p:spPr>
          <a:xfrm>
            <a:off x="457198" y="549275"/>
            <a:ext cx="8220075" cy="994306"/>
          </a:xfrm>
        </p:spPr>
        <p:txBody>
          <a:bodyPr/>
          <a:lstStyle/>
          <a:p>
            <a:r>
              <a:rPr lang="en-GB" sz="5000" dirty="0"/>
              <a:t>Sir David Attenborough</a:t>
            </a:r>
          </a:p>
        </p:txBody>
      </p:sp>
      <p:grpSp>
        <p:nvGrpSpPr>
          <p:cNvPr id="9" name="Group 8">
            <a:extLst>
              <a:ext uri="{FF2B5EF4-FFF2-40B4-BE49-F238E27FC236}">
                <a16:creationId xmlns:a16="http://schemas.microsoft.com/office/drawing/2014/main" xmlns="" id="{BD81A19D-F9BA-4625-8039-F7CA97AEBDD5}"/>
              </a:ext>
            </a:extLst>
          </p:cNvPr>
          <p:cNvGrpSpPr/>
          <p:nvPr/>
        </p:nvGrpSpPr>
        <p:grpSpPr>
          <a:xfrm>
            <a:off x="4822060" y="1625427"/>
            <a:ext cx="3566290" cy="2658264"/>
            <a:chOff x="4822060" y="1625427"/>
            <a:chExt cx="3566290" cy="2658264"/>
          </a:xfrm>
        </p:grpSpPr>
        <p:pic>
          <p:nvPicPr>
            <p:cNvPr id="10" name="Picture 9">
              <a:extLst>
                <a:ext uri="{FF2B5EF4-FFF2-40B4-BE49-F238E27FC236}">
                  <a16:creationId xmlns:a16="http://schemas.microsoft.com/office/drawing/2014/main" xmlns="" id="{9F013BF7-BEC8-40BC-BC99-7A133732E77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0562" b="6"/>
            <a:stretch/>
          </p:blipFill>
          <p:spPr>
            <a:xfrm>
              <a:off x="4822060" y="1625427"/>
              <a:ext cx="3566290" cy="2658264"/>
            </a:xfrm>
            <a:prstGeom prst="roundRect">
              <a:avLst>
                <a:gd name="adj" fmla="val 10422"/>
              </a:avLst>
            </a:prstGeom>
            <a:ln w="57150">
              <a:noFill/>
            </a:ln>
          </p:spPr>
        </p:pic>
        <p:sp>
          <p:nvSpPr>
            <p:cNvPr id="11" name="Rectangle 10">
              <a:extLst>
                <a:ext uri="{FF2B5EF4-FFF2-40B4-BE49-F238E27FC236}">
                  <a16:creationId xmlns:a16="http://schemas.microsoft.com/office/drawing/2014/main" xmlns="" id="{836A379C-DA23-43DE-8CD9-D8AE098761DB}"/>
                </a:ext>
              </a:extLst>
            </p:cNvPr>
            <p:cNvSpPr/>
            <p:nvPr/>
          </p:nvSpPr>
          <p:spPr>
            <a:xfrm>
              <a:off x="5348140" y="4143907"/>
              <a:ext cx="304021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Conor McDonnell / WWF-UK</a:t>
              </a:r>
            </a:p>
          </p:txBody>
        </p:sp>
      </p:grpSp>
      <p:sp>
        <p:nvSpPr>
          <p:cNvPr id="12" name="Rectangle: Rounded Corners 11">
            <a:extLst>
              <a:ext uri="{FF2B5EF4-FFF2-40B4-BE49-F238E27FC236}">
                <a16:creationId xmlns:a16="http://schemas.microsoft.com/office/drawing/2014/main" xmlns="" id="{6CB66301-A2B8-49E1-A48D-729D62FD6342}"/>
              </a:ext>
            </a:extLst>
          </p:cNvPr>
          <p:cNvSpPr/>
          <p:nvPr/>
        </p:nvSpPr>
        <p:spPr>
          <a:xfrm>
            <a:off x="782011" y="1640792"/>
            <a:ext cx="4542019" cy="2612658"/>
          </a:xfrm>
          <a:prstGeom prst="roundRect">
            <a:avLst>
              <a:gd name="adj" fmla="val 9932"/>
            </a:avLst>
          </a:prstGeom>
          <a:solidFill>
            <a:schemeClr val="bg1"/>
          </a:solidFill>
          <a:ln w="57150">
            <a:solidFill>
              <a:srgbClr val="FFE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Sir David Attenborough is a very well-known English broadcaster and natural historian. He was born on the 8</a:t>
            </a:r>
            <a:r>
              <a:rPr lang="en-GB" sz="1600" baseline="30000" dirty="0">
                <a:solidFill>
                  <a:schemeClr val="tx1"/>
                </a:solidFill>
              </a:rPr>
              <a:t>th</a:t>
            </a:r>
            <a:r>
              <a:rPr lang="en-GB" sz="1600" dirty="0">
                <a:solidFill>
                  <a:schemeClr val="tx1"/>
                </a:solidFill>
              </a:rPr>
              <a:t> of May 1926, in London. He studied natural sciences at Cambridge University and joined the BBC in 1952.</a:t>
            </a:r>
          </a:p>
          <a:p>
            <a:endParaRPr lang="en-GB" sz="1600" dirty="0">
              <a:solidFill>
                <a:schemeClr val="tx1"/>
              </a:solidFill>
            </a:endParaRPr>
          </a:p>
          <a:p>
            <a:r>
              <a:rPr lang="en-GB" sz="1600" dirty="0">
                <a:solidFill>
                  <a:schemeClr val="tx1"/>
                </a:solidFill>
              </a:rPr>
              <a:t>Sir David Attenborough has produced, written and narrated over 100 </a:t>
            </a:r>
            <a:r>
              <a:rPr lang="en-GB" sz="1600" dirty="0" err="1">
                <a:solidFill>
                  <a:schemeClr val="tx1"/>
                </a:solidFill>
              </a:rPr>
              <a:t>groundbreaking</a:t>
            </a:r>
            <a:r>
              <a:rPr lang="en-GB" sz="1600" dirty="0">
                <a:solidFill>
                  <a:schemeClr val="tx1"/>
                </a:solidFill>
              </a:rPr>
              <a:t> natural history documentaries. </a:t>
            </a:r>
          </a:p>
        </p:txBody>
      </p:sp>
      <p:sp>
        <p:nvSpPr>
          <p:cNvPr id="14" name="Rectangle 13">
            <a:hlinkClick r:id="rId3"/>
            <a:extLst>
              <a:ext uri="{FF2B5EF4-FFF2-40B4-BE49-F238E27FC236}">
                <a16:creationId xmlns:a16="http://schemas.microsoft.com/office/drawing/2014/main" xmlns="" id="{DC79074D-3F2D-41EA-8761-B3DD1D604AA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 name="Group 14">
            <a:extLst>
              <a:ext uri="{FF2B5EF4-FFF2-40B4-BE49-F238E27FC236}">
                <a16:creationId xmlns:a16="http://schemas.microsoft.com/office/drawing/2014/main" xmlns="" id="{A28C25F4-4C1A-4499-9990-A01B22B09140}"/>
              </a:ext>
            </a:extLst>
          </p:cNvPr>
          <p:cNvGrpSpPr/>
          <p:nvPr/>
        </p:nvGrpSpPr>
        <p:grpSpPr>
          <a:xfrm>
            <a:off x="782011" y="4524023"/>
            <a:ext cx="7576897" cy="1568111"/>
            <a:chOff x="782011" y="4524023"/>
            <a:chExt cx="7576897" cy="1568111"/>
          </a:xfrm>
        </p:grpSpPr>
        <p:grpSp>
          <p:nvGrpSpPr>
            <p:cNvPr id="16" name="Group 15">
              <a:extLst>
                <a:ext uri="{FF2B5EF4-FFF2-40B4-BE49-F238E27FC236}">
                  <a16:creationId xmlns:a16="http://schemas.microsoft.com/office/drawing/2014/main" xmlns="" id="{DD5866AC-44A4-4BBC-AA30-63AAABDA3532}"/>
                </a:ext>
              </a:extLst>
            </p:cNvPr>
            <p:cNvGrpSpPr/>
            <p:nvPr/>
          </p:nvGrpSpPr>
          <p:grpSpPr>
            <a:xfrm>
              <a:off x="782011" y="4524023"/>
              <a:ext cx="3267475" cy="760068"/>
              <a:chOff x="782011" y="4524023"/>
              <a:chExt cx="3267475" cy="760068"/>
            </a:xfrm>
          </p:grpSpPr>
          <p:sp>
            <p:nvSpPr>
              <p:cNvPr id="18" name="Rectangle: Rounded Corners 17">
                <a:extLst>
                  <a:ext uri="{FF2B5EF4-FFF2-40B4-BE49-F238E27FC236}">
                    <a16:creationId xmlns:a16="http://schemas.microsoft.com/office/drawing/2014/main" xmlns="" id="{2885D57D-AC7C-499D-98BB-71E3D67EBA1B}"/>
                  </a:ext>
                </a:extLst>
              </p:cNvPr>
              <p:cNvSpPr/>
              <p:nvPr/>
            </p:nvSpPr>
            <p:spPr>
              <a:xfrm>
                <a:off x="782011" y="4528846"/>
                <a:ext cx="3267475" cy="755245"/>
              </a:xfrm>
              <a:prstGeom prst="roundRect">
                <a:avLst>
                  <a:gd name="adj" fmla="val 29710"/>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xmlns="" id="{41F9FB1F-807F-4FB7-A624-980C95DD9D4B}"/>
                  </a:ext>
                </a:extLst>
              </p:cNvPr>
              <p:cNvSpPr/>
              <p:nvPr/>
            </p:nvSpPr>
            <p:spPr>
              <a:xfrm>
                <a:off x="858894" y="4524023"/>
                <a:ext cx="3134191" cy="369332"/>
              </a:xfrm>
              <a:prstGeom prst="rect">
                <a:avLst/>
              </a:prstGeom>
            </p:spPr>
            <p:txBody>
              <a:bodyPr wrap="none">
                <a:spAutoFit/>
              </a:bodyPr>
              <a:lstStyle/>
              <a:p>
                <a:r>
                  <a:rPr lang="en-GB" b="1" dirty="0"/>
                  <a:t>Have you seen any of these?</a:t>
                </a:r>
              </a:p>
            </p:txBody>
          </p:sp>
        </p:grpSp>
        <p:sp>
          <p:nvSpPr>
            <p:cNvPr id="17" name="Rectangle: Rounded Corners 16">
              <a:extLst>
                <a:ext uri="{FF2B5EF4-FFF2-40B4-BE49-F238E27FC236}">
                  <a16:creationId xmlns:a16="http://schemas.microsoft.com/office/drawing/2014/main" xmlns="" id="{EF809A83-F99E-4CBD-8DD2-C7734098D53D}"/>
                </a:ext>
              </a:extLst>
            </p:cNvPr>
            <p:cNvSpPr/>
            <p:nvPr/>
          </p:nvSpPr>
          <p:spPr>
            <a:xfrm>
              <a:off x="782011" y="4917676"/>
              <a:ext cx="7576897" cy="1174458"/>
            </a:xfrm>
            <a:prstGeom prst="roundRect">
              <a:avLst>
                <a:gd name="adj" fmla="val 16667"/>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0" name="TextBox 19">
            <a:extLst>
              <a:ext uri="{FF2B5EF4-FFF2-40B4-BE49-F238E27FC236}">
                <a16:creationId xmlns:a16="http://schemas.microsoft.com/office/drawing/2014/main" xmlns="" id="{9A88F90E-D57E-4714-85A2-FFF658F3FA8D}"/>
              </a:ext>
            </a:extLst>
          </p:cNvPr>
          <p:cNvSpPr txBox="1"/>
          <p:nvPr/>
        </p:nvSpPr>
        <p:spPr>
          <a:xfrm>
            <a:off x="755650" y="5088627"/>
            <a:ext cx="3582627" cy="830997"/>
          </a:xfrm>
          <a:prstGeom prst="rect">
            <a:avLst/>
          </a:prstGeom>
          <a:noFill/>
        </p:spPr>
        <p:txBody>
          <a:bodyPr wrap="square" rtlCol="0">
            <a:spAutoFit/>
          </a:bodyPr>
          <a:lstStyle/>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Life On Earth (1979)</a:t>
            </a:r>
          </a:p>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The Private Life of Plants (1995)</a:t>
            </a:r>
          </a:p>
          <a:p>
            <a:pPr marL="400050" indent="-285750">
              <a:buSzPts val="1800"/>
              <a:buFont typeface="Arial" panose="020B0604020202020204" pitchFamily="34" charset="0"/>
              <a:buChar char="•"/>
            </a:pPr>
            <a:r>
              <a:rPr lang="en-GB" sz="1600" dirty="0">
                <a:ea typeface="Roboto" panose="02000000000000000000" pitchFamily="2" charset="0"/>
                <a:cs typeface="Roboto"/>
                <a:sym typeface="Roboto"/>
              </a:rPr>
              <a:t>Blue Planet (2001)</a:t>
            </a:r>
          </a:p>
        </p:txBody>
      </p:sp>
      <p:sp>
        <p:nvSpPr>
          <p:cNvPr id="21" name="Rectangle 20">
            <a:extLst>
              <a:ext uri="{FF2B5EF4-FFF2-40B4-BE49-F238E27FC236}">
                <a16:creationId xmlns:a16="http://schemas.microsoft.com/office/drawing/2014/main" xmlns="" id="{1D62D4BB-55D5-4486-BD14-E8A1FA3D2953}"/>
              </a:ext>
            </a:extLst>
          </p:cNvPr>
          <p:cNvSpPr/>
          <p:nvPr/>
        </p:nvSpPr>
        <p:spPr>
          <a:xfrm>
            <a:off x="4979254" y="4994621"/>
            <a:ext cx="4572000" cy="584775"/>
          </a:xfrm>
          <a:prstGeom prst="rect">
            <a:avLst/>
          </a:prstGeom>
        </p:spPr>
        <p:txBody>
          <a:bodyPr>
            <a:spAutoFit/>
          </a:bodyPr>
          <a:lstStyle/>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Planet Earth (2006)</a:t>
            </a:r>
          </a:p>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Blues Planet II (2017)</a:t>
            </a:r>
          </a:p>
        </p:txBody>
      </p:sp>
    </p:spTree>
    <p:extLst>
      <p:ext uri="{BB962C8B-B14F-4D97-AF65-F5344CB8AC3E}">
        <p14:creationId xmlns:p14="http://schemas.microsoft.com/office/powerpoint/2010/main" val="412239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animEffect transition="in" filter="fade">
                                      <p:cBhvr>
                                        <p:cTn id="11" dur="500"/>
                                        <p:tgtEl>
                                          <p:spTgt spid="12">
                                            <p:txEl>
                                              <p:pRg st="2" end="2"/>
                                            </p:txEl>
                                          </p:spTgt>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20">
                                            <p:txEl>
                                              <p:pRg st="0" end="0"/>
                                            </p:txEl>
                                          </p:spTgt>
                                        </p:tgtEl>
                                        <p:attrNameLst>
                                          <p:attrName>style.visibility</p:attrName>
                                        </p:attrNameLst>
                                      </p:cBhvr>
                                      <p:to>
                                        <p:strVal val="visible"/>
                                      </p:to>
                                    </p:set>
                                    <p:animEffect transition="in" filter="fade">
                                      <p:cBhvr>
                                        <p:cTn id="23" dur="500"/>
                                        <p:tgtEl>
                                          <p:spTgt spid="20">
                                            <p:txEl>
                                              <p:pRg st="0" end="0"/>
                                            </p:txEl>
                                          </p:spTgt>
                                        </p:tgtEl>
                                      </p:cBhvr>
                                    </p:animEffect>
                                  </p:childTnLst>
                                </p:cTn>
                              </p:par>
                            </p:childTnLst>
                          </p:cTn>
                        </p:par>
                        <p:par>
                          <p:cTn id="24" fill="hold">
                            <p:stCondLst>
                              <p:cond delay="3000"/>
                            </p:stCondLst>
                            <p:childTnLst>
                              <p:par>
                                <p:cTn id="25" presetID="10" presetClass="entr" presetSubtype="0" fill="hold" nodeType="after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animEffect transition="in" filter="fade">
                                      <p:cBhvr>
                                        <p:cTn id="27" dur="500"/>
                                        <p:tgtEl>
                                          <p:spTgt spid="20">
                                            <p:txEl>
                                              <p:pRg st="1" end="1"/>
                                            </p:txEl>
                                          </p:spTgt>
                                        </p:tgtEl>
                                      </p:cBhvr>
                                    </p:animEffect>
                                  </p:childTnLst>
                                </p:cTn>
                              </p:par>
                            </p:childTnLst>
                          </p:cTn>
                        </p:par>
                        <p:par>
                          <p:cTn id="28" fill="hold">
                            <p:stCondLst>
                              <p:cond delay="3500"/>
                            </p:stCondLst>
                            <p:childTnLst>
                              <p:par>
                                <p:cTn id="29" presetID="10" presetClass="entr" presetSubtype="0" fill="hold" nodeType="afterEffect">
                                  <p:stCondLst>
                                    <p:cond delay="0"/>
                                  </p:stCondLst>
                                  <p:childTnLst>
                                    <p:set>
                                      <p:cBhvr>
                                        <p:cTn id="30" dur="1" fill="hold">
                                          <p:stCondLst>
                                            <p:cond delay="0"/>
                                          </p:stCondLst>
                                        </p:cTn>
                                        <p:tgtEl>
                                          <p:spTgt spid="20">
                                            <p:txEl>
                                              <p:pRg st="2" end="2"/>
                                            </p:txEl>
                                          </p:spTgt>
                                        </p:tgtEl>
                                        <p:attrNameLst>
                                          <p:attrName>style.visibility</p:attrName>
                                        </p:attrNameLst>
                                      </p:cBhvr>
                                      <p:to>
                                        <p:strVal val="visible"/>
                                      </p:to>
                                    </p:set>
                                    <p:animEffect transition="in" filter="fade">
                                      <p:cBhvr>
                                        <p:cTn id="31" dur="500"/>
                                        <p:tgtEl>
                                          <p:spTgt spid="20">
                                            <p:txEl>
                                              <p:pRg st="2" end="2"/>
                                            </p:txEl>
                                          </p:spTgt>
                                        </p:tgtEl>
                                      </p:cBhvr>
                                    </p:animEffect>
                                  </p:childTnLst>
                                </p:cTn>
                              </p:par>
                            </p:childTnLst>
                          </p:cTn>
                        </p:par>
                        <p:par>
                          <p:cTn id="32" fill="hold">
                            <p:stCondLst>
                              <p:cond delay="4000"/>
                            </p:stCondLst>
                            <p:childTnLst>
                              <p:par>
                                <p:cTn id="33" presetID="10" presetClass="entr" presetSubtype="0" fill="hold" nodeType="afterEffect">
                                  <p:stCondLst>
                                    <p:cond delay="0"/>
                                  </p:stCondLst>
                                  <p:childTnLst>
                                    <p:set>
                                      <p:cBhvr>
                                        <p:cTn id="34" dur="1" fill="hold">
                                          <p:stCondLst>
                                            <p:cond delay="0"/>
                                          </p:stCondLst>
                                        </p:cTn>
                                        <p:tgtEl>
                                          <p:spTgt spid="21">
                                            <p:txEl>
                                              <p:pRg st="0" end="0"/>
                                            </p:txEl>
                                          </p:spTgt>
                                        </p:tgtEl>
                                        <p:attrNameLst>
                                          <p:attrName>style.visibility</p:attrName>
                                        </p:attrNameLst>
                                      </p:cBhvr>
                                      <p:to>
                                        <p:strVal val="visible"/>
                                      </p:to>
                                    </p:set>
                                    <p:animEffect transition="in" filter="fade">
                                      <p:cBhvr>
                                        <p:cTn id="35" dur="500"/>
                                        <p:tgtEl>
                                          <p:spTgt spid="21">
                                            <p:txEl>
                                              <p:pRg st="0" end="0"/>
                                            </p:txEl>
                                          </p:spTgt>
                                        </p:tgtEl>
                                      </p:cBhvr>
                                    </p:animEffect>
                                  </p:childTnLst>
                                </p:cTn>
                              </p:par>
                            </p:childTnLst>
                          </p:cTn>
                        </p:par>
                        <p:par>
                          <p:cTn id="36" fill="hold">
                            <p:stCondLst>
                              <p:cond delay="4500"/>
                            </p:stCondLst>
                            <p:childTnLst>
                              <p:par>
                                <p:cTn id="37" presetID="10" presetClass="entr" presetSubtype="0" fill="hold" nodeType="afterEffect">
                                  <p:stCondLst>
                                    <p:cond delay="0"/>
                                  </p:stCondLst>
                                  <p:childTnLst>
                                    <p:set>
                                      <p:cBhvr>
                                        <p:cTn id="38" dur="1" fill="hold">
                                          <p:stCondLst>
                                            <p:cond delay="0"/>
                                          </p:stCondLst>
                                        </p:cTn>
                                        <p:tgtEl>
                                          <p:spTgt spid="21">
                                            <p:txEl>
                                              <p:pRg st="1" end="1"/>
                                            </p:txEl>
                                          </p:spTgt>
                                        </p:tgtEl>
                                        <p:attrNameLst>
                                          <p:attrName>style.visibility</p:attrName>
                                        </p:attrNameLst>
                                      </p:cBhvr>
                                      <p:to>
                                        <p:strVal val="visible"/>
                                      </p:to>
                                    </p:set>
                                    <p:animEffect transition="in" filter="fade">
                                      <p:cBhvr>
                                        <p:cTn id="39" dur="50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AEB45F49-3762-4DFA-A4F6-20DC7545719F}"/>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xmlns="" id="{87E339B5-30A7-4D0B-85F4-136822952C7C}"/>
              </a:ext>
            </a:extLst>
          </p:cNvPr>
          <p:cNvSpPr>
            <a:spLocks noGrp="1"/>
          </p:cNvSpPr>
          <p:nvPr>
            <p:ph type="title"/>
          </p:nvPr>
        </p:nvSpPr>
        <p:spPr>
          <a:xfrm>
            <a:off x="457198" y="549275"/>
            <a:ext cx="8220075" cy="994306"/>
          </a:xfrm>
        </p:spPr>
        <p:txBody>
          <a:bodyPr/>
          <a:lstStyle/>
          <a:p>
            <a:r>
              <a:rPr lang="en-GB" sz="5000" dirty="0"/>
              <a:t>Sir David Attenborough</a:t>
            </a:r>
          </a:p>
        </p:txBody>
      </p:sp>
      <p:grpSp>
        <p:nvGrpSpPr>
          <p:cNvPr id="6" name="Group 5">
            <a:extLst>
              <a:ext uri="{FF2B5EF4-FFF2-40B4-BE49-F238E27FC236}">
                <a16:creationId xmlns:a16="http://schemas.microsoft.com/office/drawing/2014/main" xmlns="" id="{46794515-BF8D-4C4F-A2E2-67490ACBDAF3}"/>
              </a:ext>
            </a:extLst>
          </p:cNvPr>
          <p:cNvGrpSpPr/>
          <p:nvPr/>
        </p:nvGrpSpPr>
        <p:grpSpPr>
          <a:xfrm>
            <a:off x="782011" y="1695873"/>
            <a:ext cx="7576897" cy="1192185"/>
            <a:chOff x="782011" y="1695873"/>
            <a:chExt cx="7576897" cy="1192185"/>
          </a:xfrm>
        </p:grpSpPr>
        <p:grpSp>
          <p:nvGrpSpPr>
            <p:cNvPr id="7" name="Group 6">
              <a:extLst>
                <a:ext uri="{FF2B5EF4-FFF2-40B4-BE49-F238E27FC236}">
                  <a16:creationId xmlns:a16="http://schemas.microsoft.com/office/drawing/2014/main" xmlns="" id="{A7D9A1F6-7295-4443-8960-4B5151215146}"/>
                </a:ext>
              </a:extLst>
            </p:cNvPr>
            <p:cNvGrpSpPr/>
            <p:nvPr/>
          </p:nvGrpSpPr>
          <p:grpSpPr>
            <a:xfrm>
              <a:off x="782011" y="1695873"/>
              <a:ext cx="2205633" cy="760068"/>
              <a:chOff x="782011" y="1695873"/>
              <a:chExt cx="2205633" cy="760068"/>
            </a:xfrm>
          </p:grpSpPr>
          <p:sp>
            <p:nvSpPr>
              <p:cNvPr id="9" name="Rectangle: Rounded Corners 8">
                <a:extLst>
                  <a:ext uri="{FF2B5EF4-FFF2-40B4-BE49-F238E27FC236}">
                    <a16:creationId xmlns:a16="http://schemas.microsoft.com/office/drawing/2014/main" xmlns="" id="{D0D8419E-73A8-4669-99F3-430216467FA9}"/>
                  </a:ext>
                </a:extLst>
              </p:cNvPr>
              <p:cNvSpPr/>
              <p:nvPr/>
            </p:nvSpPr>
            <p:spPr>
              <a:xfrm>
                <a:off x="782011" y="1700696"/>
                <a:ext cx="2205633" cy="755245"/>
              </a:xfrm>
              <a:prstGeom prst="roundRect">
                <a:avLst>
                  <a:gd name="adj" fmla="val 29710"/>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xmlns="" id="{18C143D1-0161-4830-B22D-D53E4D186419}"/>
                  </a:ext>
                </a:extLst>
              </p:cNvPr>
              <p:cNvSpPr/>
              <p:nvPr/>
            </p:nvSpPr>
            <p:spPr>
              <a:xfrm>
                <a:off x="858894" y="1695873"/>
                <a:ext cx="1976823" cy="369332"/>
              </a:xfrm>
              <a:prstGeom prst="rect">
                <a:avLst/>
              </a:prstGeom>
            </p:spPr>
            <p:txBody>
              <a:bodyPr wrap="none">
                <a:spAutoFit/>
              </a:bodyPr>
              <a:lstStyle/>
              <a:p>
                <a:r>
                  <a:rPr lang="en-GB" b="1" dirty="0"/>
                  <a:t>Did You Know…?</a:t>
                </a:r>
              </a:p>
            </p:txBody>
          </p:sp>
        </p:grpSp>
        <p:sp>
          <p:nvSpPr>
            <p:cNvPr id="8" name="Rectangle: Rounded Corners 7">
              <a:extLst>
                <a:ext uri="{FF2B5EF4-FFF2-40B4-BE49-F238E27FC236}">
                  <a16:creationId xmlns:a16="http://schemas.microsoft.com/office/drawing/2014/main" xmlns="" id="{4675110B-D05B-4651-AE1E-D73825849067}"/>
                </a:ext>
              </a:extLst>
            </p:cNvPr>
            <p:cNvSpPr/>
            <p:nvPr/>
          </p:nvSpPr>
          <p:spPr>
            <a:xfrm>
              <a:off x="782011" y="2089526"/>
              <a:ext cx="7576897" cy="798532"/>
            </a:xfrm>
            <a:prstGeom prst="roundRect">
              <a:avLst>
                <a:gd name="adj" fmla="val 26871"/>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700" dirty="0">
                  <a:solidFill>
                    <a:schemeClr val="tx1"/>
                  </a:solidFill>
                </a:rPr>
                <a:t>Sir David has visited every continent on earth. He is thought to be the most-travelled human in history!</a:t>
              </a:r>
            </a:p>
          </p:txBody>
        </p:sp>
      </p:grpSp>
      <p:grpSp>
        <p:nvGrpSpPr>
          <p:cNvPr id="11" name="Group 10">
            <a:extLst>
              <a:ext uri="{FF2B5EF4-FFF2-40B4-BE49-F238E27FC236}">
                <a16:creationId xmlns:a16="http://schemas.microsoft.com/office/drawing/2014/main" xmlns="" id="{BDE52B91-0E3C-43AF-9BBB-F0EA744E4E23}"/>
              </a:ext>
            </a:extLst>
          </p:cNvPr>
          <p:cNvGrpSpPr/>
          <p:nvPr/>
        </p:nvGrpSpPr>
        <p:grpSpPr>
          <a:xfrm>
            <a:off x="755650" y="3251696"/>
            <a:ext cx="5031139" cy="2830016"/>
            <a:chOff x="755650" y="3251696"/>
            <a:chExt cx="5031139" cy="2830016"/>
          </a:xfrm>
        </p:grpSpPr>
        <p:pic>
          <p:nvPicPr>
            <p:cNvPr id="12" name="Picture 11">
              <a:extLst>
                <a:ext uri="{FF2B5EF4-FFF2-40B4-BE49-F238E27FC236}">
                  <a16:creationId xmlns:a16="http://schemas.microsoft.com/office/drawing/2014/main" xmlns="" id="{402602B2-34A1-451B-AB87-470FCE3810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50" y="3251696"/>
              <a:ext cx="5031139" cy="2830016"/>
            </a:xfrm>
            <a:prstGeom prst="roundRect">
              <a:avLst>
                <a:gd name="adj" fmla="val 9619"/>
              </a:avLst>
            </a:prstGeom>
          </p:spPr>
        </p:pic>
        <p:sp>
          <p:nvSpPr>
            <p:cNvPr id="13" name="Rectangle 12">
              <a:extLst>
                <a:ext uri="{FF2B5EF4-FFF2-40B4-BE49-F238E27FC236}">
                  <a16:creationId xmlns:a16="http://schemas.microsoft.com/office/drawing/2014/main" xmlns="" id="{D077A386-7CCC-4082-B45A-2229452A7291}"/>
                </a:ext>
              </a:extLst>
            </p:cNvPr>
            <p:cNvSpPr/>
            <p:nvPr/>
          </p:nvSpPr>
          <p:spPr>
            <a:xfrm>
              <a:off x="755650" y="5942714"/>
              <a:ext cx="381635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WWF-UK / David Attenborough: A Life On Our Planet</a:t>
              </a:r>
            </a:p>
          </p:txBody>
        </p:sp>
      </p:grpSp>
      <p:sp>
        <p:nvSpPr>
          <p:cNvPr id="14" name="Rectangle: Rounded Corners 13">
            <a:extLst>
              <a:ext uri="{FF2B5EF4-FFF2-40B4-BE49-F238E27FC236}">
                <a16:creationId xmlns:a16="http://schemas.microsoft.com/office/drawing/2014/main" xmlns="" id="{54D47500-B484-4BE0-AAB6-0778C18566F9}"/>
              </a:ext>
            </a:extLst>
          </p:cNvPr>
          <p:cNvSpPr/>
          <p:nvPr/>
        </p:nvSpPr>
        <p:spPr>
          <a:xfrm>
            <a:off x="4572000" y="3277356"/>
            <a:ext cx="3789989" cy="2779257"/>
          </a:xfrm>
          <a:prstGeom prst="roundRect">
            <a:avLst>
              <a:gd name="adj" fmla="val 9932"/>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700" dirty="0">
                <a:solidFill>
                  <a:schemeClr val="tx1"/>
                </a:solidFill>
              </a:rPr>
              <a:t>‘David Attenborough: A Life on Our Planet’ is a culmination of his extraordinary experiences and a reflection on the changes he has witnessed during more than 90 years on earth.</a:t>
            </a:r>
          </a:p>
        </p:txBody>
      </p:sp>
    </p:spTree>
    <p:extLst>
      <p:ext uri="{BB962C8B-B14F-4D97-AF65-F5344CB8AC3E}">
        <p14:creationId xmlns:p14="http://schemas.microsoft.com/office/powerpoint/2010/main" val="3019745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500"/>
                            </p:stCondLst>
                            <p:childTnLst>
                              <p:par>
                                <p:cTn id="13" presetID="22" presetClass="entr" presetSubtype="2"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A88D275C-8A57-42F7-AD6F-8E7BB621E744}"/>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xmlns="" id="{1C745B5C-5FBA-404E-AC59-3FCEAA23D090}"/>
              </a:ext>
            </a:extLst>
          </p:cNvPr>
          <p:cNvSpPr>
            <a:spLocks noGrp="1"/>
          </p:cNvSpPr>
          <p:nvPr>
            <p:ph type="title"/>
          </p:nvPr>
        </p:nvSpPr>
        <p:spPr>
          <a:xfrm>
            <a:off x="457198" y="549275"/>
            <a:ext cx="8220075" cy="994306"/>
          </a:xfrm>
        </p:spPr>
        <p:txBody>
          <a:bodyPr/>
          <a:lstStyle/>
          <a:p>
            <a:r>
              <a:rPr lang="en-GB" sz="5000" dirty="0"/>
              <a:t>A life on Our Planet</a:t>
            </a:r>
          </a:p>
        </p:txBody>
      </p:sp>
      <p:grpSp>
        <p:nvGrpSpPr>
          <p:cNvPr id="6" name="Group 5">
            <a:extLst>
              <a:ext uri="{FF2B5EF4-FFF2-40B4-BE49-F238E27FC236}">
                <a16:creationId xmlns:a16="http://schemas.microsoft.com/office/drawing/2014/main" xmlns="" id="{34EE49E9-4660-402C-AE5B-3AD3D3921F5F}"/>
              </a:ext>
            </a:extLst>
          </p:cNvPr>
          <p:cNvGrpSpPr/>
          <p:nvPr/>
        </p:nvGrpSpPr>
        <p:grpSpPr>
          <a:xfrm>
            <a:off x="782011" y="4900640"/>
            <a:ext cx="7576897" cy="1192185"/>
            <a:chOff x="782011" y="4900640"/>
            <a:chExt cx="7576897" cy="1192185"/>
          </a:xfrm>
        </p:grpSpPr>
        <p:sp>
          <p:nvSpPr>
            <p:cNvPr id="7" name="Rectangle: Rounded Corners 6">
              <a:extLst>
                <a:ext uri="{FF2B5EF4-FFF2-40B4-BE49-F238E27FC236}">
                  <a16:creationId xmlns:a16="http://schemas.microsoft.com/office/drawing/2014/main" xmlns="" id="{98E5A056-AEE8-445D-9676-29F7767250C1}"/>
                </a:ext>
              </a:extLst>
            </p:cNvPr>
            <p:cNvSpPr/>
            <p:nvPr/>
          </p:nvSpPr>
          <p:spPr>
            <a:xfrm>
              <a:off x="782011" y="4905463"/>
              <a:ext cx="2205633" cy="755245"/>
            </a:xfrm>
            <a:prstGeom prst="roundRect">
              <a:avLst>
                <a:gd name="adj" fmla="val 29710"/>
              </a:avLst>
            </a:prstGeom>
            <a:solidFill>
              <a:srgbClr val="F06E41"/>
            </a:solidFill>
            <a:ln w="57150">
              <a:solidFill>
                <a:srgbClr val="F06E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xmlns="" id="{AE5B129C-7EF5-4894-B200-E46E95A0966A}"/>
                </a:ext>
              </a:extLst>
            </p:cNvPr>
            <p:cNvSpPr/>
            <p:nvPr/>
          </p:nvSpPr>
          <p:spPr>
            <a:xfrm>
              <a:off x="782011" y="5294293"/>
              <a:ext cx="7576897" cy="798532"/>
            </a:xfrm>
            <a:prstGeom prst="roundRect">
              <a:avLst>
                <a:gd name="adj" fmla="val 26871"/>
              </a:avLst>
            </a:prstGeom>
            <a:solidFill>
              <a:schemeClr val="bg1"/>
            </a:solidFill>
            <a:ln w="57150">
              <a:solidFill>
                <a:srgbClr val="F06E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In 2014, the WWF calculated that populations of wild animals had reduced by more than half since 1970.</a:t>
              </a:r>
            </a:p>
          </p:txBody>
        </p:sp>
        <p:sp>
          <p:nvSpPr>
            <p:cNvPr id="9" name="Rectangle 8">
              <a:extLst>
                <a:ext uri="{FF2B5EF4-FFF2-40B4-BE49-F238E27FC236}">
                  <a16:creationId xmlns:a16="http://schemas.microsoft.com/office/drawing/2014/main" xmlns="" id="{1FF642CC-D843-497E-B450-F8CB23781A2F}"/>
                </a:ext>
              </a:extLst>
            </p:cNvPr>
            <p:cNvSpPr/>
            <p:nvPr/>
          </p:nvSpPr>
          <p:spPr>
            <a:xfrm>
              <a:off x="858894" y="4900640"/>
              <a:ext cx="1976823" cy="369332"/>
            </a:xfrm>
            <a:prstGeom prst="rect">
              <a:avLst/>
            </a:prstGeom>
          </p:spPr>
          <p:txBody>
            <a:bodyPr wrap="none">
              <a:spAutoFit/>
            </a:bodyPr>
            <a:lstStyle/>
            <a:p>
              <a:r>
                <a:rPr lang="en-GB" b="1" dirty="0"/>
                <a:t>Did You Know…?</a:t>
              </a:r>
            </a:p>
          </p:txBody>
        </p:sp>
      </p:grpSp>
      <p:grpSp>
        <p:nvGrpSpPr>
          <p:cNvPr id="10" name="Group 9">
            <a:extLst>
              <a:ext uri="{FF2B5EF4-FFF2-40B4-BE49-F238E27FC236}">
                <a16:creationId xmlns:a16="http://schemas.microsoft.com/office/drawing/2014/main" xmlns="" id="{903D3C13-3A41-471F-A85B-A102D219CC35}"/>
              </a:ext>
            </a:extLst>
          </p:cNvPr>
          <p:cNvGrpSpPr/>
          <p:nvPr/>
        </p:nvGrpSpPr>
        <p:grpSpPr>
          <a:xfrm>
            <a:off x="755649" y="1749011"/>
            <a:ext cx="4411969" cy="2828415"/>
            <a:chOff x="755649" y="1749011"/>
            <a:chExt cx="4411969" cy="2828415"/>
          </a:xfrm>
        </p:grpSpPr>
        <p:pic>
          <p:nvPicPr>
            <p:cNvPr id="11" name="Picture 10">
              <a:extLst>
                <a:ext uri="{FF2B5EF4-FFF2-40B4-BE49-F238E27FC236}">
                  <a16:creationId xmlns:a16="http://schemas.microsoft.com/office/drawing/2014/main" xmlns="" id="{4680F63C-AB18-486D-9902-EE1437CA8A7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0822" r="1435"/>
            <a:stretch/>
          </p:blipFill>
          <p:spPr>
            <a:xfrm>
              <a:off x="755650" y="1749011"/>
              <a:ext cx="4411968" cy="2828415"/>
            </a:xfrm>
            <a:prstGeom prst="roundRect">
              <a:avLst>
                <a:gd name="adj" fmla="val 9992"/>
              </a:avLst>
            </a:prstGeom>
            <a:ln w="57150">
              <a:noFill/>
            </a:ln>
          </p:spPr>
        </p:pic>
        <p:sp>
          <p:nvSpPr>
            <p:cNvPr id="12" name="Rectangle 11">
              <a:extLst>
                <a:ext uri="{FF2B5EF4-FFF2-40B4-BE49-F238E27FC236}">
                  <a16:creationId xmlns:a16="http://schemas.microsoft.com/office/drawing/2014/main" xmlns="" id="{8EC7DB39-B6B4-421F-8ED2-85D9B864D7F7}"/>
                </a:ext>
              </a:extLst>
            </p:cNvPr>
            <p:cNvSpPr/>
            <p:nvPr/>
          </p:nvSpPr>
          <p:spPr>
            <a:xfrm>
              <a:off x="755649" y="4415893"/>
              <a:ext cx="3785128"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Netflix / David Attenborough: A Life On Our Planet</a:t>
              </a:r>
            </a:p>
          </p:txBody>
        </p:sp>
      </p:grpSp>
      <p:sp>
        <p:nvSpPr>
          <p:cNvPr id="13" name="Rectangle: Rounded Corners 12">
            <a:extLst>
              <a:ext uri="{FF2B5EF4-FFF2-40B4-BE49-F238E27FC236}">
                <a16:creationId xmlns:a16="http://schemas.microsoft.com/office/drawing/2014/main" xmlns="" id="{38D99580-C236-4B16-A86B-A7ED40CF8610}"/>
              </a:ext>
            </a:extLst>
          </p:cNvPr>
          <p:cNvSpPr/>
          <p:nvPr/>
        </p:nvSpPr>
        <p:spPr>
          <a:xfrm>
            <a:off x="4572000" y="1768819"/>
            <a:ext cx="3789989" cy="2779257"/>
          </a:xfrm>
          <a:prstGeom prst="roundRect">
            <a:avLst>
              <a:gd name="adj" fmla="val 9932"/>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‘David Attenborough: A Life on Our Planet’ is a powerful, first-hand account of the impact humanity has had on nature and a message of hope for future generations.</a:t>
            </a:r>
          </a:p>
          <a:p>
            <a:endParaRPr lang="en-GB" sz="1600" dirty="0">
              <a:solidFill>
                <a:schemeClr val="tx1"/>
              </a:solidFill>
            </a:endParaRPr>
          </a:p>
          <a:p>
            <a:r>
              <a:rPr lang="en-GB" sz="1600" dirty="0">
                <a:solidFill>
                  <a:schemeClr val="tx1"/>
                </a:solidFill>
              </a:rPr>
              <a:t>Over his lifetime, Sir David has witnessed a serious decline in the living world. </a:t>
            </a:r>
          </a:p>
        </p:txBody>
      </p:sp>
    </p:spTree>
    <p:extLst>
      <p:ext uri="{BB962C8B-B14F-4D97-AF65-F5344CB8AC3E}">
        <p14:creationId xmlns:p14="http://schemas.microsoft.com/office/powerpoint/2010/main" val="334439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animEffect transition="in" filter="fade">
                                      <p:cBhvr>
                                        <p:cTn id="11" dur="500"/>
                                        <p:tgtEl>
                                          <p:spTgt spid="13">
                                            <p:txEl>
                                              <p:pRg st="2" end="2"/>
                                            </p:txEl>
                                          </p:spTgt>
                                        </p:tgtEl>
                                      </p:cBhvr>
                                    </p:animEffect>
                                  </p:childTnLst>
                                </p:cTn>
                              </p:par>
                            </p:childTnLst>
                          </p:cTn>
                        </p:par>
                        <p:par>
                          <p:cTn id="12" fill="hold">
                            <p:stCondLst>
                              <p:cond delay="1500"/>
                            </p:stCondLst>
                            <p:childTnLst>
                              <p:par>
                                <p:cTn id="13" presetID="22" presetClass="entr" presetSubtype="2"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right)">
                                      <p:cBhvr>
                                        <p:cTn id="15" dur="500"/>
                                        <p:tgtEl>
                                          <p:spTgt spid="10"/>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7">
            <a:extLst>
              <a:ext uri="{FF2B5EF4-FFF2-40B4-BE49-F238E27FC236}">
                <a16:creationId xmlns:a16="http://schemas.microsoft.com/office/drawing/2014/main" xmlns="" id="{307AED70-FFD7-46F5-98B1-6AF0E63E8ABC}"/>
              </a:ext>
            </a:extLst>
          </p:cNvPr>
          <p:cNvSpPr>
            <a:spLocks noGrp="1"/>
          </p:cNvSpPr>
          <p:nvPr>
            <p:ph type="title"/>
          </p:nvPr>
        </p:nvSpPr>
        <p:spPr>
          <a:xfrm>
            <a:off x="457198" y="549275"/>
            <a:ext cx="8220075" cy="994306"/>
          </a:xfrm>
        </p:spPr>
        <p:txBody>
          <a:bodyPr/>
          <a:lstStyle/>
          <a:p>
            <a:r>
              <a:rPr lang="en-GB" sz="5000" dirty="0"/>
              <a:t>A life on Our Planet</a:t>
            </a:r>
          </a:p>
        </p:txBody>
      </p:sp>
      <p:grpSp>
        <p:nvGrpSpPr>
          <p:cNvPr id="4" name="Group 3">
            <a:extLst>
              <a:ext uri="{FF2B5EF4-FFF2-40B4-BE49-F238E27FC236}">
                <a16:creationId xmlns:a16="http://schemas.microsoft.com/office/drawing/2014/main" xmlns="" id="{01C6FB7F-F1AB-4B24-9E9B-C6E098D41920}"/>
              </a:ext>
            </a:extLst>
          </p:cNvPr>
          <p:cNvGrpSpPr/>
          <p:nvPr/>
        </p:nvGrpSpPr>
        <p:grpSpPr>
          <a:xfrm>
            <a:off x="782011" y="4900640"/>
            <a:ext cx="7576897" cy="1192185"/>
            <a:chOff x="782011" y="4900640"/>
            <a:chExt cx="7576897" cy="1192185"/>
          </a:xfrm>
        </p:grpSpPr>
        <p:sp>
          <p:nvSpPr>
            <p:cNvPr id="5" name="Rectangle: Rounded Corners 4">
              <a:extLst>
                <a:ext uri="{FF2B5EF4-FFF2-40B4-BE49-F238E27FC236}">
                  <a16:creationId xmlns:a16="http://schemas.microsoft.com/office/drawing/2014/main" xmlns="" id="{A6AF1C78-825A-4102-8E84-DB1BA9A7453D}"/>
                </a:ext>
              </a:extLst>
            </p:cNvPr>
            <p:cNvSpPr/>
            <p:nvPr/>
          </p:nvSpPr>
          <p:spPr>
            <a:xfrm>
              <a:off x="782011" y="4905463"/>
              <a:ext cx="2934312" cy="755245"/>
            </a:xfrm>
            <a:prstGeom prst="roundRect">
              <a:avLst>
                <a:gd name="adj" fmla="val 29710"/>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xmlns="" id="{14D171D5-5E89-4B2B-AD80-2423EF5A3441}"/>
                </a:ext>
              </a:extLst>
            </p:cNvPr>
            <p:cNvSpPr/>
            <p:nvPr/>
          </p:nvSpPr>
          <p:spPr>
            <a:xfrm>
              <a:off x="782011" y="5294293"/>
              <a:ext cx="7576897" cy="798532"/>
            </a:xfrm>
            <a:prstGeom prst="roundRect">
              <a:avLst>
                <a:gd name="adj" fmla="val 26871"/>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In ‘A Life on Our Planet’, Sir David Attenborough tells us how to build a new kind of life on earth.</a:t>
              </a:r>
            </a:p>
          </p:txBody>
        </p:sp>
        <p:sp>
          <p:nvSpPr>
            <p:cNvPr id="7" name="Rectangle 6">
              <a:extLst>
                <a:ext uri="{FF2B5EF4-FFF2-40B4-BE49-F238E27FC236}">
                  <a16:creationId xmlns:a16="http://schemas.microsoft.com/office/drawing/2014/main" xmlns="" id="{7BFA5582-E6D6-4C8E-8603-2BE1721F276C}"/>
                </a:ext>
              </a:extLst>
            </p:cNvPr>
            <p:cNvSpPr/>
            <p:nvPr/>
          </p:nvSpPr>
          <p:spPr>
            <a:xfrm>
              <a:off x="858894" y="4900640"/>
              <a:ext cx="2829621" cy="369332"/>
            </a:xfrm>
            <a:prstGeom prst="rect">
              <a:avLst/>
            </a:prstGeom>
          </p:spPr>
          <p:txBody>
            <a:bodyPr wrap="none">
              <a:spAutoFit/>
            </a:bodyPr>
            <a:lstStyle/>
            <a:p>
              <a:r>
                <a:rPr lang="en-GB" b="1" dirty="0"/>
                <a:t>What Do We Need to Do?</a:t>
              </a:r>
            </a:p>
          </p:txBody>
        </p:sp>
      </p:grpSp>
      <p:pic>
        <p:nvPicPr>
          <p:cNvPr id="8" name="Picture 7">
            <a:extLst>
              <a:ext uri="{FF2B5EF4-FFF2-40B4-BE49-F238E27FC236}">
                <a16:creationId xmlns:a16="http://schemas.microsoft.com/office/drawing/2014/main" xmlns="" id="{951AF7F7-034D-43D6-B718-12F86CFEB86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6554" r="22652"/>
          <a:stretch/>
        </p:blipFill>
        <p:spPr>
          <a:xfrm>
            <a:off x="4572000" y="1608251"/>
            <a:ext cx="3816350" cy="3032289"/>
          </a:xfrm>
          <a:prstGeom prst="roundRect">
            <a:avLst>
              <a:gd name="adj" fmla="val 10956"/>
            </a:avLst>
          </a:prstGeom>
        </p:spPr>
      </p:pic>
      <p:sp>
        <p:nvSpPr>
          <p:cNvPr id="9" name="Rectangle: Rounded Corners 8">
            <a:extLst>
              <a:ext uri="{FF2B5EF4-FFF2-40B4-BE49-F238E27FC236}">
                <a16:creationId xmlns:a16="http://schemas.microsoft.com/office/drawing/2014/main" xmlns="" id="{5333544A-A6E1-4C77-8611-9C8FA0873184}"/>
              </a:ext>
            </a:extLst>
          </p:cNvPr>
          <p:cNvSpPr/>
          <p:nvPr/>
        </p:nvSpPr>
        <p:spPr>
          <a:xfrm>
            <a:off x="789206" y="1635167"/>
            <a:ext cx="4368829" cy="2975744"/>
          </a:xfrm>
          <a:prstGeom prst="roundRect">
            <a:avLst>
              <a:gd name="adj" fmla="val 9932"/>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Sir David is dedicated to trying to stop this human-made devastation and believes, if we can change to live in a more sustainable way, we can reverse the damage. </a:t>
            </a:r>
          </a:p>
          <a:p>
            <a:endParaRPr lang="en-GB" sz="1600" dirty="0">
              <a:solidFill>
                <a:schemeClr val="tx1"/>
              </a:solidFill>
            </a:endParaRPr>
          </a:p>
          <a:p>
            <a:r>
              <a:rPr lang="en-GB" sz="1600" dirty="0">
                <a:solidFill>
                  <a:schemeClr val="tx1"/>
                </a:solidFill>
              </a:rPr>
              <a:t>Every single one of us has a responsibility to look after the earth — for ourselves and future generations. </a:t>
            </a:r>
          </a:p>
          <a:p>
            <a:endParaRPr lang="en-GB" sz="1600" dirty="0">
              <a:solidFill>
                <a:schemeClr val="tx1"/>
              </a:solidFill>
            </a:endParaRPr>
          </a:p>
          <a:p>
            <a:r>
              <a:rPr lang="en-GB" sz="1600" dirty="0">
                <a:solidFill>
                  <a:schemeClr val="tx1"/>
                </a:solidFill>
              </a:rPr>
              <a:t>We can all play a part, however small, in repairing the destruction.</a:t>
            </a:r>
          </a:p>
        </p:txBody>
      </p:sp>
      <p:sp>
        <p:nvSpPr>
          <p:cNvPr id="11" name="Rectangle 10">
            <a:hlinkClick r:id="rId3"/>
            <a:extLst>
              <a:ext uri="{FF2B5EF4-FFF2-40B4-BE49-F238E27FC236}">
                <a16:creationId xmlns:a16="http://schemas.microsoft.com/office/drawing/2014/main" xmlns="" id="{71A21F23-B02E-452A-B46D-C8BF3AC27731}"/>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97407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animEffect transition="in" filter="fade">
                                      <p:cBhvr>
                                        <p:cTn id="11" dur="500"/>
                                        <p:tgtEl>
                                          <p:spTgt spid="9">
                                            <p:txEl>
                                              <p:pRg st="2" end="2"/>
                                            </p:txEl>
                                          </p:spTgt>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animEffect transition="in" filter="fade">
                                      <p:cBhvr>
                                        <p:cTn id="15" dur="500"/>
                                        <p:tgtEl>
                                          <p:spTgt spid="9">
                                            <p:txEl>
                                              <p:pRg st="4" end="4"/>
                                            </p:txEl>
                                          </p:spTgt>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DA462BCA-D295-45B5-ABD9-33A9A969B2A3}"/>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xmlns="" id="{D3143350-EDB8-4C32-869C-854DC51B172E}"/>
              </a:ext>
            </a:extLst>
          </p:cNvPr>
          <p:cNvSpPr>
            <a:spLocks noGrp="1"/>
          </p:cNvSpPr>
          <p:nvPr>
            <p:ph type="title"/>
          </p:nvPr>
        </p:nvSpPr>
        <p:spPr>
          <a:xfrm>
            <a:off x="457198" y="549275"/>
            <a:ext cx="8220075" cy="994306"/>
          </a:xfrm>
        </p:spPr>
        <p:txBody>
          <a:bodyPr/>
          <a:lstStyle/>
          <a:p>
            <a:r>
              <a:rPr lang="en-GB" sz="5000" dirty="0"/>
              <a:t>The Four Imperatives</a:t>
            </a:r>
          </a:p>
        </p:txBody>
      </p:sp>
      <p:sp>
        <p:nvSpPr>
          <p:cNvPr id="6" name="Rectangle 5">
            <a:extLst>
              <a:ext uri="{FF2B5EF4-FFF2-40B4-BE49-F238E27FC236}">
                <a16:creationId xmlns:a16="http://schemas.microsoft.com/office/drawing/2014/main" xmlns="" id="{E71F422D-0B66-462F-88C6-51DF5C4EAF3D}"/>
              </a:ext>
            </a:extLst>
          </p:cNvPr>
          <p:cNvSpPr/>
          <p:nvPr/>
        </p:nvSpPr>
        <p:spPr>
          <a:xfrm>
            <a:off x="750252" y="1652984"/>
            <a:ext cx="6230873" cy="246221"/>
          </a:xfrm>
          <a:prstGeom prst="rect">
            <a:avLst/>
          </a:prstGeom>
        </p:spPr>
        <p:txBody>
          <a:bodyPr wrap="none" lIns="0" tIns="0" rIns="0" bIns="0">
            <a:spAutoFit/>
          </a:bodyPr>
          <a:lstStyle/>
          <a:p>
            <a:r>
              <a:rPr lang="en-GB" sz="1600" dirty="0"/>
              <a:t>In ‘A Life on Our Planet’, four </a:t>
            </a:r>
            <a:r>
              <a:rPr lang="en-GB" sz="1600" b="1" dirty="0"/>
              <a:t>imperatives</a:t>
            </a:r>
            <a:r>
              <a:rPr lang="en-GB" sz="1600" dirty="0"/>
              <a:t> will be covered. They are:</a:t>
            </a:r>
          </a:p>
        </p:txBody>
      </p:sp>
      <p:grpSp>
        <p:nvGrpSpPr>
          <p:cNvPr id="7" name="Use Less Space Header">
            <a:extLst>
              <a:ext uri="{FF2B5EF4-FFF2-40B4-BE49-F238E27FC236}">
                <a16:creationId xmlns:a16="http://schemas.microsoft.com/office/drawing/2014/main" xmlns="" id="{7EE552E2-9FAA-415B-92DA-2C2D630A2578}"/>
              </a:ext>
            </a:extLst>
          </p:cNvPr>
          <p:cNvGrpSpPr/>
          <p:nvPr/>
        </p:nvGrpSpPr>
        <p:grpSpPr>
          <a:xfrm>
            <a:off x="1406768" y="2181816"/>
            <a:ext cx="3013621" cy="1185328"/>
            <a:chOff x="1406768" y="2181816"/>
            <a:chExt cx="3013621" cy="1185328"/>
          </a:xfrm>
        </p:grpSpPr>
        <p:sp>
          <p:nvSpPr>
            <p:cNvPr id="8" name="Rectangle: Rounded Corners 7">
              <a:extLst>
                <a:ext uri="{FF2B5EF4-FFF2-40B4-BE49-F238E27FC236}">
                  <a16:creationId xmlns:a16="http://schemas.microsoft.com/office/drawing/2014/main" xmlns="" id="{7EE399C7-13CE-4F55-8D6A-E86A0C63A738}"/>
                </a:ext>
              </a:extLst>
            </p:cNvPr>
            <p:cNvSpPr/>
            <p:nvPr/>
          </p:nvSpPr>
          <p:spPr>
            <a:xfrm>
              <a:off x="1406768" y="2181816"/>
              <a:ext cx="3013621" cy="1185328"/>
            </a:xfrm>
            <a:prstGeom prst="roundRect">
              <a:avLst>
                <a:gd name="adj" fmla="val 20932"/>
              </a:avLst>
            </a:prstGeom>
            <a:solidFill>
              <a:srgbClr val="73BE50"/>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xmlns="" id="{CE6D9B04-735C-4440-A6D4-70E6D94B354E}"/>
                </a:ext>
              </a:extLst>
            </p:cNvPr>
            <p:cNvSpPr/>
            <p:nvPr/>
          </p:nvSpPr>
          <p:spPr>
            <a:xfrm>
              <a:off x="1783722" y="2194085"/>
              <a:ext cx="2255498" cy="369332"/>
            </a:xfrm>
            <a:prstGeom prst="rect">
              <a:avLst/>
            </a:prstGeom>
          </p:spPr>
          <p:txBody>
            <a:bodyPr wrap="square">
              <a:spAutoFit/>
            </a:bodyPr>
            <a:lstStyle/>
            <a:p>
              <a:pPr algn="ctr"/>
              <a:r>
                <a:rPr lang="en-GB" b="1" dirty="0"/>
                <a:t>Use Less Space </a:t>
              </a:r>
            </a:p>
          </p:txBody>
        </p:sp>
      </p:grpSp>
      <p:grpSp>
        <p:nvGrpSpPr>
          <p:cNvPr id="10" name="Eliminate Waste Header">
            <a:extLst>
              <a:ext uri="{FF2B5EF4-FFF2-40B4-BE49-F238E27FC236}">
                <a16:creationId xmlns:a16="http://schemas.microsoft.com/office/drawing/2014/main" xmlns="" id="{E879E2F0-4988-49C2-BC64-D56B211A8884}"/>
              </a:ext>
            </a:extLst>
          </p:cNvPr>
          <p:cNvGrpSpPr/>
          <p:nvPr/>
        </p:nvGrpSpPr>
        <p:grpSpPr>
          <a:xfrm>
            <a:off x="4772881" y="2181816"/>
            <a:ext cx="3013621" cy="1185328"/>
            <a:chOff x="4772881" y="2181816"/>
            <a:chExt cx="3013621" cy="1185328"/>
          </a:xfrm>
        </p:grpSpPr>
        <p:sp>
          <p:nvSpPr>
            <p:cNvPr id="11" name="Rectangle: Rounded Corners 10">
              <a:extLst>
                <a:ext uri="{FF2B5EF4-FFF2-40B4-BE49-F238E27FC236}">
                  <a16:creationId xmlns:a16="http://schemas.microsoft.com/office/drawing/2014/main" xmlns="" id="{9E30F918-7265-48D6-85CC-335A03C106DB}"/>
                </a:ext>
              </a:extLst>
            </p:cNvPr>
            <p:cNvSpPr/>
            <p:nvPr/>
          </p:nvSpPr>
          <p:spPr>
            <a:xfrm>
              <a:off x="4772881" y="2181816"/>
              <a:ext cx="3013621" cy="1185328"/>
            </a:xfrm>
            <a:prstGeom prst="roundRect">
              <a:avLst>
                <a:gd name="adj" fmla="val 20932"/>
              </a:avLst>
            </a:prstGeom>
            <a:solidFill>
              <a:srgbClr val="00B9AF"/>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xmlns="" id="{8510E959-DCD4-4194-9DAD-0813013C6D13}"/>
                </a:ext>
              </a:extLst>
            </p:cNvPr>
            <p:cNvSpPr/>
            <p:nvPr/>
          </p:nvSpPr>
          <p:spPr>
            <a:xfrm>
              <a:off x="5149835" y="2194085"/>
              <a:ext cx="2255498" cy="369332"/>
            </a:xfrm>
            <a:prstGeom prst="rect">
              <a:avLst/>
            </a:prstGeom>
          </p:spPr>
          <p:txBody>
            <a:bodyPr wrap="square">
              <a:spAutoFit/>
            </a:bodyPr>
            <a:lstStyle/>
            <a:p>
              <a:pPr algn="ctr"/>
              <a:r>
                <a:rPr lang="en-GB" b="1" dirty="0"/>
                <a:t>Eliminate Waste </a:t>
              </a:r>
            </a:p>
          </p:txBody>
        </p:sp>
      </p:grpSp>
      <p:grpSp>
        <p:nvGrpSpPr>
          <p:cNvPr id="13" name="Go Carbon Net Zero Header">
            <a:extLst>
              <a:ext uri="{FF2B5EF4-FFF2-40B4-BE49-F238E27FC236}">
                <a16:creationId xmlns:a16="http://schemas.microsoft.com/office/drawing/2014/main" xmlns="" id="{A17F0F30-BE98-4A7F-B22B-471F26E355B2}"/>
              </a:ext>
            </a:extLst>
          </p:cNvPr>
          <p:cNvGrpSpPr/>
          <p:nvPr/>
        </p:nvGrpSpPr>
        <p:grpSpPr>
          <a:xfrm>
            <a:off x="1406768" y="3675496"/>
            <a:ext cx="3013621" cy="1185328"/>
            <a:chOff x="1406768" y="3675496"/>
            <a:chExt cx="3013621" cy="1185328"/>
          </a:xfrm>
        </p:grpSpPr>
        <p:sp>
          <p:nvSpPr>
            <p:cNvPr id="14" name="Rectangle: Rounded Corners 13">
              <a:extLst>
                <a:ext uri="{FF2B5EF4-FFF2-40B4-BE49-F238E27FC236}">
                  <a16:creationId xmlns:a16="http://schemas.microsoft.com/office/drawing/2014/main" xmlns="" id="{5E4E77C1-100D-4DA1-9E3E-B74694EC9CFC}"/>
                </a:ext>
              </a:extLst>
            </p:cNvPr>
            <p:cNvSpPr/>
            <p:nvPr/>
          </p:nvSpPr>
          <p:spPr>
            <a:xfrm>
              <a:off x="1406768" y="3675496"/>
              <a:ext cx="3013621" cy="1185328"/>
            </a:xfrm>
            <a:prstGeom prst="roundRect">
              <a:avLst>
                <a:gd name="adj" fmla="val 20932"/>
              </a:avLst>
            </a:prstGeom>
            <a:solidFill>
              <a:srgbClr val="00B9AF"/>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a:extLst>
                <a:ext uri="{FF2B5EF4-FFF2-40B4-BE49-F238E27FC236}">
                  <a16:creationId xmlns:a16="http://schemas.microsoft.com/office/drawing/2014/main" xmlns="" id="{1B164627-3042-4416-850F-EDCB30B71531}"/>
                </a:ext>
              </a:extLst>
            </p:cNvPr>
            <p:cNvSpPr/>
            <p:nvPr/>
          </p:nvSpPr>
          <p:spPr>
            <a:xfrm>
              <a:off x="1783722" y="3687765"/>
              <a:ext cx="2255498" cy="369332"/>
            </a:xfrm>
            <a:prstGeom prst="rect">
              <a:avLst/>
            </a:prstGeom>
          </p:spPr>
          <p:txBody>
            <a:bodyPr wrap="square">
              <a:spAutoFit/>
            </a:bodyPr>
            <a:lstStyle/>
            <a:p>
              <a:pPr algn="ctr"/>
              <a:r>
                <a:rPr lang="en-GB" b="1" dirty="0"/>
                <a:t>Go Carbon Net Zero </a:t>
              </a:r>
            </a:p>
          </p:txBody>
        </p:sp>
      </p:grpSp>
      <p:grpSp>
        <p:nvGrpSpPr>
          <p:cNvPr id="16" name="Revive Our Oceans Header">
            <a:extLst>
              <a:ext uri="{FF2B5EF4-FFF2-40B4-BE49-F238E27FC236}">
                <a16:creationId xmlns:a16="http://schemas.microsoft.com/office/drawing/2014/main" xmlns="" id="{9A2B06AE-6CAD-4FE1-A896-4F9A48BDB9CC}"/>
              </a:ext>
            </a:extLst>
          </p:cNvPr>
          <p:cNvGrpSpPr/>
          <p:nvPr/>
        </p:nvGrpSpPr>
        <p:grpSpPr>
          <a:xfrm>
            <a:off x="4772881" y="3675496"/>
            <a:ext cx="3013621" cy="1185328"/>
            <a:chOff x="4772881" y="3675496"/>
            <a:chExt cx="3013621" cy="1185328"/>
          </a:xfrm>
        </p:grpSpPr>
        <p:sp>
          <p:nvSpPr>
            <p:cNvPr id="17" name="Rectangle: Rounded Corners 16">
              <a:extLst>
                <a:ext uri="{FF2B5EF4-FFF2-40B4-BE49-F238E27FC236}">
                  <a16:creationId xmlns:a16="http://schemas.microsoft.com/office/drawing/2014/main" xmlns="" id="{3F36268D-D6EB-44CF-BC3F-FF4B876D4427}"/>
                </a:ext>
              </a:extLst>
            </p:cNvPr>
            <p:cNvSpPr/>
            <p:nvPr/>
          </p:nvSpPr>
          <p:spPr>
            <a:xfrm>
              <a:off x="4772881" y="3675496"/>
              <a:ext cx="3013621" cy="1185328"/>
            </a:xfrm>
            <a:prstGeom prst="roundRect">
              <a:avLst>
                <a:gd name="adj" fmla="val 20932"/>
              </a:avLst>
            </a:prstGeom>
            <a:solidFill>
              <a:srgbClr val="73BE50"/>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a:extLst>
                <a:ext uri="{FF2B5EF4-FFF2-40B4-BE49-F238E27FC236}">
                  <a16:creationId xmlns:a16="http://schemas.microsoft.com/office/drawing/2014/main" xmlns="" id="{A062EBCA-0A15-4EC8-B776-CF22FE7F2294}"/>
                </a:ext>
              </a:extLst>
            </p:cNvPr>
            <p:cNvSpPr/>
            <p:nvPr/>
          </p:nvSpPr>
          <p:spPr>
            <a:xfrm>
              <a:off x="5149835" y="3687765"/>
              <a:ext cx="2255498" cy="369332"/>
            </a:xfrm>
            <a:prstGeom prst="rect">
              <a:avLst/>
            </a:prstGeom>
          </p:spPr>
          <p:txBody>
            <a:bodyPr wrap="square">
              <a:spAutoFit/>
            </a:bodyPr>
            <a:lstStyle/>
            <a:p>
              <a:pPr algn="ctr"/>
              <a:r>
                <a:rPr lang="en-GB" b="1" dirty="0"/>
                <a:t>Revive Our Oceans </a:t>
              </a:r>
            </a:p>
          </p:txBody>
        </p:sp>
      </p:grpSp>
      <p:sp>
        <p:nvSpPr>
          <p:cNvPr id="19" name="Use Less Space Answer">
            <a:extLst>
              <a:ext uri="{FF2B5EF4-FFF2-40B4-BE49-F238E27FC236}">
                <a16:creationId xmlns:a16="http://schemas.microsoft.com/office/drawing/2014/main" xmlns="" id="{F3D8E90B-3581-4E12-A300-64102469BBE8}"/>
              </a:ext>
            </a:extLst>
          </p:cNvPr>
          <p:cNvSpPr/>
          <p:nvPr/>
        </p:nvSpPr>
        <p:spPr>
          <a:xfrm>
            <a:off x="1412148" y="2570646"/>
            <a:ext cx="3008962" cy="798532"/>
          </a:xfrm>
          <a:prstGeom prst="roundRect">
            <a:avLst>
              <a:gd name="adj" fmla="val 26871"/>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What can we do to </a:t>
            </a:r>
            <a:br>
              <a:rPr lang="en-GB" sz="1600" dirty="0">
                <a:solidFill>
                  <a:schemeClr val="tx1"/>
                </a:solidFill>
              </a:rPr>
            </a:br>
            <a:r>
              <a:rPr lang="en-GB" sz="1600" dirty="0">
                <a:solidFill>
                  <a:schemeClr val="tx1"/>
                </a:solidFill>
              </a:rPr>
              <a:t>reduce deforestation?</a:t>
            </a:r>
          </a:p>
        </p:txBody>
      </p:sp>
      <p:sp>
        <p:nvSpPr>
          <p:cNvPr id="20" name="Rectangle 19">
            <a:extLst>
              <a:ext uri="{FF2B5EF4-FFF2-40B4-BE49-F238E27FC236}">
                <a16:creationId xmlns:a16="http://schemas.microsoft.com/office/drawing/2014/main" xmlns="" id="{2B58882B-605E-4A6F-A46B-EF87E5D79CAA}"/>
              </a:ext>
            </a:extLst>
          </p:cNvPr>
          <p:cNvSpPr/>
          <p:nvPr/>
        </p:nvSpPr>
        <p:spPr>
          <a:xfrm>
            <a:off x="755651" y="5107940"/>
            <a:ext cx="7632700" cy="738664"/>
          </a:xfrm>
          <a:prstGeom prst="rect">
            <a:avLst/>
          </a:prstGeom>
        </p:spPr>
        <p:txBody>
          <a:bodyPr wrap="square" lIns="0" tIns="0" rIns="0" bIns="0">
            <a:spAutoFit/>
          </a:bodyPr>
          <a:lstStyle/>
          <a:p>
            <a:r>
              <a:rPr lang="en-GB" sz="1600" dirty="0"/>
              <a:t>In this presentation, we will be looking at 'Go Carbon Net Zero'.</a:t>
            </a:r>
            <a:br>
              <a:rPr lang="en-GB" sz="1600" dirty="0"/>
            </a:br>
            <a:endParaRPr lang="en-GB" sz="1600" dirty="0"/>
          </a:p>
          <a:p>
            <a:r>
              <a:rPr lang="en-GB" sz="1600" b="1" dirty="0"/>
              <a:t>Imperatives</a:t>
            </a:r>
            <a:r>
              <a:rPr lang="en-GB" sz="1600" dirty="0"/>
              <a:t> are important issues that need urgent attention or action.</a:t>
            </a:r>
          </a:p>
        </p:txBody>
      </p:sp>
      <p:sp>
        <p:nvSpPr>
          <p:cNvPr id="21" name="Eliminate Waste Answer">
            <a:extLst>
              <a:ext uri="{FF2B5EF4-FFF2-40B4-BE49-F238E27FC236}">
                <a16:creationId xmlns:a16="http://schemas.microsoft.com/office/drawing/2014/main" xmlns="" id="{CBAECAA8-AA36-4FE1-8454-961B1DF02D36}"/>
              </a:ext>
            </a:extLst>
          </p:cNvPr>
          <p:cNvSpPr/>
          <p:nvPr/>
        </p:nvSpPr>
        <p:spPr>
          <a:xfrm>
            <a:off x="4778261" y="2570646"/>
            <a:ext cx="3008962" cy="798532"/>
          </a:xfrm>
          <a:prstGeom prst="roundRect">
            <a:avLst>
              <a:gd name="adj" fmla="val 26871"/>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How can we reduce, </a:t>
            </a:r>
            <a:br>
              <a:rPr lang="en-GB" sz="1600" dirty="0">
                <a:solidFill>
                  <a:schemeClr val="tx1"/>
                </a:solidFill>
              </a:rPr>
            </a:br>
            <a:r>
              <a:rPr lang="en-GB" sz="1600" dirty="0">
                <a:solidFill>
                  <a:schemeClr val="tx1"/>
                </a:solidFill>
              </a:rPr>
              <a:t>reuse and recycle waste?</a:t>
            </a:r>
          </a:p>
        </p:txBody>
      </p:sp>
      <p:sp>
        <p:nvSpPr>
          <p:cNvPr id="22" name="Go Carbon Net Zero Answer">
            <a:extLst>
              <a:ext uri="{FF2B5EF4-FFF2-40B4-BE49-F238E27FC236}">
                <a16:creationId xmlns:a16="http://schemas.microsoft.com/office/drawing/2014/main" xmlns="" id="{72011431-098E-42DB-A137-E9DBF7437F4C}"/>
              </a:ext>
            </a:extLst>
          </p:cNvPr>
          <p:cNvSpPr/>
          <p:nvPr/>
        </p:nvSpPr>
        <p:spPr>
          <a:xfrm>
            <a:off x="1412148" y="4064326"/>
            <a:ext cx="3008962" cy="798532"/>
          </a:xfrm>
          <a:prstGeom prst="roundRect">
            <a:avLst>
              <a:gd name="adj" fmla="val 26871"/>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How can we generate </a:t>
            </a:r>
            <a:br>
              <a:rPr lang="en-GB" sz="1600" dirty="0">
                <a:solidFill>
                  <a:schemeClr val="tx1"/>
                </a:solidFill>
              </a:rPr>
            </a:br>
            <a:r>
              <a:rPr lang="en-GB" sz="1600" dirty="0">
                <a:solidFill>
                  <a:schemeClr val="tx1"/>
                </a:solidFill>
              </a:rPr>
              <a:t>and use renewable energy?</a:t>
            </a:r>
          </a:p>
        </p:txBody>
      </p:sp>
      <p:sp>
        <p:nvSpPr>
          <p:cNvPr id="23" name="Revive Our Oceans Answer">
            <a:extLst>
              <a:ext uri="{FF2B5EF4-FFF2-40B4-BE49-F238E27FC236}">
                <a16:creationId xmlns:a16="http://schemas.microsoft.com/office/drawing/2014/main" xmlns="" id="{78B8D9CA-704D-46BE-A467-FA9E6A691A9A}"/>
              </a:ext>
            </a:extLst>
          </p:cNvPr>
          <p:cNvSpPr/>
          <p:nvPr/>
        </p:nvSpPr>
        <p:spPr>
          <a:xfrm>
            <a:off x="4778261" y="4064326"/>
            <a:ext cx="3008962" cy="798532"/>
          </a:xfrm>
          <a:prstGeom prst="roundRect">
            <a:avLst>
              <a:gd name="adj" fmla="val 26871"/>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How can we look </a:t>
            </a:r>
            <a:br>
              <a:rPr lang="en-GB" sz="1600" dirty="0">
                <a:solidFill>
                  <a:schemeClr val="tx1"/>
                </a:solidFill>
              </a:rPr>
            </a:br>
            <a:r>
              <a:rPr lang="en-GB" sz="1600" dirty="0">
                <a:solidFill>
                  <a:schemeClr val="tx1"/>
                </a:solidFill>
              </a:rPr>
              <a:t>after our oceans?</a:t>
            </a:r>
          </a:p>
        </p:txBody>
      </p:sp>
    </p:spTree>
    <p:extLst>
      <p:ext uri="{BB962C8B-B14F-4D97-AF65-F5344CB8AC3E}">
        <p14:creationId xmlns:p14="http://schemas.microsoft.com/office/powerpoint/2010/main" val="3970598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50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1+#ppt_w/2"/>
                                          </p:val>
                                        </p:tav>
                                        <p:tav tm="100000">
                                          <p:val>
                                            <p:strVal val="#ppt_x"/>
                                          </p:val>
                                        </p:tav>
                                      </p:tavLst>
                                    </p:anim>
                                    <p:anim calcmode="lin" valueType="num">
                                      <p:cBhvr additive="base">
                                        <p:cTn id="17" dur="500" fill="hold"/>
                                        <p:tgtEl>
                                          <p:spTgt spid="13"/>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0-#ppt_w/2"/>
                                          </p:val>
                                        </p:tav>
                                        <p:tav tm="100000">
                                          <p:val>
                                            <p:strVal val="#ppt_x"/>
                                          </p:val>
                                        </p:tav>
                                      </p:tavLst>
                                    </p:anim>
                                    <p:anim calcmode="lin" valueType="num">
                                      <p:cBhvr additive="base">
                                        <p:cTn id="21" dur="5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6" presetClass="emph" presetSubtype="0" fill="hold" nodeType="afterEffect">
                                  <p:stCondLst>
                                    <p:cond delay="0"/>
                                  </p:stCondLst>
                                  <p:childTnLst>
                                    <p:animEffect transition="out" filter="fade">
                                      <p:cBhvr>
                                        <p:cTn id="24" dur="500" tmFilter="0, 0; .2, .5; .8, .5; 1, 0"/>
                                        <p:tgtEl>
                                          <p:spTgt spid="7"/>
                                        </p:tgtEl>
                                      </p:cBhvr>
                                    </p:animEffect>
                                    <p:animScale>
                                      <p:cBhvr>
                                        <p:cTn id="25" dur="250" autoRev="1" fill="hold"/>
                                        <p:tgtEl>
                                          <p:spTgt spid="7"/>
                                        </p:tgtEl>
                                      </p:cBhvr>
                                      <p:by x="105000" y="105000"/>
                                    </p:animScale>
                                  </p:childTnLst>
                                </p:cTn>
                              </p:par>
                              <p:par>
                                <p:cTn id="26" presetID="26" presetClass="emph" presetSubtype="0" fill="hold" nodeType="withEffect">
                                  <p:stCondLst>
                                    <p:cond delay="0"/>
                                  </p:stCondLst>
                                  <p:childTnLst>
                                    <p:animEffect transition="out" filter="fade">
                                      <p:cBhvr>
                                        <p:cTn id="27" dur="500" tmFilter="0, 0; .2, .5; .8, .5; 1, 0"/>
                                        <p:tgtEl>
                                          <p:spTgt spid="10"/>
                                        </p:tgtEl>
                                      </p:cBhvr>
                                    </p:animEffect>
                                    <p:animScale>
                                      <p:cBhvr>
                                        <p:cTn id="28" dur="250" autoRev="1" fill="hold"/>
                                        <p:tgtEl>
                                          <p:spTgt spid="10"/>
                                        </p:tgtEl>
                                      </p:cBhvr>
                                      <p:by x="105000" y="105000"/>
                                    </p:animScale>
                                  </p:childTnLst>
                                </p:cTn>
                              </p:par>
                              <p:par>
                                <p:cTn id="29" presetID="26" presetClass="emph" presetSubtype="0" fill="hold" nodeType="withEffect">
                                  <p:stCondLst>
                                    <p:cond delay="0"/>
                                  </p:stCondLst>
                                  <p:childTnLst>
                                    <p:animEffect transition="out" filter="fade">
                                      <p:cBhvr>
                                        <p:cTn id="30" dur="500" tmFilter="0, 0; .2, .5; .8, .5; 1, 0"/>
                                        <p:tgtEl>
                                          <p:spTgt spid="13"/>
                                        </p:tgtEl>
                                      </p:cBhvr>
                                    </p:animEffect>
                                    <p:animScale>
                                      <p:cBhvr>
                                        <p:cTn id="31" dur="250" autoRev="1" fill="hold"/>
                                        <p:tgtEl>
                                          <p:spTgt spid="13"/>
                                        </p:tgtEl>
                                      </p:cBhvr>
                                      <p:by x="105000" y="105000"/>
                                    </p:animScale>
                                  </p:childTnLst>
                                </p:cTn>
                              </p:par>
                              <p:par>
                                <p:cTn id="32" presetID="26" presetClass="emph" presetSubtype="0" fill="hold" nodeType="withEffect">
                                  <p:stCondLst>
                                    <p:cond delay="0"/>
                                  </p:stCondLst>
                                  <p:childTnLst>
                                    <p:animEffect transition="out" filter="fade">
                                      <p:cBhvr>
                                        <p:cTn id="33" dur="500" tmFilter="0, 0; .2, .5; .8, .5; 1, 0"/>
                                        <p:tgtEl>
                                          <p:spTgt spid="16"/>
                                        </p:tgtEl>
                                      </p:cBhvr>
                                    </p:animEffect>
                                    <p:animScale>
                                      <p:cBhvr>
                                        <p:cTn id="34" dur="250" autoRev="1" fill="hold"/>
                                        <p:tgtEl>
                                          <p:spTgt spid="16"/>
                                        </p:tgtEl>
                                      </p:cBhvr>
                                      <p:by x="105000" y="105000"/>
                                    </p:animScale>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0" restart="whenNotActive" fill="hold" evtFilter="cancelBubble" nodeType="interactiveSeq">
                <p:stCondLst>
                  <p:cond evt="onClick" delay="0">
                    <p:tgtEl>
                      <p:spTgt spid="7"/>
                    </p:tgtEl>
                  </p:cond>
                </p:stCondLst>
                <p:endSync evt="end" delay="0">
                  <p:rtn val="all"/>
                </p:endSync>
                <p:childTnLst>
                  <p:par>
                    <p:cTn id="41" fill="hold">
                      <p:stCondLst>
                        <p:cond delay="0"/>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childTnLst>
                          </p:cTn>
                        </p:par>
                      </p:childTnLst>
                    </p:cTn>
                  </p:par>
                </p:childTnLst>
              </p:cTn>
              <p:nextCondLst>
                <p:cond evt="onClick" delay="0">
                  <p:tgtEl>
                    <p:spTgt spid="7"/>
                  </p:tgtEl>
                </p:cond>
              </p:nextCondLst>
            </p:seq>
            <p:seq concurrent="1" nextAc="seek">
              <p:cTn id="46" restart="whenNotActive" fill="hold" evtFilter="cancelBubble" nodeType="interactiveSeq">
                <p:stCondLst>
                  <p:cond evt="onClick" delay="0">
                    <p:tgtEl>
                      <p:spTgt spid="10"/>
                    </p:tgtEl>
                  </p:cond>
                </p:stCondLst>
                <p:endSync evt="end" delay="0">
                  <p:rtn val="all"/>
                </p:endSync>
                <p:childTnLst>
                  <p:par>
                    <p:cTn id="47" fill="hold">
                      <p:stCondLst>
                        <p:cond delay="0"/>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childTnLst>
                    </p:cTn>
                  </p:par>
                </p:childTnLst>
              </p:cTn>
              <p:nextCondLst>
                <p:cond evt="onClick" delay="0">
                  <p:tgtEl>
                    <p:spTgt spid="10"/>
                  </p:tgtEl>
                </p:cond>
              </p:nextCondLst>
            </p:seq>
            <p:seq concurrent="1" nextAc="seek">
              <p:cTn id="52" restart="whenNotActive" fill="hold" evtFilter="cancelBubble" nodeType="interactiveSeq">
                <p:stCondLst>
                  <p:cond evt="onClick" delay="0">
                    <p:tgtEl>
                      <p:spTgt spid="13"/>
                    </p:tgtEl>
                  </p:cond>
                </p:stCondLst>
                <p:endSync evt="end" delay="0">
                  <p:rtn val="all"/>
                </p:endSync>
                <p:childTnLst>
                  <p:par>
                    <p:cTn id="53" fill="hold">
                      <p:stCondLst>
                        <p:cond delay="0"/>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500"/>
                                        <p:tgtEl>
                                          <p:spTgt spid="22"/>
                                        </p:tgtEl>
                                      </p:cBhvr>
                                    </p:animEffect>
                                  </p:childTnLst>
                                </p:cTn>
                              </p:par>
                            </p:childTnLst>
                          </p:cTn>
                        </p:par>
                      </p:childTnLst>
                    </p:cTn>
                  </p:par>
                </p:childTnLst>
              </p:cTn>
              <p:nextCondLst>
                <p:cond evt="onClick" delay="0">
                  <p:tgtEl>
                    <p:spTgt spid="13"/>
                  </p:tgtEl>
                </p:cond>
              </p:nextCondLst>
            </p:seq>
            <p:seq concurrent="1" nextAc="seek">
              <p:cTn id="58" restart="whenNotActive" fill="hold" evtFilter="cancelBubble" nodeType="interactiveSeq">
                <p:stCondLst>
                  <p:cond evt="onClick" delay="0">
                    <p:tgtEl>
                      <p:spTgt spid="16"/>
                    </p:tgtEl>
                  </p:cond>
                </p:stCondLst>
                <p:endSync evt="end" delay="0">
                  <p:rtn val="all"/>
                </p:endSync>
                <p:childTnLst>
                  <p:par>
                    <p:cTn id="59" fill="hold">
                      <p:stCondLst>
                        <p:cond delay="0"/>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500"/>
                                        <p:tgtEl>
                                          <p:spTgt spid="23"/>
                                        </p:tgtEl>
                                      </p:cBhvr>
                                    </p:animEffect>
                                  </p:childTnLst>
                                </p:cTn>
                              </p:par>
                            </p:childTnLst>
                          </p:cTn>
                        </p:par>
                      </p:childTnLst>
                    </p:cTn>
                  </p:par>
                </p:childTnLst>
              </p:cTn>
              <p:nextCondLst>
                <p:cond evt="onClick" delay="0">
                  <p:tgtEl>
                    <p:spTgt spid="16"/>
                  </p:tgtEl>
                </p:cond>
              </p:nextCondLst>
            </p:seq>
          </p:childTnLst>
        </p:cTn>
      </p:par>
    </p:tnLst>
    <p:bldLst>
      <p:bldP spid="19" grpId="0" animBg="1"/>
      <p:bldP spid="20" grpId="0"/>
      <p:bldP spid="21" grpId="0" animBg="1"/>
      <p:bldP spid="22" grpId="0" animBg="1"/>
      <p:bldP spid="2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B5647BCD-7D08-49B6-917A-46C9EFBF328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xmlns="" id="{3C508CDB-F27E-49CA-87E5-82015BEDCA73}"/>
              </a:ext>
            </a:extLst>
          </p:cNvPr>
          <p:cNvSpPr>
            <a:spLocks noGrp="1"/>
          </p:cNvSpPr>
          <p:nvPr>
            <p:ph type="title"/>
          </p:nvPr>
        </p:nvSpPr>
        <p:spPr>
          <a:xfrm>
            <a:off x="457198" y="549275"/>
            <a:ext cx="8220075" cy="755245"/>
          </a:xfrm>
        </p:spPr>
        <p:txBody>
          <a:bodyPr/>
          <a:lstStyle/>
          <a:p>
            <a:r>
              <a:rPr lang="en-GB" sz="5000" b="1" i="0" u="none" strike="noStrike" dirty="0">
                <a:solidFill>
                  <a:srgbClr val="000000"/>
                </a:solidFill>
                <a:effectLst/>
                <a:latin typeface="+mn-lt"/>
              </a:rPr>
              <a:t>Go Carbon Net Zero</a:t>
            </a:r>
            <a:endParaRPr lang="en-GB" sz="5000" dirty="0">
              <a:latin typeface="+mn-lt"/>
            </a:endParaRPr>
          </a:p>
        </p:txBody>
      </p:sp>
      <p:grpSp>
        <p:nvGrpSpPr>
          <p:cNvPr id="8" name="Group 7">
            <a:extLst>
              <a:ext uri="{FF2B5EF4-FFF2-40B4-BE49-F238E27FC236}">
                <a16:creationId xmlns:a16="http://schemas.microsoft.com/office/drawing/2014/main" xmlns="" id="{6A593928-076A-4BC8-BBD1-A6DC270BD35D}"/>
              </a:ext>
            </a:extLst>
          </p:cNvPr>
          <p:cNvGrpSpPr/>
          <p:nvPr/>
        </p:nvGrpSpPr>
        <p:grpSpPr>
          <a:xfrm>
            <a:off x="669335" y="1412599"/>
            <a:ext cx="7805330" cy="1158063"/>
            <a:chOff x="782011" y="1635527"/>
            <a:chExt cx="7805330" cy="1158063"/>
          </a:xfrm>
        </p:grpSpPr>
        <p:sp>
          <p:nvSpPr>
            <p:cNvPr id="9" name="Rectangle: Rounded Corners 8">
              <a:extLst>
                <a:ext uri="{FF2B5EF4-FFF2-40B4-BE49-F238E27FC236}">
                  <a16:creationId xmlns:a16="http://schemas.microsoft.com/office/drawing/2014/main" xmlns="" id="{4A58F8D7-20A8-4D7A-8C81-688A8C73CD70}"/>
                </a:ext>
              </a:extLst>
            </p:cNvPr>
            <p:cNvSpPr/>
            <p:nvPr/>
          </p:nvSpPr>
          <p:spPr>
            <a:xfrm>
              <a:off x="791551" y="1635527"/>
              <a:ext cx="2696127" cy="755245"/>
            </a:xfrm>
            <a:prstGeom prst="roundRect">
              <a:avLst>
                <a:gd name="adj" fmla="val 29710"/>
              </a:avLst>
            </a:prstGeom>
            <a:solidFill>
              <a:srgbClr val="0094D4"/>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xmlns="" id="{31F57988-F54B-4702-A129-8AD118A97CAE}"/>
                </a:ext>
              </a:extLst>
            </p:cNvPr>
            <p:cNvSpPr/>
            <p:nvPr/>
          </p:nvSpPr>
          <p:spPr>
            <a:xfrm>
              <a:off x="782011" y="2038345"/>
              <a:ext cx="7805330" cy="755245"/>
            </a:xfrm>
            <a:prstGeom prst="roundRect">
              <a:avLst>
                <a:gd name="adj" fmla="val 34212"/>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‘Go Carbon Net Zero’ is to do with reducing our </a:t>
              </a:r>
              <a:r>
                <a:rPr lang="en-GB" sz="1600" b="1" i="0" u="none" strike="noStrike" dirty="0">
                  <a:solidFill>
                    <a:srgbClr val="000000"/>
                  </a:solidFill>
                  <a:effectLst/>
                </a:rPr>
                <a:t>carbon footprint</a:t>
              </a:r>
              <a:r>
                <a:rPr lang="en-GB" sz="1600" b="0" i="0" u="none" strike="noStrike" dirty="0">
                  <a:solidFill>
                    <a:srgbClr val="000000"/>
                  </a:solidFill>
                  <a:effectLst/>
                </a:rPr>
                <a:t> by using renewable sources for our </a:t>
              </a:r>
              <a:r>
                <a:rPr lang="en-GB" sz="1600" b="1" i="0" u="none" strike="noStrike" dirty="0">
                  <a:solidFill>
                    <a:srgbClr val="000000"/>
                  </a:solidFill>
                  <a:effectLst/>
                </a:rPr>
                <a:t>energy</a:t>
              </a:r>
              <a:r>
                <a:rPr lang="en-GB" sz="1600" b="0" i="0" u="none" strike="noStrike" dirty="0">
                  <a:solidFill>
                    <a:srgbClr val="000000"/>
                  </a:solidFill>
                  <a:effectLst/>
                </a:rPr>
                <a:t>, instead of relying on fossil fuels. </a:t>
              </a:r>
              <a:endParaRPr lang="en-GB" sz="1600" dirty="0">
                <a:solidFill>
                  <a:schemeClr val="tx1"/>
                </a:solidFill>
              </a:endParaRPr>
            </a:p>
          </p:txBody>
        </p:sp>
        <p:sp>
          <p:nvSpPr>
            <p:cNvPr id="11" name="Rectangle 10">
              <a:extLst>
                <a:ext uri="{FF2B5EF4-FFF2-40B4-BE49-F238E27FC236}">
                  <a16:creationId xmlns:a16="http://schemas.microsoft.com/office/drawing/2014/main" xmlns="" id="{0F1E53A3-50B6-4093-854A-4744D6BF2AF5}"/>
                </a:ext>
              </a:extLst>
            </p:cNvPr>
            <p:cNvSpPr/>
            <p:nvPr/>
          </p:nvSpPr>
          <p:spPr>
            <a:xfrm>
              <a:off x="858894" y="1644693"/>
              <a:ext cx="2640466" cy="369332"/>
            </a:xfrm>
            <a:prstGeom prst="rect">
              <a:avLst/>
            </a:prstGeom>
          </p:spPr>
          <p:txBody>
            <a:bodyPr wrap="none">
              <a:spAutoFit/>
            </a:bodyPr>
            <a:lstStyle/>
            <a:p>
              <a:r>
                <a:rPr lang="en-GB" b="1" dirty="0"/>
                <a:t>What Does This Mean? </a:t>
              </a:r>
            </a:p>
          </p:txBody>
        </p:sp>
      </p:grpSp>
      <p:sp>
        <p:nvSpPr>
          <p:cNvPr id="12" name="Rectangle 11">
            <a:extLst>
              <a:ext uri="{FF2B5EF4-FFF2-40B4-BE49-F238E27FC236}">
                <a16:creationId xmlns:a16="http://schemas.microsoft.com/office/drawing/2014/main" xmlns="" id="{EC1D47AE-5696-468B-8B2E-B21955471C92}"/>
              </a:ext>
            </a:extLst>
          </p:cNvPr>
          <p:cNvSpPr/>
          <p:nvPr/>
        </p:nvSpPr>
        <p:spPr>
          <a:xfrm>
            <a:off x="746218" y="2723566"/>
            <a:ext cx="7536976" cy="246221"/>
          </a:xfrm>
          <a:prstGeom prst="rect">
            <a:avLst/>
          </a:prstGeom>
        </p:spPr>
        <p:txBody>
          <a:bodyPr wrap="square" lIns="0" tIns="0" rIns="0" bIns="0">
            <a:spAutoFit/>
          </a:bodyPr>
          <a:lstStyle/>
          <a:p>
            <a:r>
              <a:rPr lang="en-GB" sz="1600" dirty="0"/>
              <a:t>To learn more about this, we are going to explore the following questions: </a:t>
            </a:r>
          </a:p>
        </p:txBody>
      </p:sp>
      <p:sp>
        <p:nvSpPr>
          <p:cNvPr id="13" name="Rectangle: Rounded Corners 12">
            <a:extLst>
              <a:ext uri="{FF2B5EF4-FFF2-40B4-BE49-F238E27FC236}">
                <a16:creationId xmlns:a16="http://schemas.microsoft.com/office/drawing/2014/main" xmlns="" id="{A9F92114-17AA-4405-83B3-9247DB210339}"/>
              </a:ext>
            </a:extLst>
          </p:cNvPr>
          <p:cNvSpPr/>
          <p:nvPr/>
        </p:nvSpPr>
        <p:spPr>
          <a:xfrm>
            <a:off x="669335" y="3135349"/>
            <a:ext cx="6385889" cy="3003527"/>
          </a:xfrm>
          <a:prstGeom prst="roundRect">
            <a:avLst>
              <a:gd name="adj" fmla="val 9338"/>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fontAlgn="base">
              <a:spcBef>
                <a:spcPts val="1200"/>
              </a:spcBef>
              <a:buFont typeface="Arial" panose="020B0604020202020204" pitchFamily="34" charset="0"/>
              <a:buChar char="•"/>
            </a:pPr>
            <a:r>
              <a:rPr lang="en-GB" sz="1600" dirty="0">
                <a:solidFill>
                  <a:schemeClr val="tx1"/>
                </a:solidFill>
              </a:rPr>
              <a:t>Where does our energy come from?</a:t>
            </a:r>
          </a:p>
          <a:p>
            <a:pPr marL="285750" indent="-285750" fontAlgn="base">
              <a:spcBef>
                <a:spcPts val="1200"/>
              </a:spcBef>
              <a:buFont typeface="Arial" panose="020B0604020202020204" pitchFamily="34" charset="0"/>
              <a:buChar char="•"/>
            </a:pPr>
            <a:r>
              <a:rPr lang="en-GB" sz="1600" dirty="0">
                <a:solidFill>
                  <a:schemeClr val="tx1"/>
                </a:solidFill>
              </a:rPr>
              <a:t>How does our energy use affect the planet? </a:t>
            </a:r>
          </a:p>
          <a:p>
            <a:pPr marL="285750" indent="-285750" fontAlgn="base">
              <a:spcBef>
                <a:spcPts val="1200"/>
              </a:spcBef>
              <a:buFont typeface="Arial" panose="020B0604020202020204" pitchFamily="34" charset="0"/>
              <a:buChar char="•"/>
            </a:pPr>
            <a:r>
              <a:rPr lang="en-GB" sz="1600" dirty="0">
                <a:solidFill>
                  <a:schemeClr val="tx1"/>
                </a:solidFill>
              </a:rPr>
              <a:t>What is renewable energy?</a:t>
            </a:r>
          </a:p>
          <a:p>
            <a:pPr marL="285750" indent="-285750" fontAlgn="base">
              <a:spcBef>
                <a:spcPts val="1200"/>
              </a:spcBef>
              <a:buFont typeface="Arial" panose="020B0604020202020204" pitchFamily="34" charset="0"/>
              <a:buChar char="•"/>
            </a:pPr>
            <a:r>
              <a:rPr lang="en-GB" sz="1600" dirty="0">
                <a:solidFill>
                  <a:schemeClr val="tx1"/>
                </a:solidFill>
              </a:rPr>
              <a:t>What types of renewable energy could we use?</a:t>
            </a:r>
          </a:p>
          <a:p>
            <a:pPr marL="285750" indent="-285750" fontAlgn="base">
              <a:spcBef>
                <a:spcPts val="1200"/>
              </a:spcBef>
              <a:buFont typeface="Arial" panose="020B0604020202020204" pitchFamily="34" charset="0"/>
              <a:buChar char="•"/>
            </a:pPr>
            <a:r>
              <a:rPr lang="en-GB" sz="1600" dirty="0">
                <a:solidFill>
                  <a:schemeClr val="tx1"/>
                </a:solidFill>
              </a:rPr>
              <a:t>How does renewable energy work? </a:t>
            </a:r>
          </a:p>
          <a:p>
            <a:pPr marL="285750" indent="-285750" fontAlgn="base">
              <a:spcBef>
                <a:spcPts val="1200"/>
              </a:spcBef>
              <a:buFont typeface="Arial" panose="020B0604020202020204" pitchFamily="34" charset="0"/>
              <a:buChar char="•"/>
            </a:pPr>
            <a:r>
              <a:rPr lang="en-GB" sz="1600" dirty="0">
                <a:solidFill>
                  <a:schemeClr val="tx1"/>
                </a:solidFill>
              </a:rPr>
              <a:t>Why is renewable energy better for our planet?</a:t>
            </a:r>
          </a:p>
          <a:p>
            <a:pPr marL="285750" indent="-285750" fontAlgn="base">
              <a:spcBef>
                <a:spcPts val="1200"/>
              </a:spcBef>
              <a:buFont typeface="Arial" panose="020B0604020202020204" pitchFamily="34" charset="0"/>
              <a:buChar char="•"/>
            </a:pPr>
            <a:r>
              <a:rPr lang="en-GB" sz="1600" dirty="0">
                <a:solidFill>
                  <a:schemeClr val="tx1"/>
                </a:solidFill>
              </a:rPr>
              <a:t>Where is the best place for each renewable energy source?</a:t>
            </a:r>
          </a:p>
        </p:txBody>
      </p:sp>
      <p:pic>
        <p:nvPicPr>
          <p:cNvPr id="15" name="Picture 14">
            <a:extLst>
              <a:ext uri="{FF2B5EF4-FFF2-40B4-BE49-F238E27FC236}">
                <a16:creationId xmlns:a16="http://schemas.microsoft.com/office/drawing/2014/main" xmlns="" id="{F5598315-34B4-43E1-A22C-D1974231BF6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1276"/>
          <a:stretch/>
        </p:blipFill>
        <p:spPr>
          <a:xfrm flipH="1">
            <a:off x="5518832" y="2837711"/>
            <a:ext cx="3625167" cy="3572055"/>
          </a:xfrm>
          <a:prstGeom prst="rect">
            <a:avLst/>
          </a:prstGeom>
        </p:spPr>
      </p:pic>
    </p:spTree>
    <p:extLst>
      <p:ext uri="{BB962C8B-B14F-4D97-AF65-F5344CB8AC3E}">
        <p14:creationId xmlns:p14="http://schemas.microsoft.com/office/powerpoint/2010/main" val="257299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xEl>
                                              <p:pRg st="0" end="0"/>
                                            </p:txEl>
                                          </p:spTgt>
                                        </p:tgtEl>
                                        <p:attrNameLst>
                                          <p:attrName>style.visibility</p:attrName>
                                        </p:attrNameLst>
                                      </p:cBhvr>
                                      <p:to>
                                        <p:strVal val="visible"/>
                                      </p:to>
                                    </p:set>
                                    <p:animEffect transition="in" filter="fade">
                                      <p:cBhvr>
                                        <p:cTn id="18" dur="500"/>
                                        <p:tgtEl>
                                          <p:spTgt spid="13">
                                            <p:txEl>
                                              <p:pRg st="0" end="0"/>
                                            </p:txEl>
                                          </p:spTgt>
                                        </p:tgtEl>
                                      </p:cBhvr>
                                    </p:animEffect>
                                  </p:childTnLst>
                                </p:cTn>
                              </p:par>
                            </p:childTnLst>
                          </p:cTn>
                        </p:par>
                        <p:par>
                          <p:cTn id="19" fill="hold">
                            <p:stCondLst>
                              <p:cond delay="2000"/>
                            </p:stCondLst>
                            <p:childTnLst>
                              <p:par>
                                <p:cTn id="20" presetID="10" presetClass="entr" presetSubtype="0" fill="hold" nodeType="afterEffect">
                                  <p:stCondLst>
                                    <p:cond delay="0"/>
                                  </p:stCondLst>
                                  <p:childTnLst>
                                    <p:set>
                                      <p:cBhvr>
                                        <p:cTn id="21" dur="1" fill="hold">
                                          <p:stCondLst>
                                            <p:cond delay="0"/>
                                          </p:stCondLst>
                                        </p:cTn>
                                        <p:tgtEl>
                                          <p:spTgt spid="13">
                                            <p:txEl>
                                              <p:pRg st="1" end="1"/>
                                            </p:txEl>
                                          </p:spTgt>
                                        </p:tgtEl>
                                        <p:attrNameLst>
                                          <p:attrName>style.visibility</p:attrName>
                                        </p:attrNameLst>
                                      </p:cBhvr>
                                      <p:to>
                                        <p:strVal val="visible"/>
                                      </p:to>
                                    </p:set>
                                    <p:animEffect transition="in" filter="fade">
                                      <p:cBhvr>
                                        <p:cTn id="22" dur="500"/>
                                        <p:tgtEl>
                                          <p:spTgt spid="13">
                                            <p:txEl>
                                              <p:pRg st="1" end="1"/>
                                            </p:txEl>
                                          </p:spTgt>
                                        </p:tgtEl>
                                      </p:cBhvr>
                                    </p:animEffect>
                                  </p:childTnLst>
                                </p:cTn>
                              </p:par>
                            </p:childTnLst>
                          </p:cTn>
                        </p:par>
                        <p:par>
                          <p:cTn id="23" fill="hold">
                            <p:stCondLst>
                              <p:cond delay="2500"/>
                            </p:stCondLst>
                            <p:childTnLst>
                              <p:par>
                                <p:cTn id="24" presetID="10" presetClass="entr" presetSubtype="0" fill="hold" nodeType="afterEffect">
                                  <p:stCondLst>
                                    <p:cond delay="0"/>
                                  </p:stCondLst>
                                  <p:childTnLst>
                                    <p:set>
                                      <p:cBhvr>
                                        <p:cTn id="25" dur="1" fill="hold">
                                          <p:stCondLst>
                                            <p:cond delay="0"/>
                                          </p:stCondLst>
                                        </p:cTn>
                                        <p:tgtEl>
                                          <p:spTgt spid="13">
                                            <p:txEl>
                                              <p:pRg st="2" end="2"/>
                                            </p:txEl>
                                          </p:spTgt>
                                        </p:tgtEl>
                                        <p:attrNameLst>
                                          <p:attrName>style.visibility</p:attrName>
                                        </p:attrNameLst>
                                      </p:cBhvr>
                                      <p:to>
                                        <p:strVal val="visible"/>
                                      </p:to>
                                    </p:set>
                                    <p:animEffect transition="in" filter="fade">
                                      <p:cBhvr>
                                        <p:cTn id="26" dur="500"/>
                                        <p:tgtEl>
                                          <p:spTgt spid="13">
                                            <p:txEl>
                                              <p:pRg st="2" end="2"/>
                                            </p:txEl>
                                          </p:spTgt>
                                        </p:tgtEl>
                                      </p:cBhvr>
                                    </p:animEffect>
                                  </p:childTnLst>
                                </p:cTn>
                              </p:par>
                            </p:childTnLst>
                          </p:cTn>
                        </p:par>
                        <p:par>
                          <p:cTn id="27" fill="hold">
                            <p:stCondLst>
                              <p:cond delay="3000"/>
                            </p:stCondLst>
                            <p:childTnLst>
                              <p:par>
                                <p:cTn id="28" presetID="10" presetClass="entr" presetSubtype="0" fill="hold" nodeType="afterEffect">
                                  <p:stCondLst>
                                    <p:cond delay="0"/>
                                  </p:stCondLst>
                                  <p:childTnLst>
                                    <p:set>
                                      <p:cBhvr>
                                        <p:cTn id="29" dur="1" fill="hold">
                                          <p:stCondLst>
                                            <p:cond delay="0"/>
                                          </p:stCondLst>
                                        </p:cTn>
                                        <p:tgtEl>
                                          <p:spTgt spid="13">
                                            <p:txEl>
                                              <p:pRg st="3" end="3"/>
                                            </p:txEl>
                                          </p:spTgt>
                                        </p:tgtEl>
                                        <p:attrNameLst>
                                          <p:attrName>style.visibility</p:attrName>
                                        </p:attrNameLst>
                                      </p:cBhvr>
                                      <p:to>
                                        <p:strVal val="visible"/>
                                      </p:to>
                                    </p:set>
                                    <p:animEffect transition="in" filter="fade">
                                      <p:cBhvr>
                                        <p:cTn id="30" dur="500"/>
                                        <p:tgtEl>
                                          <p:spTgt spid="13">
                                            <p:txEl>
                                              <p:pRg st="3" end="3"/>
                                            </p:txEl>
                                          </p:spTgt>
                                        </p:tgtEl>
                                      </p:cBhvr>
                                    </p:animEffect>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3">
                                            <p:txEl>
                                              <p:pRg st="4" end="4"/>
                                            </p:txEl>
                                          </p:spTgt>
                                        </p:tgtEl>
                                        <p:attrNameLst>
                                          <p:attrName>style.visibility</p:attrName>
                                        </p:attrNameLst>
                                      </p:cBhvr>
                                      <p:to>
                                        <p:strVal val="visible"/>
                                      </p:to>
                                    </p:set>
                                    <p:animEffect transition="in" filter="fade">
                                      <p:cBhvr>
                                        <p:cTn id="34" dur="500"/>
                                        <p:tgtEl>
                                          <p:spTgt spid="13">
                                            <p:txEl>
                                              <p:pRg st="4" end="4"/>
                                            </p:txEl>
                                          </p:spTgt>
                                        </p:tgtEl>
                                      </p:cBhvr>
                                    </p:animEffect>
                                  </p:childTnLst>
                                </p:cTn>
                              </p:par>
                            </p:childTnLst>
                          </p:cTn>
                        </p:par>
                        <p:par>
                          <p:cTn id="35" fill="hold">
                            <p:stCondLst>
                              <p:cond delay="4000"/>
                            </p:stCondLst>
                            <p:childTnLst>
                              <p:par>
                                <p:cTn id="36" presetID="10" presetClass="entr" presetSubtype="0" fill="hold" nodeType="afterEffect">
                                  <p:stCondLst>
                                    <p:cond delay="0"/>
                                  </p:stCondLst>
                                  <p:childTnLst>
                                    <p:set>
                                      <p:cBhvr>
                                        <p:cTn id="37" dur="1" fill="hold">
                                          <p:stCondLst>
                                            <p:cond delay="0"/>
                                          </p:stCondLst>
                                        </p:cTn>
                                        <p:tgtEl>
                                          <p:spTgt spid="13">
                                            <p:txEl>
                                              <p:pRg st="5" end="5"/>
                                            </p:txEl>
                                          </p:spTgt>
                                        </p:tgtEl>
                                        <p:attrNameLst>
                                          <p:attrName>style.visibility</p:attrName>
                                        </p:attrNameLst>
                                      </p:cBhvr>
                                      <p:to>
                                        <p:strVal val="visible"/>
                                      </p:to>
                                    </p:set>
                                    <p:animEffect transition="in" filter="fade">
                                      <p:cBhvr>
                                        <p:cTn id="38" dur="500"/>
                                        <p:tgtEl>
                                          <p:spTgt spid="13">
                                            <p:txEl>
                                              <p:pRg st="5" end="5"/>
                                            </p:txEl>
                                          </p:spTgt>
                                        </p:tgtEl>
                                      </p:cBhvr>
                                    </p:animEffect>
                                  </p:childTnLst>
                                </p:cTn>
                              </p:par>
                            </p:childTnLst>
                          </p:cTn>
                        </p:par>
                        <p:par>
                          <p:cTn id="39" fill="hold">
                            <p:stCondLst>
                              <p:cond delay="4500"/>
                            </p:stCondLst>
                            <p:childTnLst>
                              <p:par>
                                <p:cTn id="40" presetID="10" presetClass="entr" presetSubtype="0" fill="hold" nodeType="afterEffect">
                                  <p:stCondLst>
                                    <p:cond delay="0"/>
                                  </p:stCondLst>
                                  <p:childTnLst>
                                    <p:set>
                                      <p:cBhvr>
                                        <p:cTn id="41" dur="1" fill="hold">
                                          <p:stCondLst>
                                            <p:cond delay="0"/>
                                          </p:stCondLst>
                                        </p:cTn>
                                        <p:tgtEl>
                                          <p:spTgt spid="13">
                                            <p:txEl>
                                              <p:pRg st="6" end="6"/>
                                            </p:txEl>
                                          </p:spTgt>
                                        </p:tgtEl>
                                        <p:attrNameLst>
                                          <p:attrName>style.visibility</p:attrName>
                                        </p:attrNameLst>
                                      </p:cBhvr>
                                      <p:to>
                                        <p:strVal val="visible"/>
                                      </p:to>
                                    </p:set>
                                    <p:animEffect transition="in" filter="fade">
                                      <p:cBhvr>
                                        <p:cTn id="42" dur="500"/>
                                        <p:tgtEl>
                                          <p:spTgt spid="13">
                                            <p:txEl>
                                              <p:pRg st="6" end="6"/>
                                            </p:txEl>
                                          </p:spTgt>
                                        </p:tgtEl>
                                      </p:cBhvr>
                                    </p:animEffect>
                                  </p:childTnLst>
                                </p:cTn>
                              </p:par>
                            </p:childTnLst>
                          </p:cTn>
                        </p:par>
                        <p:par>
                          <p:cTn id="43" fill="hold">
                            <p:stCondLst>
                              <p:cond delay="5000"/>
                            </p:stCondLst>
                            <p:childTnLst>
                              <p:par>
                                <p:cTn id="44" presetID="10" presetClass="entr" presetSubtype="0" fill="hold"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1E197882-FDC7-4739-9780-179772A3FD2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xmlns="" id="{804C7A54-894D-4225-91AD-F43FAA1FACA6}"/>
              </a:ext>
            </a:extLst>
          </p:cNvPr>
          <p:cNvSpPr>
            <a:spLocks noGrp="1"/>
          </p:cNvSpPr>
          <p:nvPr>
            <p:ph type="title"/>
          </p:nvPr>
        </p:nvSpPr>
        <p:spPr>
          <a:xfrm>
            <a:off x="457198" y="549275"/>
            <a:ext cx="8220075" cy="755245"/>
          </a:xfrm>
        </p:spPr>
        <p:txBody>
          <a:bodyPr/>
          <a:lstStyle/>
          <a:p>
            <a:r>
              <a:rPr lang="en-GB" sz="5000" b="1" i="0" u="none" strike="noStrike" dirty="0">
                <a:solidFill>
                  <a:srgbClr val="000000"/>
                </a:solidFill>
                <a:effectLst/>
                <a:latin typeface="+mn-lt"/>
              </a:rPr>
              <a:t>Go Carbon Net Zero</a:t>
            </a:r>
            <a:endParaRPr lang="en-GB" sz="5000" dirty="0">
              <a:latin typeface="+mn-lt"/>
            </a:endParaRPr>
          </a:p>
        </p:txBody>
      </p:sp>
      <p:grpSp>
        <p:nvGrpSpPr>
          <p:cNvPr id="6" name="Group 5">
            <a:extLst>
              <a:ext uri="{FF2B5EF4-FFF2-40B4-BE49-F238E27FC236}">
                <a16:creationId xmlns:a16="http://schemas.microsoft.com/office/drawing/2014/main" xmlns="" id="{370220F6-F203-4216-A8B2-5F47E209A2A9}"/>
              </a:ext>
            </a:extLst>
          </p:cNvPr>
          <p:cNvGrpSpPr/>
          <p:nvPr/>
        </p:nvGrpSpPr>
        <p:grpSpPr>
          <a:xfrm>
            <a:off x="728223" y="1440066"/>
            <a:ext cx="7687554" cy="1482423"/>
            <a:chOff x="782012" y="1644693"/>
            <a:chExt cx="7687554" cy="1482423"/>
          </a:xfrm>
        </p:grpSpPr>
        <p:sp>
          <p:nvSpPr>
            <p:cNvPr id="7" name="Rectangle: Rounded Corners 6">
              <a:extLst>
                <a:ext uri="{FF2B5EF4-FFF2-40B4-BE49-F238E27FC236}">
                  <a16:creationId xmlns:a16="http://schemas.microsoft.com/office/drawing/2014/main" xmlns="" id="{75B1A9CE-F1D3-481A-BA36-3F2156019192}"/>
                </a:ext>
              </a:extLst>
            </p:cNvPr>
            <p:cNvSpPr/>
            <p:nvPr/>
          </p:nvSpPr>
          <p:spPr>
            <a:xfrm>
              <a:off x="782012" y="1649516"/>
              <a:ext cx="2077729" cy="755245"/>
            </a:xfrm>
            <a:prstGeom prst="roundRect">
              <a:avLst>
                <a:gd name="adj" fmla="val 29710"/>
              </a:avLst>
            </a:prstGeom>
            <a:solidFill>
              <a:srgbClr val="F89833"/>
            </a:solidFill>
            <a:ln w="57150">
              <a:solidFill>
                <a:srgbClr val="F898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Rounded Corners 7">
              <a:extLst>
                <a:ext uri="{FF2B5EF4-FFF2-40B4-BE49-F238E27FC236}">
                  <a16:creationId xmlns:a16="http://schemas.microsoft.com/office/drawing/2014/main" xmlns="" id="{E7D226AC-EF67-476E-A94C-4EFBA604DD26}"/>
                </a:ext>
              </a:extLst>
            </p:cNvPr>
            <p:cNvSpPr/>
            <p:nvPr/>
          </p:nvSpPr>
          <p:spPr>
            <a:xfrm>
              <a:off x="782012" y="2038345"/>
              <a:ext cx="7687554" cy="1088771"/>
            </a:xfrm>
            <a:prstGeom prst="roundRect">
              <a:avLst>
                <a:gd name="adj" fmla="val 24116"/>
              </a:avLst>
            </a:prstGeom>
            <a:solidFill>
              <a:schemeClr val="bg1"/>
            </a:solidFill>
            <a:ln w="57150">
              <a:solidFill>
                <a:srgbClr val="F898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When we talk about energy here, we mean the energy that is used to provide us with electricity, heat and transport.</a:t>
              </a:r>
              <a:endParaRPr lang="en-GB" sz="1600" dirty="0">
                <a:solidFill>
                  <a:schemeClr val="tx1"/>
                </a:solidFill>
              </a:endParaRPr>
            </a:p>
          </p:txBody>
        </p:sp>
        <p:sp>
          <p:nvSpPr>
            <p:cNvPr id="9" name="Rectangle 8">
              <a:extLst>
                <a:ext uri="{FF2B5EF4-FFF2-40B4-BE49-F238E27FC236}">
                  <a16:creationId xmlns:a16="http://schemas.microsoft.com/office/drawing/2014/main" xmlns="" id="{821609F2-8547-436D-9F42-AA0B7E42AFFB}"/>
                </a:ext>
              </a:extLst>
            </p:cNvPr>
            <p:cNvSpPr/>
            <p:nvPr/>
          </p:nvSpPr>
          <p:spPr>
            <a:xfrm>
              <a:off x="858894" y="1644693"/>
              <a:ext cx="2153247" cy="369332"/>
            </a:xfrm>
            <a:prstGeom prst="rect">
              <a:avLst/>
            </a:prstGeom>
          </p:spPr>
          <p:txBody>
            <a:bodyPr wrap="square">
              <a:spAutoFit/>
            </a:bodyPr>
            <a:lstStyle/>
            <a:p>
              <a:r>
                <a:rPr lang="en-GB" b="1" dirty="0"/>
                <a:t>What Is Energy?</a:t>
              </a:r>
            </a:p>
          </p:txBody>
        </p:sp>
      </p:grpSp>
      <p:sp>
        <p:nvSpPr>
          <p:cNvPr id="20" name="Rectangle: Rounded Corners 19">
            <a:extLst>
              <a:ext uri="{FF2B5EF4-FFF2-40B4-BE49-F238E27FC236}">
                <a16:creationId xmlns:a16="http://schemas.microsoft.com/office/drawing/2014/main" xmlns="" id="{4E7C501E-5C91-4A86-AAFA-EEF86C51E2DA}"/>
              </a:ext>
            </a:extLst>
          </p:cNvPr>
          <p:cNvSpPr/>
          <p:nvPr/>
        </p:nvSpPr>
        <p:spPr>
          <a:xfrm>
            <a:off x="1712496" y="3068136"/>
            <a:ext cx="5709478" cy="3168869"/>
          </a:xfrm>
          <a:prstGeom prst="roundRect">
            <a:avLst/>
          </a:prstGeom>
          <a:blipFill>
            <a:blip r:embed="rId3" cstate="screen">
              <a:extLst>
                <a:ext uri="{28A0092B-C50C-407E-A947-70E740481C1C}">
                  <a14:useLocalDpi xmlns:a14="http://schemas.microsoft.com/office/drawing/2010/main"/>
                </a:ext>
              </a:extLst>
            </a:blip>
            <a:stretch>
              <a:fillRect l="-127" t="-19299" r="-127" b="-192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6166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77BF1DFD-A2AB-4E12-87C0-3A5888120EA2}"/>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xmlns="" id="{2E2B8A92-D2FE-4889-8DB1-148BFAFCE73E}"/>
              </a:ext>
            </a:extLst>
          </p:cNvPr>
          <p:cNvSpPr>
            <a:spLocks noGrp="1"/>
          </p:cNvSpPr>
          <p:nvPr>
            <p:ph type="title"/>
          </p:nvPr>
        </p:nvSpPr>
        <p:spPr>
          <a:xfrm>
            <a:off x="1043276" y="869576"/>
            <a:ext cx="7057447" cy="506661"/>
          </a:xfrm>
        </p:spPr>
        <p:txBody>
          <a:bodyPr/>
          <a:lstStyle/>
          <a:p>
            <a:pPr algn="ctr"/>
            <a:r>
              <a:rPr lang="en-GB" sz="4400" b="1" i="0" u="none" strike="noStrike" dirty="0">
                <a:solidFill>
                  <a:srgbClr val="000000"/>
                </a:solidFill>
                <a:effectLst/>
                <a:latin typeface="+mn-lt"/>
              </a:rPr>
              <a:t>Where Does Our </a:t>
            </a:r>
            <a:br>
              <a:rPr lang="en-GB" sz="4400" b="1" i="0" u="none" strike="noStrike" dirty="0">
                <a:solidFill>
                  <a:srgbClr val="000000"/>
                </a:solidFill>
                <a:effectLst/>
                <a:latin typeface="+mn-lt"/>
              </a:rPr>
            </a:br>
            <a:r>
              <a:rPr lang="en-GB" sz="4400" b="1" i="0" u="none" strike="noStrike" dirty="0">
                <a:solidFill>
                  <a:srgbClr val="000000"/>
                </a:solidFill>
                <a:effectLst/>
                <a:latin typeface="+mn-lt"/>
              </a:rPr>
              <a:t>Energy Come From?</a:t>
            </a:r>
            <a:endParaRPr lang="en-GB" sz="4400" dirty="0">
              <a:latin typeface="+mn-lt"/>
            </a:endParaRPr>
          </a:p>
        </p:txBody>
      </p:sp>
      <p:sp>
        <p:nvSpPr>
          <p:cNvPr id="6" name="Rectangle 5">
            <a:extLst>
              <a:ext uri="{FF2B5EF4-FFF2-40B4-BE49-F238E27FC236}">
                <a16:creationId xmlns:a16="http://schemas.microsoft.com/office/drawing/2014/main" xmlns="" id="{9A13E03C-4256-4266-8109-2F5C20C96450}"/>
              </a:ext>
            </a:extLst>
          </p:cNvPr>
          <p:cNvSpPr/>
          <p:nvPr/>
        </p:nvSpPr>
        <p:spPr>
          <a:xfrm>
            <a:off x="573741" y="1714387"/>
            <a:ext cx="7949473" cy="1969770"/>
          </a:xfrm>
          <a:prstGeom prst="rect">
            <a:avLst/>
          </a:prstGeom>
        </p:spPr>
        <p:txBody>
          <a:bodyPr wrap="square">
            <a:spAutoFit/>
          </a:bodyPr>
          <a:lstStyle/>
          <a:p>
            <a:r>
              <a:rPr lang="en-GB" sz="1600" dirty="0"/>
              <a:t>Most of the energy we use on earth comes from fossil fuels (oil, coal and natural gas). These are natural fuels that have formed from the fossilised remains of plants and animals that lived millions of years ago. These fuels are high in </a:t>
            </a:r>
            <a:r>
              <a:rPr lang="en-GB" sz="1600" b="1" dirty="0"/>
              <a:t>carbon</a:t>
            </a:r>
            <a:r>
              <a:rPr lang="en-GB" sz="1600" dirty="0"/>
              <a:t>.</a:t>
            </a:r>
          </a:p>
          <a:p>
            <a:pPr>
              <a:spcBef>
                <a:spcPts val="1200"/>
              </a:spcBef>
            </a:pPr>
            <a:r>
              <a:rPr lang="en-GB" sz="1600" dirty="0"/>
              <a:t>We depend on these fuels to provide us with electricity, to heat our homes, to run our vehicles and to power manufacturing.</a:t>
            </a:r>
          </a:p>
          <a:p>
            <a:r>
              <a:rPr lang="en-GB" sz="1600" dirty="0"/>
              <a:t/>
            </a:r>
            <a:br>
              <a:rPr lang="en-GB" sz="1600" dirty="0"/>
            </a:br>
            <a:endParaRPr lang="en-GB" sz="1600" dirty="0"/>
          </a:p>
        </p:txBody>
      </p:sp>
      <p:grpSp>
        <p:nvGrpSpPr>
          <p:cNvPr id="8" name="Group 7">
            <a:extLst>
              <a:ext uri="{FF2B5EF4-FFF2-40B4-BE49-F238E27FC236}">
                <a16:creationId xmlns:a16="http://schemas.microsoft.com/office/drawing/2014/main" xmlns="" id="{14DBD279-58C2-4FDE-81DD-A916F7E16A55}"/>
              </a:ext>
            </a:extLst>
          </p:cNvPr>
          <p:cNvGrpSpPr/>
          <p:nvPr/>
        </p:nvGrpSpPr>
        <p:grpSpPr>
          <a:xfrm>
            <a:off x="680074" y="3293000"/>
            <a:ext cx="7289550" cy="1149627"/>
            <a:chOff x="782012" y="1644693"/>
            <a:chExt cx="7289550" cy="1149627"/>
          </a:xfrm>
        </p:grpSpPr>
        <p:sp>
          <p:nvSpPr>
            <p:cNvPr id="9" name="Rectangle: Rounded Corners 8">
              <a:extLst>
                <a:ext uri="{FF2B5EF4-FFF2-40B4-BE49-F238E27FC236}">
                  <a16:creationId xmlns:a16="http://schemas.microsoft.com/office/drawing/2014/main" xmlns="" id="{212533E4-D75B-4F0B-A20B-1DD880DCE911}"/>
                </a:ext>
              </a:extLst>
            </p:cNvPr>
            <p:cNvSpPr/>
            <p:nvPr/>
          </p:nvSpPr>
          <p:spPr>
            <a:xfrm>
              <a:off x="782012" y="1649516"/>
              <a:ext cx="2094538" cy="755245"/>
            </a:xfrm>
            <a:prstGeom prst="roundRect">
              <a:avLst>
                <a:gd name="adj" fmla="val 29710"/>
              </a:avLst>
            </a:prstGeom>
            <a:solidFill>
              <a:srgbClr val="FEC01F"/>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xmlns="" id="{D4CA3B37-CCF6-4012-A130-CDA818F7C0CF}"/>
                </a:ext>
              </a:extLst>
            </p:cNvPr>
            <p:cNvSpPr/>
            <p:nvPr/>
          </p:nvSpPr>
          <p:spPr>
            <a:xfrm>
              <a:off x="782012" y="2038345"/>
              <a:ext cx="7289550" cy="755975"/>
            </a:xfrm>
            <a:prstGeom prst="roundRect">
              <a:avLst>
                <a:gd name="adj" fmla="val 30204"/>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In 2019, over 80% of our global energy came from fossil fuels.</a:t>
              </a:r>
              <a:endParaRPr lang="en-GB" sz="1600" dirty="0">
                <a:solidFill>
                  <a:schemeClr val="tx1"/>
                </a:solidFill>
              </a:endParaRPr>
            </a:p>
          </p:txBody>
        </p:sp>
        <p:sp>
          <p:nvSpPr>
            <p:cNvPr id="11" name="Rectangle 10">
              <a:extLst>
                <a:ext uri="{FF2B5EF4-FFF2-40B4-BE49-F238E27FC236}">
                  <a16:creationId xmlns:a16="http://schemas.microsoft.com/office/drawing/2014/main" xmlns="" id="{E95E8FCF-6559-42BD-AF40-F387997C87C5}"/>
                </a:ext>
              </a:extLst>
            </p:cNvPr>
            <p:cNvSpPr/>
            <p:nvPr/>
          </p:nvSpPr>
          <p:spPr>
            <a:xfrm>
              <a:off x="858894" y="1644693"/>
              <a:ext cx="1976823" cy="369332"/>
            </a:xfrm>
            <a:prstGeom prst="rect">
              <a:avLst/>
            </a:prstGeom>
          </p:spPr>
          <p:txBody>
            <a:bodyPr wrap="none">
              <a:spAutoFit/>
            </a:bodyPr>
            <a:lstStyle/>
            <a:p>
              <a:r>
                <a:rPr lang="en-GB" b="1" dirty="0"/>
                <a:t>Did You Know…?</a:t>
              </a:r>
            </a:p>
          </p:txBody>
        </p:sp>
      </p:grpSp>
      <p:pic>
        <p:nvPicPr>
          <p:cNvPr id="21" name="Picture 20">
            <a:extLst>
              <a:ext uri="{FF2B5EF4-FFF2-40B4-BE49-F238E27FC236}">
                <a16:creationId xmlns:a16="http://schemas.microsoft.com/office/drawing/2014/main" xmlns="" id="{92702E2D-18BB-4712-B449-5643E5614E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11380" y="3394244"/>
            <a:ext cx="1811834" cy="1134595"/>
          </a:xfrm>
          <a:prstGeom prst="rect">
            <a:avLst/>
          </a:prstGeom>
        </p:spPr>
      </p:pic>
      <p:pic>
        <p:nvPicPr>
          <p:cNvPr id="23" name="Picture 22">
            <a:extLst>
              <a:ext uri="{FF2B5EF4-FFF2-40B4-BE49-F238E27FC236}">
                <a16:creationId xmlns:a16="http://schemas.microsoft.com/office/drawing/2014/main" xmlns="" id="{E8912173-FC35-4BC2-BB5F-42A58D811FC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176680" y="4440052"/>
            <a:ext cx="2515712" cy="1793203"/>
          </a:xfrm>
          <a:prstGeom prst="rect">
            <a:avLst/>
          </a:prstGeom>
        </p:spPr>
      </p:pic>
      <p:grpSp>
        <p:nvGrpSpPr>
          <p:cNvPr id="12" name="Group 11">
            <a:extLst>
              <a:ext uri="{FF2B5EF4-FFF2-40B4-BE49-F238E27FC236}">
                <a16:creationId xmlns:a16="http://schemas.microsoft.com/office/drawing/2014/main" xmlns="" id="{32E28304-3C6E-4ADC-A877-06440EE2A229}"/>
              </a:ext>
            </a:extLst>
          </p:cNvPr>
          <p:cNvGrpSpPr/>
          <p:nvPr/>
        </p:nvGrpSpPr>
        <p:grpSpPr>
          <a:xfrm>
            <a:off x="680074" y="4793232"/>
            <a:ext cx="5694452" cy="1440020"/>
            <a:chOff x="782011" y="1744227"/>
            <a:chExt cx="5597165" cy="1690345"/>
          </a:xfrm>
        </p:grpSpPr>
        <p:sp>
          <p:nvSpPr>
            <p:cNvPr id="13" name="Rectangle: Rounded Corners 12">
              <a:extLst>
                <a:ext uri="{FF2B5EF4-FFF2-40B4-BE49-F238E27FC236}">
                  <a16:creationId xmlns:a16="http://schemas.microsoft.com/office/drawing/2014/main" xmlns="" id="{7E87E570-2FF9-4A19-A8B3-3CA83965AE6B}"/>
                </a:ext>
              </a:extLst>
            </p:cNvPr>
            <p:cNvSpPr/>
            <p:nvPr/>
          </p:nvSpPr>
          <p:spPr>
            <a:xfrm>
              <a:off x="782012" y="1744227"/>
              <a:ext cx="1889330" cy="1076742"/>
            </a:xfrm>
            <a:prstGeom prst="roundRect">
              <a:avLst>
                <a:gd name="adj" fmla="val 29710"/>
              </a:avLst>
            </a:prstGeom>
            <a:solidFill>
              <a:srgbClr val="FA9632"/>
            </a:solidFill>
            <a:ln w="57150">
              <a:solidFill>
                <a:srgbClr val="FA96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xmlns="" id="{8D642D3F-8AA1-4A41-BC60-DA9B53E093B8}"/>
                </a:ext>
              </a:extLst>
            </p:cNvPr>
            <p:cNvSpPr/>
            <p:nvPr/>
          </p:nvSpPr>
          <p:spPr>
            <a:xfrm>
              <a:off x="782011" y="2263815"/>
              <a:ext cx="5597165" cy="1170757"/>
            </a:xfrm>
            <a:prstGeom prst="roundRect">
              <a:avLst>
                <a:gd name="adj" fmla="val 27123"/>
              </a:avLst>
            </a:prstGeom>
            <a:solidFill>
              <a:schemeClr val="bg1"/>
            </a:solidFill>
            <a:ln w="57150">
              <a:solidFill>
                <a:srgbClr val="FA96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What are the disadvantages of fossil fuels?</a:t>
              </a:r>
              <a:endParaRPr lang="en-GB" sz="1600" dirty="0">
                <a:solidFill>
                  <a:schemeClr val="tx1"/>
                </a:solidFill>
              </a:endParaRPr>
            </a:p>
          </p:txBody>
        </p:sp>
        <p:sp>
          <p:nvSpPr>
            <p:cNvPr id="15" name="Rectangle 14">
              <a:extLst>
                <a:ext uri="{FF2B5EF4-FFF2-40B4-BE49-F238E27FC236}">
                  <a16:creationId xmlns:a16="http://schemas.microsoft.com/office/drawing/2014/main" xmlns="" id="{83387A2E-4E2F-4CB9-955B-93423D5FA32C}"/>
                </a:ext>
              </a:extLst>
            </p:cNvPr>
            <p:cNvSpPr/>
            <p:nvPr/>
          </p:nvSpPr>
          <p:spPr>
            <a:xfrm>
              <a:off x="857580" y="1789214"/>
              <a:ext cx="1976823" cy="433535"/>
            </a:xfrm>
            <a:prstGeom prst="rect">
              <a:avLst/>
            </a:prstGeom>
          </p:spPr>
          <p:txBody>
            <a:bodyPr wrap="square">
              <a:spAutoFit/>
            </a:bodyPr>
            <a:lstStyle/>
            <a:p>
              <a:r>
                <a:rPr lang="en-GB" b="1" dirty="0"/>
                <a:t>Think About It</a:t>
              </a:r>
            </a:p>
          </p:txBody>
        </p:sp>
      </p:grpSp>
    </p:spTree>
    <p:extLst>
      <p:ext uri="{BB962C8B-B14F-4D97-AF65-F5344CB8AC3E}">
        <p14:creationId xmlns:p14="http://schemas.microsoft.com/office/powerpoint/2010/main" val="634794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3C867FAE-D970-4151-A1CA-7A605DE813C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xmlns="" id="{5D3895D5-C7AA-4BF7-ABBA-5B5BAF4D6A58}"/>
              </a:ext>
            </a:extLst>
          </p:cNvPr>
          <p:cNvSpPr>
            <a:spLocks noGrp="1"/>
          </p:cNvSpPr>
          <p:nvPr>
            <p:ph type="title"/>
          </p:nvPr>
        </p:nvSpPr>
        <p:spPr>
          <a:xfrm>
            <a:off x="457198" y="549275"/>
            <a:ext cx="8220075" cy="1154019"/>
          </a:xfrm>
        </p:spPr>
        <p:txBody>
          <a:bodyPr/>
          <a:lstStyle/>
          <a:p>
            <a:pPr algn="ctr"/>
            <a:r>
              <a:rPr lang="en-GB" sz="4400" b="1" i="0" u="none" strike="noStrike" dirty="0">
                <a:solidFill>
                  <a:srgbClr val="000000"/>
                </a:solidFill>
                <a:effectLst/>
                <a:latin typeface="+mn-lt"/>
              </a:rPr>
              <a:t>How Does Our Energy </a:t>
            </a:r>
            <a:br>
              <a:rPr lang="en-GB" sz="4400" b="1" i="0" u="none" strike="noStrike" dirty="0">
                <a:solidFill>
                  <a:srgbClr val="000000"/>
                </a:solidFill>
                <a:effectLst/>
                <a:latin typeface="+mn-lt"/>
              </a:rPr>
            </a:br>
            <a:r>
              <a:rPr lang="en-GB" sz="4400" b="1" i="0" u="none" strike="noStrike" dirty="0">
                <a:solidFill>
                  <a:srgbClr val="000000"/>
                </a:solidFill>
                <a:effectLst/>
                <a:latin typeface="+mn-lt"/>
              </a:rPr>
              <a:t>Use Affect the Planet?</a:t>
            </a:r>
            <a:endParaRPr lang="en-GB" sz="4400" dirty="0">
              <a:latin typeface="+mn-lt"/>
            </a:endParaRPr>
          </a:p>
        </p:txBody>
      </p:sp>
      <p:sp>
        <p:nvSpPr>
          <p:cNvPr id="7" name="TextBox 6">
            <a:extLst>
              <a:ext uri="{FF2B5EF4-FFF2-40B4-BE49-F238E27FC236}">
                <a16:creationId xmlns:a16="http://schemas.microsoft.com/office/drawing/2014/main" xmlns="" id="{84588B3B-9820-4712-AABB-572154AE55CA}"/>
              </a:ext>
            </a:extLst>
          </p:cNvPr>
          <p:cNvSpPr txBox="1"/>
          <p:nvPr/>
        </p:nvSpPr>
        <p:spPr>
          <a:xfrm>
            <a:off x="627528" y="1848559"/>
            <a:ext cx="8821272" cy="1292662"/>
          </a:xfrm>
          <a:prstGeom prst="rect">
            <a:avLst/>
          </a:prstGeom>
          <a:noFill/>
        </p:spPr>
        <p:txBody>
          <a:bodyPr wrap="square">
            <a:spAutoFit/>
          </a:bodyPr>
          <a:lstStyle/>
          <a:p>
            <a:pPr rtl="0">
              <a:spcBef>
                <a:spcPts val="0"/>
              </a:spcBef>
              <a:spcAft>
                <a:spcPts val="0"/>
              </a:spcAft>
            </a:pPr>
            <a:r>
              <a:rPr lang="en-GB" sz="1600" b="0" i="0" u="none" strike="noStrike" dirty="0">
                <a:solidFill>
                  <a:srgbClr val="000000"/>
                </a:solidFill>
                <a:effectLst/>
              </a:rPr>
              <a:t>Our reliance on fossil fuels for energy has had a negative effect on life on earth.</a:t>
            </a:r>
            <a:endParaRPr lang="en-GB" sz="1600" b="0" dirty="0">
              <a:effectLst/>
            </a:endParaRPr>
          </a:p>
          <a:p>
            <a:pPr rtl="0">
              <a:spcBef>
                <a:spcPts val="1200"/>
              </a:spcBef>
              <a:spcAft>
                <a:spcPts val="0"/>
              </a:spcAft>
            </a:pPr>
            <a:r>
              <a:rPr lang="en-GB" sz="1600" b="0" i="0" u="none" strike="noStrike" dirty="0">
                <a:solidFill>
                  <a:srgbClr val="000000"/>
                </a:solidFill>
                <a:effectLst/>
              </a:rPr>
              <a:t>Did you think about any of these disadvantages?</a:t>
            </a:r>
            <a:endParaRPr lang="en-GB" sz="1600" b="0" dirty="0">
              <a:effectLst/>
            </a:endParaRPr>
          </a:p>
          <a:p>
            <a:r>
              <a:rPr lang="en-GB" dirty="0"/>
              <a:t/>
            </a:r>
            <a:br>
              <a:rPr lang="en-GB" dirty="0"/>
            </a:br>
            <a:endParaRPr lang="en-GB" dirty="0"/>
          </a:p>
        </p:txBody>
      </p:sp>
      <p:grpSp>
        <p:nvGrpSpPr>
          <p:cNvPr id="34" name="Group 33">
            <a:extLst>
              <a:ext uri="{FF2B5EF4-FFF2-40B4-BE49-F238E27FC236}">
                <a16:creationId xmlns:a16="http://schemas.microsoft.com/office/drawing/2014/main" xmlns="" id="{D5FB0968-CA45-43ED-8E0A-3CE10F1380A1}"/>
              </a:ext>
            </a:extLst>
          </p:cNvPr>
          <p:cNvGrpSpPr/>
          <p:nvPr/>
        </p:nvGrpSpPr>
        <p:grpSpPr>
          <a:xfrm>
            <a:off x="932764" y="2691143"/>
            <a:ext cx="3403129" cy="1680078"/>
            <a:chOff x="627528" y="2820699"/>
            <a:chExt cx="3013621" cy="1509254"/>
          </a:xfrm>
        </p:grpSpPr>
        <p:grpSp>
          <p:nvGrpSpPr>
            <p:cNvPr id="11" name="Use Less Space Header">
              <a:extLst>
                <a:ext uri="{FF2B5EF4-FFF2-40B4-BE49-F238E27FC236}">
                  <a16:creationId xmlns:a16="http://schemas.microsoft.com/office/drawing/2014/main" xmlns="" id="{5CBB475D-0DFC-47F0-982E-D67109C7A662}"/>
                </a:ext>
              </a:extLst>
            </p:cNvPr>
            <p:cNvGrpSpPr/>
            <p:nvPr/>
          </p:nvGrpSpPr>
          <p:grpSpPr>
            <a:xfrm>
              <a:off x="627528" y="2820699"/>
              <a:ext cx="3013621" cy="1509254"/>
              <a:chOff x="1406768" y="2181816"/>
              <a:chExt cx="3013621" cy="1106463"/>
            </a:xfrm>
          </p:grpSpPr>
          <p:sp>
            <p:nvSpPr>
              <p:cNvPr id="12" name="Rectangle: Rounded Corners 11">
                <a:extLst>
                  <a:ext uri="{FF2B5EF4-FFF2-40B4-BE49-F238E27FC236}">
                    <a16:creationId xmlns:a16="http://schemas.microsoft.com/office/drawing/2014/main" xmlns="" id="{4E362B9B-B96B-47E3-8C2C-A08F7396A927}"/>
                  </a:ext>
                </a:extLst>
              </p:cNvPr>
              <p:cNvSpPr/>
              <p:nvPr/>
            </p:nvSpPr>
            <p:spPr>
              <a:xfrm>
                <a:off x="1406768" y="2181816"/>
                <a:ext cx="3013621" cy="1106463"/>
              </a:xfrm>
              <a:prstGeom prst="roundRect">
                <a:avLst>
                  <a:gd name="adj" fmla="val 16496"/>
                </a:avLst>
              </a:prstGeom>
              <a:solidFill>
                <a:srgbClr val="73BE50"/>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a:extLst>
                  <a:ext uri="{FF2B5EF4-FFF2-40B4-BE49-F238E27FC236}">
                    <a16:creationId xmlns:a16="http://schemas.microsoft.com/office/drawing/2014/main" xmlns="" id="{E1DE068E-84B3-41F8-ADFF-BF0F7FC90EA8}"/>
                  </a:ext>
                </a:extLst>
              </p:cNvPr>
              <p:cNvSpPr/>
              <p:nvPr/>
            </p:nvSpPr>
            <p:spPr>
              <a:xfrm>
                <a:off x="1783722" y="2194085"/>
                <a:ext cx="2255498" cy="369332"/>
              </a:xfrm>
              <a:prstGeom prst="rect">
                <a:avLst/>
              </a:prstGeom>
            </p:spPr>
            <p:txBody>
              <a:bodyPr wrap="square">
                <a:spAutoFit/>
              </a:bodyPr>
              <a:lstStyle/>
              <a:p>
                <a:pPr algn="ctr"/>
                <a:r>
                  <a:rPr lang="en-GB" b="1" i="0" u="none" strike="noStrike" dirty="0">
                    <a:solidFill>
                      <a:srgbClr val="000000"/>
                    </a:solidFill>
                    <a:effectLst/>
                  </a:rPr>
                  <a:t>Land Degradation</a:t>
                </a:r>
                <a:endParaRPr lang="en-GB" b="1" dirty="0"/>
              </a:p>
            </p:txBody>
          </p:sp>
        </p:grpSp>
        <p:sp>
          <p:nvSpPr>
            <p:cNvPr id="14" name="Use Less Space Answer">
              <a:extLst>
                <a:ext uri="{FF2B5EF4-FFF2-40B4-BE49-F238E27FC236}">
                  <a16:creationId xmlns:a16="http://schemas.microsoft.com/office/drawing/2014/main" xmlns="" id="{BFC0DF88-0185-49BC-977E-436344CC863E}"/>
                </a:ext>
              </a:extLst>
            </p:cNvPr>
            <p:cNvSpPr/>
            <p:nvPr/>
          </p:nvSpPr>
          <p:spPr>
            <a:xfrm>
              <a:off x="632908" y="3209529"/>
              <a:ext cx="3008241" cy="1120424"/>
            </a:xfrm>
            <a:prstGeom prst="roundRect">
              <a:avLst>
                <a:gd name="adj" fmla="val 26871"/>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The process of unearthing fossil fuels, which destroys vital wildlife habitats.</a:t>
              </a:r>
              <a:endParaRPr lang="en-GB" sz="1400" dirty="0">
                <a:solidFill>
                  <a:schemeClr val="tx1"/>
                </a:solidFill>
              </a:endParaRPr>
            </a:p>
          </p:txBody>
        </p:sp>
      </p:grpSp>
      <p:grpSp>
        <p:nvGrpSpPr>
          <p:cNvPr id="35" name="Group 34">
            <a:extLst>
              <a:ext uri="{FF2B5EF4-FFF2-40B4-BE49-F238E27FC236}">
                <a16:creationId xmlns:a16="http://schemas.microsoft.com/office/drawing/2014/main" xmlns="" id="{EA700D2E-6C7C-48A6-8CE1-84C49043A3DD}"/>
              </a:ext>
            </a:extLst>
          </p:cNvPr>
          <p:cNvGrpSpPr/>
          <p:nvPr/>
        </p:nvGrpSpPr>
        <p:grpSpPr>
          <a:xfrm>
            <a:off x="4966446" y="2692133"/>
            <a:ext cx="3403129" cy="1680078"/>
            <a:chOff x="3917575" y="2837434"/>
            <a:chExt cx="3013621" cy="1509254"/>
          </a:xfrm>
        </p:grpSpPr>
        <p:grpSp>
          <p:nvGrpSpPr>
            <p:cNvPr id="20" name="Use Less Space Header">
              <a:extLst>
                <a:ext uri="{FF2B5EF4-FFF2-40B4-BE49-F238E27FC236}">
                  <a16:creationId xmlns:a16="http://schemas.microsoft.com/office/drawing/2014/main" xmlns="" id="{C85FB30E-D9FF-44F0-A925-F5794FD62EBA}"/>
                </a:ext>
              </a:extLst>
            </p:cNvPr>
            <p:cNvGrpSpPr/>
            <p:nvPr/>
          </p:nvGrpSpPr>
          <p:grpSpPr>
            <a:xfrm>
              <a:off x="3917575" y="2837434"/>
              <a:ext cx="3013621" cy="1509254"/>
              <a:chOff x="1406768" y="2181816"/>
              <a:chExt cx="3013621" cy="1106463"/>
            </a:xfrm>
          </p:grpSpPr>
          <p:sp>
            <p:nvSpPr>
              <p:cNvPr id="21" name="Rectangle: Rounded Corners 20">
                <a:extLst>
                  <a:ext uri="{FF2B5EF4-FFF2-40B4-BE49-F238E27FC236}">
                    <a16:creationId xmlns:a16="http://schemas.microsoft.com/office/drawing/2014/main" xmlns="" id="{775C09BA-0D71-43E5-9B58-993BFC1C4B07}"/>
                  </a:ext>
                </a:extLst>
              </p:cNvPr>
              <p:cNvSpPr/>
              <p:nvPr/>
            </p:nvSpPr>
            <p:spPr>
              <a:xfrm>
                <a:off x="1406768" y="2181816"/>
                <a:ext cx="3013621" cy="1106463"/>
              </a:xfrm>
              <a:prstGeom prst="roundRect">
                <a:avLst>
                  <a:gd name="adj" fmla="val 16496"/>
                </a:avLst>
              </a:prstGeom>
              <a:solidFill>
                <a:srgbClr val="01B9AD"/>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a:extLst>
                  <a:ext uri="{FF2B5EF4-FFF2-40B4-BE49-F238E27FC236}">
                    <a16:creationId xmlns:a16="http://schemas.microsoft.com/office/drawing/2014/main" xmlns="" id="{57E69AA5-DC96-463D-9824-22FF564F7F2F}"/>
                  </a:ext>
                </a:extLst>
              </p:cNvPr>
              <p:cNvSpPr/>
              <p:nvPr/>
            </p:nvSpPr>
            <p:spPr>
              <a:xfrm>
                <a:off x="1783722" y="2194085"/>
                <a:ext cx="2255498" cy="270764"/>
              </a:xfrm>
              <a:prstGeom prst="rect">
                <a:avLst/>
              </a:prstGeom>
            </p:spPr>
            <p:txBody>
              <a:bodyPr wrap="square">
                <a:spAutoFit/>
              </a:bodyPr>
              <a:lstStyle/>
              <a:p>
                <a:pPr algn="ctr"/>
                <a:r>
                  <a:rPr lang="en-GB" sz="1800" b="1" i="0" u="none" strike="noStrike" dirty="0">
                    <a:solidFill>
                      <a:srgbClr val="000000"/>
                    </a:solidFill>
                    <a:effectLst/>
                  </a:rPr>
                  <a:t>Water Pollution</a:t>
                </a:r>
                <a:endParaRPr lang="en-GB" b="1" dirty="0"/>
              </a:p>
            </p:txBody>
          </p:sp>
        </p:grpSp>
        <p:sp>
          <p:nvSpPr>
            <p:cNvPr id="23" name="Use Less Space Answer">
              <a:extLst>
                <a:ext uri="{FF2B5EF4-FFF2-40B4-BE49-F238E27FC236}">
                  <a16:creationId xmlns:a16="http://schemas.microsoft.com/office/drawing/2014/main" xmlns="" id="{323C204D-F198-46F4-AEAC-A61FB68CB0E9}"/>
                </a:ext>
              </a:extLst>
            </p:cNvPr>
            <p:cNvSpPr/>
            <p:nvPr/>
          </p:nvSpPr>
          <p:spPr>
            <a:xfrm>
              <a:off x="3922955" y="3226264"/>
              <a:ext cx="3008241" cy="1120424"/>
            </a:xfrm>
            <a:prstGeom prst="roundRect">
              <a:avLst>
                <a:gd name="adj" fmla="val 26871"/>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1600" b="0" i="0" u="none" strike="noStrike" dirty="0">
                  <a:solidFill>
                    <a:srgbClr val="000000"/>
                  </a:solidFill>
                  <a:effectLst/>
                </a:rPr>
                <a:t>Oil spills, acid run-off and waste water can pollute freshwater and ocean ecosystems.</a:t>
              </a:r>
              <a:endParaRPr lang="en-GB" sz="1400" b="0" dirty="0">
                <a:effectLst/>
              </a:endParaRPr>
            </a:p>
          </p:txBody>
        </p:sp>
      </p:grpSp>
      <p:grpSp>
        <p:nvGrpSpPr>
          <p:cNvPr id="36" name="Group 35">
            <a:extLst>
              <a:ext uri="{FF2B5EF4-FFF2-40B4-BE49-F238E27FC236}">
                <a16:creationId xmlns:a16="http://schemas.microsoft.com/office/drawing/2014/main" xmlns="" id="{564F1438-EAAE-4EC8-9126-307CA28889C8}"/>
              </a:ext>
            </a:extLst>
          </p:cNvPr>
          <p:cNvGrpSpPr/>
          <p:nvPr/>
        </p:nvGrpSpPr>
        <p:grpSpPr>
          <a:xfrm>
            <a:off x="2870435" y="4541428"/>
            <a:ext cx="3403129" cy="1680078"/>
            <a:chOff x="1004482" y="4663288"/>
            <a:chExt cx="3013621" cy="1509254"/>
          </a:xfrm>
        </p:grpSpPr>
        <p:grpSp>
          <p:nvGrpSpPr>
            <p:cNvPr id="24" name="Use Less Space Header">
              <a:extLst>
                <a:ext uri="{FF2B5EF4-FFF2-40B4-BE49-F238E27FC236}">
                  <a16:creationId xmlns:a16="http://schemas.microsoft.com/office/drawing/2014/main" xmlns="" id="{4A555105-93AA-4FDD-B099-70F4143CA5DB}"/>
                </a:ext>
              </a:extLst>
            </p:cNvPr>
            <p:cNvGrpSpPr/>
            <p:nvPr/>
          </p:nvGrpSpPr>
          <p:grpSpPr>
            <a:xfrm>
              <a:off x="1004482" y="4663288"/>
              <a:ext cx="3013621" cy="1509254"/>
              <a:chOff x="1406768" y="2181816"/>
              <a:chExt cx="3013621" cy="1106463"/>
            </a:xfrm>
          </p:grpSpPr>
          <p:sp>
            <p:nvSpPr>
              <p:cNvPr id="25" name="Rectangle: Rounded Corners 24">
                <a:extLst>
                  <a:ext uri="{FF2B5EF4-FFF2-40B4-BE49-F238E27FC236}">
                    <a16:creationId xmlns:a16="http://schemas.microsoft.com/office/drawing/2014/main" xmlns="" id="{4254C2CA-1C55-4635-9DE7-AFFCF75289CA}"/>
                  </a:ext>
                </a:extLst>
              </p:cNvPr>
              <p:cNvSpPr/>
              <p:nvPr/>
            </p:nvSpPr>
            <p:spPr>
              <a:xfrm>
                <a:off x="1406768" y="2181816"/>
                <a:ext cx="3013621" cy="1106463"/>
              </a:xfrm>
              <a:prstGeom prst="roundRect">
                <a:avLst>
                  <a:gd name="adj" fmla="val 16496"/>
                </a:avLst>
              </a:prstGeom>
              <a:solidFill>
                <a:srgbClr val="FEC01F"/>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ectangle 25">
                <a:extLst>
                  <a:ext uri="{FF2B5EF4-FFF2-40B4-BE49-F238E27FC236}">
                    <a16:creationId xmlns:a16="http://schemas.microsoft.com/office/drawing/2014/main" xmlns="" id="{680BF71F-BE4F-4BB8-A006-992EE031E197}"/>
                  </a:ext>
                </a:extLst>
              </p:cNvPr>
              <p:cNvSpPr/>
              <p:nvPr/>
            </p:nvSpPr>
            <p:spPr>
              <a:xfrm>
                <a:off x="1783722" y="2194085"/>
                <a:ext cx="2255498" cy="270764"/>
              </a:xfrm>
              <a:prstGeom prst="rect">
                <a:avLst/>
              </a:prstGeom>
              <a:ln>
                <a:solidFill>
                  <a:srgbClr val="FEC01F"/>
                </a:solidFill>
              </a:ln>
            </p:spPr>
            <p:txBody>
              <a:bodyPr wrap="square">
                <a:spAutoFit/>
              </a:bodyPr>
              <a:lstStyle/>
              <a:p>
                <a:pPr algn="ctr"/>
                <a:r>
                  <a:rPr lang="en-GB" b="1" i="0" u="none" strike="noStrike" dirty="0">
                    <a:solidFill>
                      <a:srgbClr val="000000"/>
                    </a:solidFill>
                    <a:effectLst/>
                  </a:rPr>
                  <a:t>Global Warming</a:t>
                </a:r>
                <a:endParaRPr lang="en-GB" b="1" dirty="0"/>
              </a:p>
            </p:txBody>
          </p:sp>
        </p:grpSp>
        <p:sp>
          <p:nvSpPr>
            <p:cNvPr id="27" name="Use Less Space Answer">
              <a:extLst>
                <a:ext uri="{FF2B5EF4-FFF2-40B4-BE49-F238E27FC236}">
                  <a16:creationId xmlns:a16="http://schemas.microsoft.com/office/drawing/2014/main" xmlns="" id="{C4F25DE8-02EB-4F95-ACA4-6EEA0EB5B700}"/>
                </a:ext>
              </a:extLst>
            </p:cNvPr>
            <p:cNvSpPr/>
            <p:nvPr/>
          </p:nvSpPr>
          <p:spPr>
            <a:xfrm>
              <a:off x="1009862" y="5052118"/>
              <a:ext cx="3008241" cy="1120424"/>
            </a:xfrm>
            <a:prstGeom prst="roundRect">
              <a:avLst>
                <a:gd name="adj" fmla="val 26871"/>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0" i="0" u="none" strike="noStrike" dirty="0">
                  <a:solidFill>
                    <a:srgbClr val="000000"/>
                  </a:solidFill>
                  <a:effectLst/>
                </a:rPr>
                <a:t>When burnt, fossil fuels release carbon dioxide. This traps heat in the atmosphere and leads to climate change. </a:t>
              </a:r>
              <a:endParaRPr lang="en-GB" sz="1200" dirty="0">
                <a:solidFill>
                  <a:schemeClr val="tx1"/>
                </a:solidFill>
              </a:endParaRPr>
            </a:p>
          </p:txBody>
        </p:sp>
      </p:grpSp>
    </p:spTree>
    <p:extLst>
      <p:ext uri="{BB962C8B-B14F-4D97-AF65-F5344CB8AC3E}">
        <p14:creationId xmlns:p14="http://schemas.microsoft.com/office/powerpoint/2010/main" val="267144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16">
            <a:extLst>
              <a:ext uri="{FF2B5EF4-FFF2-40B4-BE49-F238E27FC236}">
                <a16:creationId xmlns:a16="http://schemas.microsoft.com/office/drawing/2014/main" xmlns="" id="{BFCF43F3-3203-4F8F-BEA4-D30E3DF0FB18}"/>
              </a:ext>
            </a:extLst>
          </p:cNvPr>
          <p:cNvSpPr/>
          <p:nvPr/>
        </p:nvSpPr>
        <p:spPr>
          <a:xfrm>
            <a:off x="4473388" y="2314778"/>
            <a:ext cx="4115652" cy="3082539"/>
          </a:xfrm>
          <a:prstGeom prst="roundRect">
            <a:avLst/>
          </a:prstGeom>
          <a:blipFill>
            <a:blip r:embed="rId2" cstate="screen">
              <a:extLst>
                <a:ext uri="{28A0092B-C50C-407E-A947-70E740481C1C}">
                  <a14:useLocalDpi xmlns:a14="http://schemas.microsoft.com/office/drawing/2010/main"/>
                </a:ext>
              </a:extLst>
            </a:blip>
            <a:stretch>
              <a:fillRect l="-12117" t="-7328" r="-3397" b="-73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xmlns="" id="{47167D32-CD20-4806-B56B-A986D816FD90}"/>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xmlns="" id="{CEDCF6D4-CAD4-4898-90AF-77614E27BCA6}"/>
              </a:ext>
            </a:extLst>
          </p:cNvPr>
          <p:cNvSpPr>
            <a:spLocks noGrp="1"/>
          </p:cNvSpPr>
          <p:nvPr>
            <p:ph type="title"/>
          </p:nvPr>
        </p:nvSpPr>
        <p:spPr>
          <a:xfrm>
            <a:off x="457198" y="549275"/>
            <a:ext cx="8220075" cy="1154019"/>
          </a:xfrm>
        </p:spPr>
        <p:txBody>
          <a:bodyPr/>
          <a:lstStyle/>
          <a:p>
            <a:pPr algn="ctr"/>
            <a:r>
              <a:rPr lang="en-GB" sz="4400" b="1" i="0" u="none" strike="noStrike" dirty="0">
                <a:solidFill>
                  <a:srgbClr val="000000"/>
                </a:solidFill>
                <a:effectLst/>
                <a:latin typeface="+mn-lt"/>
              </a:rPr>
              <a:t>How Does Our Energy </a:t>
            </a:r>
            <a:br>
              <a:rPr lang="en-GB" sz="4400" b="1" i="0" u="none" strike="noStrike" dirty="0">
                <a:solidFill>
                  <a:srgbClr val="000000"/>
                </a:solidFill>
                <a:effectLst/>
                <a:latin typeface="+mn-lt"/>
              </a:rPr>
            </a:br>
            <a:r>
              <a:rPr lang="en-GB" sz="4400" b="1" i="0" u="none" strike="noStrike" dirty="0">
                <a:solidFill>
                  <a:srgbClr val="000000"/>
                </a:solidFill>
                <a:effectLst/>
                <a:latin typeface="+mn-lt"/>
              </a:rPr>
              <a:t>Use Affect the Planet?</a:t>
            </a:r>
            <a:endParaRPr lang="en-GB" sz="4400" dirty="0">
              <a:latin typeface="+mn-lt"/>
            </a:endParaRPr>
          </a:p>
        </p:txBody>
      </p:sp>
      <p:grpSp>
        <p:nvGrpSpPr>
          <p:cNvPr id="18" name="Group 17">
            <a:extLst>
              <a:ext uri="{FF2B5EF4-FFF2-40B4-BE49-F238E27FC236}">
                <a16:creationId xmlns:a16="http://schemas.microsoft.com/office/drawing/2014/main" xmlns="" id="{4D5E7B4F-66AC-4BEE-8D01-59FFE456FFDF}"/>
              </a:ext>
            </a:extLst>
          </p:cNvPr>
          <p:cNvGrpSpPr/>
          <p:nvPr/>
        </p:nvGrpSpPr>
        <p:grpSpPr>
          <a:xfrm>
            <a:off x="633899" y="1919746"/>
            <a:ext cx="3749841" cy="1898084"/>
            <a:chOff x="633899" y="1919746"/>
            <a:chExt cx="3749841" cy="1898084"/>
          </a:xfrm>
        </p:grpSpPr>
        <p:grpSp>
          <p:nvGrpSpPr>
            <p:cNvPr id="5" name="Use Less Space Header">
              <a:extLst>
                <a:ext uri="{FF2B5EF4-FFF2-40B4-BE49-F238E27FC236}">
                  <a16:creationId xmlns:a16="http://schemas.microsoft.com/office/drawing/2014/main" xmlns="" id="{616193E1-C5AC-49FC-B10A-4E2CF53E0159}"/>
                </a:ext>
              </a:extLst>
            </p:cNvPr>
            <p:cNvGrpSpPr/>
            <p:nvPr/>
          </p:nvGrpSpPr>
          <p:grpSpPr>
            <a:xfrm>
              <a:off x="633899" y="1919746"/>
              <a:ext cx="3749841" cy="1509254"/>
              <a:chOff x="1406768" y="2181816"/>
              <a:chExt cx="3013621" cy="1106463"/>
            </a:xfrm>
            <a:solidFill>
              <a:srgbClr val="F89833"/>
            </a:solidFill>
          </p:grpSpPr>
          <p:sp>
            <p:nvSpPr>
              <p:cNvPr id="6" name="Rectangle: Rounded Corners 5">
                <a:extLst>
                  <a:ext uri="{FF2B5EF4-FFF2-40B4-BE49-F238E27FC236}">
                    <a16:creationId xmlns:a16="http://schemas.microsoft.com/office/drawing/2014/main" xmlns="" id="{1A9CEFE9-EC83-4FCD-8E24-168FD600A8BE}"/>
                  </a:ext>
                </a:extLst>
              </p:cNvPr>
              <p:cNvSpPr/>
              <p:nvPr/>
            </p:nvSpPr>
            <p:spPr>
              <a:xfrm>
                <a:off x="1406768" y="2181816"/>
                <a:ext cx="3013621" cy="1106463"/>
              </a:xfrm>
              <a:prstGeom prst="roundRect">
                <a:avLst>
                  <a:gd name="adj" fmla="val 16496"/>
                </a:avLst>
              </a:prstGeom>
              <a:solidFill>
                <a:srgbClr val="FFE600"/>
              </a:solidFill>
              <a:ln w="57150">
                <a:solidFill>
                  <a:srgbClr val="FFE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xmlns="" id="{C8E850F9-78A8-4875-8F74-CAC34E65C5A9}"/>
                  </a:ext>
                </a:extLst>
              </p:cNvPr>
              <p:cNvSpPr/>
              <p:nvPr/>
            </p:nvSpPr>
            <p:spPr>
              <a:xfrm>
                <a:off x="1783722" y="2194085"/>
                <a:ext cx="2255498" cy="270764"/>
              </a:xfrm>
              <a:prstGeom prst="rect">
                <a:avLst/>
              </a:prstGeom>
              <a:solidFill>
                <a:srgbClr val="FFE600"/>
              </a:solidFill>
            </p:spPr>
            <p:txBody>
              <a:bodyPr wrap="square">
                <a:spAutoFit/>
              </a:bodyPr>
              <a:lstStyle/>
              <a:p>
                <a:pPr algn="ctr"/>
                <a:r>
                  <a:rPr lang="en-GB" sz="1800" b="1" i="0" u="none" strike="noStrike" dirty="0">
                    <a:solidFill>
                      <a:srgbClr val="000000"/>
                    </a:solidFill>
                    <a:effectLst/>
                  </a:rPr>
                  <a:t>Air Pollution</a:t>
                </a:r>
                <a:endParaRPr lang="en-GB" b="1" dirty="0"/>
              </a:p>
            </p:txBody>
          </p:sp>
        </p:grpSp>
        <p:sp>
          <p:nvSpPr>
            <p:cNvPr id="8" name="Use Less Space Answer">
              <a:extLst>
                <a:ext uri="{FF2B5EF4-FFF2-40B4-BE49-F238E27FC236}">
                  <a16:creationId xmlns:a16="http://schemas.microsoft.com/office/drawing/2014/main" xmlns="" id="{9F2EF27F-AA61-4D3D-A1FB-3EA092372C20}"/>
                </a:ext>
              </a:extLst>
            </p:cNvPr>
            <p:cNvSpPr/>
            <p:nvPr/>
          </p:nvSpPr>
          <p:spPr>
            <a:xfrm>
              <a:off x="639279" y="2308576"/>
              <a:ext cx="3744461" cy="1509254"/>
            </a:xfrm>
            <a:prstGeom prst="roundRect">
              <a:avLst>
                <a:gd name="adj" fmla="val 19149"/>
              </a:avLst>
            </a:prstGeom>
            <a:solidFill>
              <a:schemeClr val="bg1"/>
            </a:solidFill>
            <a:ln w="57150">
              <a:solidFill>
                <a:srgbClr val="FFE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1600" b="0" i="0" u="none" strike="noStrike" dirty="0">
                  <a:solidFill>
                    <a:srgbClr val="000000"/>
                  </a:solidFill>
                  <a:effectLst/>
                </a:rPr>
                <a:t>Other harmful chemicals are emitted into the air when fossil fuels are burnt, including mercury, sulphur dioxide, carbon monoxide and nitrogen oxide.</a:t>
              </a:r>
              <a:endParaRPr lang="en-GB" sz="1400" b="0" dirty="0">
                <a:effectLst/>
              </a:endParaRPr>
            </a:p>
          </p:txBody>
        </p:sp>
      </p:grpSp>
      <p:grpSp>
        <p:nvGrpSpPr>
          <p:cNvPr id="19" name="Group 18">
            <a:extLst>
              <a:ext uri="{FF2B5EF4-FFF2-40B4-BE49-F238E27FC236}">
                <a16:creationId xmlns:a16="http://schemas.microsoft.com/office/drawing/2014/main" xmlns="" id="{471C63DB-3645-4813-B3F6-3A90D7222952}"/>
              </a:ext>
            </a:extLst>
          </p:cNvPr>
          <p:cNvGrpSpPr/>
          <p:nvPr/>
        </p:nvGrpSpPr>
        <p:grpSpPr>
          <a:xfrm>
            <a:off x="631276" y="4089224"/>
            <a:ext cx="3752464" cy="1895321"/>
            <a:chOff x="631276" y="4089224"/>
            <a:chExt cx="3752464" cy="1895321"/>
          </a:xfrm>
        </p:grpSpPr>
        <p:grpSp>
          <p:nvGrpSpPr>
            <p:cNvPr id="9" name="Use Less Space Header">
              <a:extLst>
                <a:ext uri="{FF2B5EF4-FFF2-40B4-BE49-F238E27FC236}">
                  <a16:creationId xmlns:a16="http://schemas.microsoft.com/office/drawing/2014/main" xmlns="" id="{0C562B08-7DF1-4A60-8A8F-5510E14E7E83}"/>
                </a:ext>
              </a:extLst>
            </p:cNvPr>
            <p:cNvGrpSpPr/>
            <p:nvPr/>
          </p:nvGrpSpPr>
          <p:grpSpPr>
            <a:xfrm>
              <a:off x="633899" y="4089224"/>
              <a:ext cx="3749841" cy="1509254"/>
              <a:chOff x="1406768" y="2181816"/>
              <a:chExt cx="3013621" cy="1106463"/>
            </a:xfrm>
          </p:grpSpPr>
          <p:sp>
            <p:nvSpPr>
              <p:cNvPr id="10" name="Rectangle: Rounded Corners 9">
                <a:extLst>
                  <a:ext uri="{FF2B5EF4-FFF2-40B4-BE49-F238E27FC236}">
                    <a16:creationId xmlns:a16="http://schemas.microsoft.com/office/drawing/2014/main" xmlns="" id="{7DAFA5C6-7D73-4B21-BB79-1135865621AF}"/>
                  </a:ext>
                </a:extLst>
              </p:cNvPr>
              <p:cNvSpPr/>
              <p:nvPr/>
            </p:nvSpPr>
            <p:spPr>
              <a:xfrm>
                <a:off x="1406768" y="2181816"/>
                <a:ext cx="3013621" cy="1106463"/>
              </a:xfrm>
              <a:prstGeom prst="roundRect">
                <a:avLst>
                  <a:gd name="adj" fmla="val 16496"/>
                </a:avLst>
              </a:prstGeom>
              <a:solidFill>
                <a:srgbClr val="0094D4"/>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xmlns="" id="{F7BB1724-7A50-4612-8504-C1EB36FC18E5}"/>
                  </a:ext>
                </a:extLst>
              </p:cNvPr>
              <p:cNvSpPr/>
              <p:nvPr/>
            </p:nvSpPr>
            <p:spPr>
              <a:xfrm>
                <a:off x="1783722" y="2194085"/>
                <a:ext cx="2255498" cy="270764"/>
              </a:xfrm>
              <a:prstGeom prst="rect">
                <a:avLst/>
              </a:prstGeom>
              <a:ln>
                <a:solidFill>
                  <a:srgbClr val="0094D4"/>
                </a:solidFill>
              </a:ln>
            </p:spPr>
            <p:txBody>
              <a:bodyPr wrap="square">
                <a:spAutoFit/>
              </a:bodyPr>
              <a:lstStyle/>
              <a:p>
                <a:pPr algn="ctr"/>
                <a:r>
                  <a:rPr lang="en-GB" sz="1800" b="1" i="0" u="none" strike="noStrike" dirty="0">
                    <a:solidFill>
                      <a:srgbClr val="000000"/>
                    </a:solidFill>
                    <a:effectLst/>
                  </a:rPr>
                  <a:t>Ocean Acidification</a:t>
                </a:r>
                <a:endParaRPr lang="en-GB" b="1" dirty="0"/>
              </a:p>
            </p:txBody>
          </p:sp>
        </p:grpSp>
        <p:sp>
          <p:nvSpPr>
            <p:cNvPr id="12" name="Use Less Space Answer">
              <a:extLst>
                <a:ext uri="{FF2B5EF4-FFF2-40B4-BE49-F238E27FC236}">
                  <a16:creationId xmlns:a16="http://schemas.microsoft.com/office/drawing/2014/main" xmlns="" id="{525B0AE0-40C5-44AB-8152-E9CD19A1A4D9}"/>
                </a:ext>
              </a:extLst>
            </p:cNvPr>
            <p:cNvSpPr/>
            <p:nvPr/>
          </p:nvSpPr>
          <p:spPr>
            <a:xfrm>
              <a:off x="631276" y="4475291"/>
              <a:ext cx="3749841" cy="1509254"/>
            </a:xfrm>
            <a:prstGeom prst="roundRect">
              <a:avLst>
                <a:gd name="adj" fmla="val 19149"/>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1600" b="0" i="0" u="none" strike="noStrike" dirty="0">
                  <a:solidFill>
                    <a:srgbClr val="000000"/>
                  </a:solidFill>
                  <a:effectLst/>
                </a:rPr>
                <a:t>Our seas absorb up to 25% of carbon emissions, causing it to become more acidic. This can affect the growth of marine life.</a:t>
              </a:r>
            </a:p>
          </p:txBody>
        </p:sp>
      </p:grpSp>
    </p:spTree>
    <p:extLst>
      <p:ext uri="{BB962C8B-B14F-4D97-AF65-F5344CB8AC3E}">
        <p14:creationId xmlns:p14="http://schemas.microsoft.com/office/powerpoint/2010/main" val="1279075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33195867-E813-423E-BD77-BA40B789CA02}"/>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xmlns="" id="{85B80F85-5C2B-443C-9C78-3B812AA7A0FE}"/>
              </a:ext>
            </a:extLst>
          </p:cNvPr>
          <p:cNvSpPr>
            <a:spLocks noGrp="1"/>
          </p:cNvSpPr>
          <p:nvPr>
            <p:ph type="title"/>
          </p:nvPr>
        </p:nvSpPr>
        <p:spPr>
          <a:xfrm>
            <a:off x="457198" y="504450"/>
            <a:ext cx="8220075" cy="1154019"/>
          </a:xfrm>
        </p:spPr>
        <p:txBody>
          <a:bodyPr/>
          <a:lstStyle/>
          <a:p>
            <a:pPr algn="ctr"/>
            <a:r>
              <a:rPr lang="en-GB" sz="4400" b="1" i="0" u="none" strike="noStrike" dirty="0">
                <a:solidFill>
                  <a:srgbClr val="000000"/>
                </a:solidFill>
                <a:effectLst/>
                <a:latin typeface="+mn-lt"/>
              </a:rPr>
              <a:t>How Does Our Energy Use Affect the Planet?</a:t>
            </a:r>
            <a:endParaRPr lang="en-GB" sz="4400" dirty="0">
              <a:latin typeface="+mn-lt"/>
            </a:endParaRPr>
          </a:p>
        </p:txBody>
      </p:sp>
      <p:grpSp>
        <p:nvGrpSpPr>
          <p:cNvPr id="6" name="Group 5">
            <a:extLst>
              <a:ext uri="{FF2B5EF4-FFF2-40B4-BE49-F238E27FC236}">
                <a16:creationId xmlns:a16="http://schemas.microsoft.com/office/drawing/2014/main" xmlns="" id="{0C11826F-728E-42DB-83A7-478D454ED4D7}"/>
              </a:ext>
            </a:extLst>
          </p:cNvPr>
          <p:cNvGrpSpPr/>
          <p:nvPr/>
        </p:nvGrpSpPr>
        <p:grpSpPr>
          <a:xfrm>
            <a:off x="577650" y="1795989"/>
            <a:ext cx="7979169" cy="2542930"/>
            <a:chOff x="782011" y="4846055"/>
            <a:chExt cx="7586428" cy="2769058"/>
          </a:xfrm>
        </p:grpSpPr>
        <p:sp>
          <p:nvSpPr>
            <p:cNvPr id="7" name="Rectangle: Rounded Corners 6">
              <a:extLst>
                <a:ext uri="{FF2B5EF4-FFF2-40B4-BE49-F238E27FC236}">
                  <a16:creationId xmlns:a16="http://schemas.microsoft.com/office/drawing/2014/main" xmlns="" id="{B973210C-A2B8-484E-B44D-723F3A306953}"/>
                </a:ext>
              </a:extLst>
            </p:cNvPr>
            <p:cNvSpPr/>
            <p:nvPr/>
          </p:nvSpPr>
          <p:spPr>
            <a:xfrm>
              <a:off x="782011" y="4846055"/>
              <a:ext cx="2717449" cy="1451652"/>
            </a:xfrm>
            <a:prstGeom prst="roundRect">
              <a:avLst>
                <a:gd name="adj" fmla="val 21949"/>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xmlns="" id="{F3080B21-2BF3-4EE1-8E2D-BEAFB7E5B3D5}"/>
                </a:ext>
              </a:extLst>
            </p:cNvPr>
            <p:cNvSpPr/>
            <p:nvPr/>
          </p:nvSpPr>
          <p:spPr>
            <a:xfrm>
              <a:off x="782011" y="5294293"/>
              <a:ext cx="7586428" cy="2320820"/>
            </a:xfrm>
            <a:prstGeom prst="roundRect">
              <a:avLst>
                <a:gd name="adj" fmla="val 13355"/>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Our ‘carbon footprint’ is the total amount of greenhouse gases that are                               produced and released into the atmosphere to support our individual                     lifestyle.</a:t>
              </a:r>
              <a:endParaRPr lang="en-GB" sz="1600" b="0" dirty="0">
                <a:effectLst/>
              </a:endParaRPr>
            </a:p>
            <a:p>
              <a:pPr rtl="0">
                <a:spcBef>
                  <a:spcPts val="1200"/>
                </a:spcBef>
                <a:spcAft>
                  <a:spcPts val="0"/>
                </a:spcAft>
              </a:pPr>
              <a:r>
                <a:rPr lang="en-GB" sz="1600" b="0" i="0" u="none" strike="noStrike" dirty="0">
                  <a:solidFill>
                    <a:srgbClr val="000000"/>
                  </a:solidFill>
                  <a:effectLst/>
                </a:rPr>
                <a:t>In modern society, our day-to-day lives rely on using lots of energy.                       Things like driving the car, watching TV, cooking dinner, playing computer games, washing clothes and showering all use energy.  Most of us have a high carbon footprint.</a:t>
              </a:r>
              <a:endParaRPr lang="en-GB" sz="1600" b="0" dirty="0">
                <a:effectLst/>
              </a:endParaRPr>
            </a:p>
          </p:txBody>
        </p:sp>
        <p:sp>
          <p:nvSpPr>
            <p:cNvPr id="9" name="Rectangle 8">
              <a:extLst>
                <a:ext uri="{FF2B5EF4-FFF2-40B4-BE49-F238E27FC236}">
                  <a16:creationId xmlns:a16="http://schemas.microsoft.com/office/drawing/2014/main" xmlns="" id="{F516793E-856A-49E7-9C8D-0A6586510645}"/>
                </a:ext>
              </a:extLst>
            </p:cNvPr>
            <p:cNvSpPr/>
            <p:nvPr/>
          </p:nvSpPr>
          <p:spPr>
            <a:xfrm>
              <a:off x="885788" y="4885508"/>
              <a:ext cx="1989647" cy="369332"/>
            </a:xfrm>
            <a:prstGeom prst="rect">
              <a:avLst/>
            </a:prstGeom>
          </p:spPr>
          <p:txBody>
            <a:bodyPr wrap="none">
              <a:spAutoFit/>
            </a:bodyPr>
            <a:lstStyle/>
            <a:p>
              <a:r>
                <a:rPr lang="en-GB" sz="1800" b="1" i="0" u="none" strike="noStrike" dirty="0">
                  <a:solidFill>
                    <a:srgbClr val="000000"/>
                  </a:solidFill>
                  <a:effectLst/>
                </a:rPr>
                <a:t>Carbon Footprint</a:t>
              </a:r>
              <a:endParaRPr lang="en-GB" b="1" dirty="0"/>
            </a:p>
          </p:txBody>
        </p:sp>
      </p:grpSp>
      <p:sp>
        <p:nvSpPr>
          <p:cNvPr id="10" name="Rectangle: Rounded Corners 9">
            <a:extLst>
              <a:ext uri="{FF2B5EF4-FFF2-40B4-BE49-F238E27FC236}">
                <a16:creationId xmlns:a16="http://schemas.microsoft.com/office/drawing/2014/main" xmlns="" id="{AC5E69D3-7275-4C5D-9562-E86D3DB2DBAE}"/>
              </a:ext>
            </a:extLst>
          </p:cNvPr>
          <p:cNvSpPr/>
          <p:nvPr/>
        </p:nvSpPr>
        <p:spPr>
          <a:xfrm>
            <a:off x="577650" y="4468056"/>
            <a:ext cx="4290185" cy="1843009"/>
          </a:xfrm>
          <a:prstGeom prst="roundRect">
            <a:avLst>
              <a:gd name="adj" fmla="val 14886"/>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Think about your day so far.</a:t>
            </a:r>
          </a:p>
          <a:p>
            <a:r>
              <a:rPr lang="en-GB" sz="1600" dirty="0">
                <a:solidFill>
                  <a:schemeClr val="tx1"/>
                </a:solidFill>
              </a:rPr>
              <a:t/>
            </a:r>
            <a:br>
              <a:rPr lang="en-GB" sz="1600" dirty="0">
                <a:solidFill>
                  <a:schemeClr val="tx1"/>
                </a:solidFill>
              </a:rPr>
            </a:br>
            <a:r>
              <a:rPr lang="en-GB" sz="1600" dirty="0">
                <a:solidFill>
                  <a:schemeClr val="tx1"/>
                </a:solidFill>
              </a:rPr>
              <a:t>Make a list of everything you have done that has used </a:t>
            </a:r>
            <a:r>
              <a:rPr lang="en-GB" sz="1600" b="1" dirty="0">
                <a:solidFill>
                  <a:schemeClr val="tx1"/>
                </a:solidFill>
              </a:rPr>
              <a:t>energy</a:t>
            </a:r>
            <a:r>
              <a:rPr lang="en-GB" sz="1600" dirty="0">
                <a:solidFill>
                  <a:schemeClr val="tx1"/>
                </a:solidFill>
              </a:rPr>
              <a:t>.</a:t>
            </a:r>
          </a:p>
          <a:p>
            <a:r>
              <a:rPr lang="en-GB" sz="1600" dirty="0">
                <a:solidFill>
                  <a:schemeClr val="tx1"/>
                </a:solidFill>
              </a:rPr>
              <a:t/>
            </a:r>
            <a:br>
              <a:rPr lang="en-GB" sz="1600" dirty="0">
                <a:solidFill>
                  <a:schemeClr val="tx1"/>
                </a:solidFill>
              </a:rPr>
            </a:br>
            <a:r>
              <a:rPr lang="en-GB" sz="1600" dirty="0">
                <a:solidFill>
                  <a:schemeClr val="tx1"/>
                </a:solidFill>
              </a:rPr>
              <a:t>Keep this list - we will use it later.</a:t>
            </a:r>
          </a:p>
        </p:txBody>
      </p:sp>
      <p:sp>
        <p:nvSpPr>
          <p:cNvPr id="11" name="Rectangle: Rounded Corners 10">
            <a:extLst>
              <a:ext uri="{FF2B5EF4-FFF2-40B4-BE49-F238E27FC236}">
                <a16:creationId xmlns:a16="http://schemas.microsoft.com/office/drawing/2014/main" xmlns="" id="{34DBC779-9606-4DFE-9FB6-07F87FF3DC8B}"/>
              </a:ext>
            </a:extLst>
          </p:cNvPr>
          <p:cNvSpPr/>
          <p:nvPr/>
        </p:nvSpPr>
        <p:spPr>
          <a:xfrm>
            <a:off x="5021921" y="4482919"/>
            <a:ext cx="3534897" cy="1777421"/>
          </a:xfrm>
          <a:prstGeom prst="roundRect">
            <a:avLst>
              <a:gd name="adj" fmla="val 9338"/>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As we know, at the moment much of our energy comes from </a:t>
            </a:r>
            <a:r>
              <a:rPr lang="en-GB" sz="1600" b="1" dirty="0">
                <a:solidFill>
                  <a:schemeClr val="tx1"/>
                </a:solidFill>
              </a:rPr>
              <a:t>fossil fuels</a:t>
            </a:r>
            <a:r>
              <a:rPr lang="en-GB" sz="1600" dirty="0">
                <a:solidFill>
                  <a:schemeClr val="tx1"/>
                </a:solidFill>
              </a:rPr>
              <a:t>, which contribute to a </a:t>
            </a:r>
            <a:r>
              <a:rPr lang="en-GB" sz="1600" b="1" dirty="0">
                <a:solidFill>
                  <a:schemeClr val="tx1"/>
                </a:solidFill>
              </a:rPr>
              <a:t>high carbon footprint.</a:t>
            </a:r>
            <a:endParaRPr lang="en-GB" sz="1600" dirty="0">
              <a:solidFill>
                <a:schemeClr val="tx1"/>
              </a:solidFill>
            </a:endParaRPr>
          </a:p>
          <a:p>
            <a:r>
              <a:rPr lang="en-GB" sz="1600" dirty="0">
                <a:solidFill>
                  <a:schemeClr val="tx1"/>
                </a:solidFill>
              </a:rPr>
              <a:t>We can help to reduce this if we use alternative sources of energy.</a:t>
            </a:r>
          </a:p>
        </p:txBody>
      </p:sp>
      <p:pic>
        <p:nvPicPr>
          <p:cNvPr id="19" name="Picture 18">
            <a:extLst>
              <a:ext uri="{FF2B5EF4-FFF2-40B4-BE49-F238E27FC236}">
                <a16:creationId xmlns:a16="http://schemas.microsoft.com/office/drawing/2014/main" xmlns="" id="{13BC3DEB-D674-45DE-8EDB-F638DDA892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715800">
            <a:off x="7177982" y="2307249"/>
            <a:ext cx="1086698" cy="1175402"/>
          </a:xfrm>
          <a:prstGeom prst="rect">
            <a:avLst/>
          </a:prstGeom>
        </p:spPr>
      </p:pic>
    </p:spTree>
    <p:extLst>
      <p:ext uri="{BB962C8B-B14F-4D97-AF65-F5344CB8AC3E}">
        <p14:creationId xmlns:p14="http://schemas.microsoft.com/office/powerpoint/2010/main" val="83018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nodeType="with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fade">
                                      <p:cBhvr>
                                        <p:cTn id="21" dur="500"/>
                                        <p:tgtEl>
                                          <p:spTgt spid="10">
                                            <p:txEl>
                                              <p:pRg st="1" end="1"/>
                                            </p:txEl>
                                          </p:spTgt>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10">
                                            <p:txEl>
                                              <p:pRg st="2" end="2"/>
                                            </p:txEl>
                                          </p:spTgt>
                                        </p:tgtEl>
                                        <p:attrNameLst>
                                          <p:attrName>style.visibility</p:attrName>
                                        </p:attrNameLst>
                                      </p:cBhvr>
                                      <p:to>
                                        <p:strVal val="visible"/>
                                      </p:to>
                                    </p:set>
                                    <p:animEffect transition="in" filter="fade">
                                      <p:cBhvr>
                                        <p:cTn id="25" dur="500"/>
                                        <p:tgtEl>
                                          <p:spTgt spid="10">
                                            <p:txEl>
                                              <p:pRg st="2" end="2"/>
                                            </p:txEl>
                                          </p:spTgt>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nodeType="withEffect">
                                  <p:stCondLst>
                                    <p:cond delay="0"/>
                                  </p:stCondLst>
                                  <p:childTnLst>
                                    <p:set>
                                      <p:cBhvr>
                                        <p:cTn id="31" dur="1" fill="hold">
                                          <p:stCondLst>
                                            <p:cond delay="0"/>
                                          </p:stCondLst>
                                        </p:cTn>
                                        <p:tgtEl>
                                          <p:spTgt spid="11">
                                            <p:txEl>
                                              <p:pRg st="0" end="0"/>
                                            </p:txEl>
                                          </p:spTgt>
                                        </p:tgtEl>
                                        <p:attrNameLst>
                                          <p:attrName>style.visibility</p:attrName>
                                        </p:attrNameLst>
                                      </p:cBhvr>
                                      <p:to>
                                        <p:strVal val="visible"/>
                                      </p:to>
                                    </p:set>
                                    <p:animEffect transition="in" filter="fade">
                                      <p:cBhvr>
                                        <p:cTn id="32" dur="500"/>
                                        <p:tgtEl>
                                          <p:spTgt spid="11">
                                            <p:txEl>
                                              <p:pRg st="0" end="0"/>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11">
                                            <p:txEl>
                                              <p:pRg st="1" end="1"/>
                                            </p:txEl>
                                          </p:spTgt>
                                        </p:tgtEl>
                                        <p:attrNameLst>
                                          <p:attrName>style.visibility</p:attrName>
                                        </p:attrNameLst>
                                      </p:cBhvr>
                                      <p:to>
                                        <p:strVal val="visible"/>
                                      </p:to>
                                    </p:set>
                                    <p:animEffect transition="in" filter="fade">
                                      <p:cBhvr>
                                        <p:cTn id="35"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3DECFD5D-60E8-41FF-B081-BD36A84083DD}"/>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xmlns="" id="{76ED2E5F-B03A-4194-B531-F19E2E072DBF}"/>
              </a:ext>
            </a:extLst>
          </p:cNvPr>
          <p:cNvSpPr>
            <a:spLocks noGrp="1"/>
          </p:cNvSpPr>
          <p:nvPr>
            <p:ph type="title"/>
          </p:nvPr>
        </p:nvSpPr>
        <p:spPr>
          <a:xfrm>
            <a:off x="461962" y="508515"/>
            <a:ext cx="8220075" cy="894043"/>
          </a:xfrm>
        </p:spPr>
        <p:txBody>
          <a:bodyPr/>
          <a:lstStyle/>
          <a:p>
            <a:pPr algn="ctr"/>
            <a:r>
              <a:rPr lang="en-GB" sz="4400" b="1" i="0" u="none" strike="noStrike" dirty="0">
                <a:solidFill>
                  <a:srgbClr val="000000"/>
                </a:solidFill>
                <a:effectLst/>
                <a:latin typeface="+mn-lt"/>
              </a:rPr>
              <a:t>What Is Renewable Energy?</a:t>
            </a:r>
            <a:endParaRPr lang="en-GB" sz="4400" dirty="0">
              <a:latin typeface="+mn-lt"/>
            </a:endParaRPr>
          </a:p>
        </p:txBody>
      </p:sp>
      <p:sp>
        <p:nvSpPr>
          <p:cNvPr id="7" name="TextBox 6">
            <a:extLst>
              <a:ext uri="{FF2B5EF4-FFF2-40B4-BE49-F238E27FC236}">
                <a16:creationId xmlns:a16="http://schemas.microsoft.com/office/drawing/2014/main" xmlns="" id="{DBE51C46-1409-4E5B-B861-F34945C94565}"/>
              </a:ext>
            </a:extLst>
          </p:cNvPr>
          <p:cNvSpPr txBox="1"/>
          <p:nvPr/>
        </p:nvSpPr>
        <p:spPr>
          <a:xfrm>
            <a:off x="537880" y="1329215"/>
            <a:ext cx="7216589" cy="1415772"/>
          </a:xfrm>
          <a:prstGeom prst="rect">
            <a:avLst/>
          </a:prstGeom>
          <a:noFill/>
        </p:spPr>
        <p:txBody>
          <a:bodyPr wrap="square">
            <a:spAutoFit/>
          </a:bodyPr>
          <a:lstStyle/>
          <a:p>
            <a:pPr rtl="0">
              <a:spcBef>
                <a:spcPts val="0"/>
              </a:spcBef>
              <a:spcAft>
                <a:spcPts val="0"/>
              </a:spcAft>
            </a:pPr>
            <a:r>
              <a:rPr lang="en-GB" sz="1600" b="0" i="0" u="none" strike="noStrike" dirty="0">
                <a:solidFill>
                  <a:srgbClr val="000000"/>
                </a:solidFill>
                <a:effectLst/>
              </a:rPr>
              <a:t>The good news is that our planet does have alternative sources of energy.</a:t>
            </a:r>
            <a:endParaRPr lang="en-GB" sz="1600" b="0" dirty="0">
              <a:effectLst/>
            </a:endParaRPr>
          </a:p>
          <a:p>
            <a:pPr rtl="0">
              <a:spcBef>
                <a:spcPts val="0"/>
              </a:spcBef>
              <a:spcAft>
                <a:spcPts val="0"/>
              </a:spcAft>
            </a:pPr>
            <a:r>
              <a:rPr lang="en-GB" sz="1600" b="0" dirty="0">
                <a:effectLst/>
              </a:rPr>
              <a:t/>
            </a:r>
            <a:br>
              <a:rPr lang="en-GB" sz="1600" b="0" dirty="0">
                <a:effectLst/>
              </a:rPr>
            </a:br>
            <a:r>
              <a:rPr lang="en-GB" sz="1600" b="0" i="0" u="none" strike="noStrike" dirty="0">
                <a:solidFill>
                  <a:srgbClr val="000000"/>
                </a:solidFill>
                <a:effectLst/>
              </a:rPr>
              <a:t>Renewable energy is the fastest-growing energy source in the world.</a:t>
            </a:r>
            <a:endParaRPr lang="en-GB" sz="1600" b="0" dirty="0">
              <a:effectLst/>
            </a:endParaRPr>
          </a:p>
          <a:p>
            <a:r>
              <a:rPr lang="en-GB" dirty="0"/>
              <a:t/>
            </a:r>
            <a:br>
              <a:rPr lang="en-GB" dirty="0"/>
            </a:br>
            <a:endParaRPr lang="en-GB" dirty="0"/>
          </a:p>
        </p:txBody>
      </p:sp>
      <p:grpSp>
        <p:nvGrpSpPr>
          <p:cNvPr id="8" name="Group 7">
            <a:extLst>
              <a:ext uri="{FF2B5EF4-FFF2-40B4-BE49-F238E27FC236}">
                <a16:creationId xmlns:a16="http://schemas.microsoft.com/office/drawing/2014/main" xmlns="" id="{F64A3CA0-EBC9-460F-90C5-B553265B6529}"/>
              </a:ext>
            </a:extLst>
          </p:cNvPr>
          <p:cNvGrpSpPr/>
          <p:nvPr/>
        </p:nvGrpSpPr>
        <p:grpSpPr>
          <a:xfrm>
            <a:off x="681313" y="2289913"/>
            <a:ext cx="7779145" cy="1205842"/>
            <a:chOff x="782010" y="1744227"/>
            <a:chExt cx="7646242" cy="1596330"/>
          </a:xfrm>
        </p:grpSpPr>
        <p:sp>
          <p:nvSpPr>
            <p:cNvPr id="9" name="Rectangle: Rounded Corners 8">
              <a:extLst>
                <a:ext uri="{FF2B5EF4-FFF2-40B4-BE49-F238E27FC236}">
                  <a16:creationId xmlns:a16="http://schemas.microsoft.com/office/drawing/2014/main" xmlns="" id="{E0FA013B-35A2-47AF-BD4E-2F885E3EBFD5}"/>
                </a:ext>
              </a:extLst>
            </p:cNvPr>
            <p:cNvSpPr/>
            <p:nvPr/>
          </p:nvSpPr>
          <p:spPr>
            <a:xfrm>
              <a:off x="782012" y="1744227"/>
              <a:ext cx="1889330" cy="1076742"/>
            </a:xfrm>
            <a:prstGeom prst="roundRect">
              <a:avLst>
                <a:gd name="adj" fmla="val 29710"/>
              </a:avLst>
            </a:prstGeom>
            <a:solidFill>
              <a:srgbClr val="73C050"/>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xmlns="" id="{DD58D469-50A6-4703-9E4D-FBB413A56C1E}"/>
                </a:ext>
              </a:extLst>
            </p:cNvPr>
            <p:cNvSpPr/>
            <p:nvPr/>
          </p:nvSpPr>
          <p:spPr>
            <a:xfrm>
              <a:off x="782010" y="2263814"/>
              <a:ext cx="7646242" cy="1076743"/>
            </a:xfrm>
            <a:prstGeom prst="roundRect">
              <a:avLst>
                <a:gd name="adj" fmla="val 27123"/>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What does </a:t>
              </a:r>
              <a:r>
                <a:rPr lang="en-GB" sz="1600" b="1" i="0" u="none" strike="noStrike" dirty="0">
                  <a:solidFill>
                    <a:srgbClr val="000000"/>
                  </a:solidFill>
                  <a:effectLst/>
                </a:rPr>
                <a:t>renewable</a:t>
              </a:r>
              <a:r>
                <a:rPr lang="en-GB" sz="1600" b="0" i="0" u="none" strike="noStrike" dirty="0">
                  <a:solidFill>
                    <a:srgbClr val="000000"/>
                  </a:solidFill>
                  <a:effectLst/>
                </a:rPr>
                <a:t> mean?</a:t>
              </a:r>
              <a:endParaRPr lang="en-GB" sz="1400" dirty="0">
                <a:solidFill>
                  <a:schemeClr val="tx1"/>
                </a:solidFill>
              </a:endParaRPr>
            </a:p>
          </p:txBody>
        </p:sp>
        <p:sp>
          <p:nvSpPr>
            <p:cNvPr id="11" name="Rectangle 10">
              <a:extLst>
                <a:ext uri="{FF2B5EF4-FFF2-40B4-BE49-F238E27FC236}">
                  <a16:creationId xmlns:a16="http://schemas.microsoft.com/office/drawing/2014/main" xmlns="" id="{56D698D1-9070-4508-8ED0-F2B001ADD11B}"/>
                </a:ext>
              </a:extLst>
            </p:cNvPr>
            <p:cNvSpPr/>
            <p:nvPr/>
          </p:nvSpPr>
          <p:spPr>
            <a:xfrm>
              <a:off x="857580" y="1789214"/>
              <a:ext cx="1976823" cy="433535"/>
            </a:xfrm>
            <a:prstGeom prst="rect">
              <a:avLst/>
            </a:prstGeom>
          </p:spPr>
          <p:txBody>
            <a:bodyPr wrap="square">
              <a:spAutoFit/>
            </a:bodyPr>
            <a:lstStyle/>
            <a:p>
              <a:r>
                <a:rPr lang="en-GB" b="1" dirty="0"/>
                <a:t>Think About It</a:t>
              </a:r>
            </a:p>
          </p:txBody>
        </p:sp>
      </p:grpSp>
      <p:pic>
        <p:nvPicPr>
          <p:cNvPr id="13" name="Picture 12">
            <a:extLst>
              <a:ext uri="{FF2B5EF4-FFF2-40B4-BE49-F238E27FC236}">
                <a16:creationId xmlns:a16="http://schemas.microsoft.com/office/drawing/2014/main" xmlns="" id="{4291BC56-EAE3-4A05-81A6-2E055F5688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6780396" y="1338179"/>
            <a:ext cx="1550391" cy="2136091"/>
          </a:xfrm>
          <a:prstGeom prst="rect">
            <a:avLst/>
          </a:prstGeom>
        </p:spPr>
      </p:pic>
      <p:sp>
        <p:nvSpPr>
          <p:cNvPr id="14" name="Rectangle: Rounded Corners 13">
            <a:extLst>
              <a:ext uri="{FF2B5EF4-FFF2-40B4-BE49-F238E27FC236}">
                <a16:creationId xmlns:a16="http://schemas.microsoft.com/office/drawing/2014/main" xmlns="" id="{D180C4D9-7077-49E4-82DE-4BD8B050D5C3}"/>
              </a:ext>
            </a:extLst>
          </p:cNvPr>
          <p:cNvSpPr/>
          <p:nvPr/>
        </p:nvSpPr>
        <p:spPr>
          <a:xfrm>
            <a:off x="681313" y="3632342"/>
            <a:ext cx="7779144" cy="1207334"/>
          </a:xfrm>
          <a:prstGeom prst="roundRect">
            <a:avLst>
              <a:gd name="adj" fmla="val 14886"/>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If something is renewable, it means it can be</a:t>
            </a:r>
            <a:r>
              <a:rPr lang="en-GB" sz="1600" b="1" dirty="0">
                <a:solidFill>
                  <a:schemeClr val="tx1"/>
                </a:solidFill>
              </a:rPr>
              <a:t> replaced </a:t>
            </a:r>
            <a:r>
              <a:rPr lang="en-GB" sz="1600" dirty="0">
                <a:solidFill>
                  <a:schemeClr val="tx1"/>
                </a:solidFill>
              </a:rPr>
              <a:t>or has an                             </a:t>
            </a:r>
            <a:r>
              <a:rPr lang="en-GB" sz="1600" b="1" dirty="0">
                <a:solidFill>
                  <a:schemeClr val="tx1"/>
                </a:solidFill>
              </a:rPr>
              <a:t>endless supply.</a:t>
            </a:r>
            <a:endParaRPr lang="en-GB" sz="1600" dirty="0">
              <a:solidFill>
                <a:schemeClr val="tx1"/>
              </a:solidFill>
            </a:endParaRPr>
          </a:p>
          <a:p>
            <a:pPr>
              <a:spcBef>
                <a:spcPts val="1200"/>
              </a:spcBef>
            </a:pPr>
            <a:r>
              <a:rPr lang="en-GB" sz="1600" dirty="0">
                <a:solidFill>
                  <a:schemeClr val="tx1"/>
                </a:solidFill>
              </a:rPr>
              <a:t>Renewable energy sources can’t be used up and will never run out.</a:t>
            </a:r>
          </a:p>
        </p:txBody>
      </p:sp>
      <p:grpSp>
        <p:nvGrpSpPr>
          <p:cNvPr id="19" name="Group 18">
            <a:extLst>
              <a:ext uri="{FF2B5EF4-FFF2-40B4-BE49-F238E27FC236}">
                <a16:creationId xmlns:a16="http://schemas.microsoft.com/office/drawing/2014/main" xmlns="" id="{46FE58C8-65D3-48D4-896E-9AC13AC37DCF}"/>
              </a:ext>
            </a:extLst>
          </p:cNvPr>
          <p:cNvGrpSpPr/>
          <p:nvPr/>
        </p:nvGrpSpPr>
        <p:grpSpPr>
          <a:xfrm>
            <a:off x="6834187" y="3684492"/>
            <a:ext cx="1545776" cy="1056033"/>
            <a:chOff x="5192193" y="4705850"/>
            <a:chExt cx="2203306" cy="1436678"/>
          </a:xfrm>
        </p:grpSpPr>
        <p:pic>
          <p:nvPicPr>
            <p:cNvPr id="16" name="Picture 15">
              <a:extLst>
                <a:ext uri="{FF2B5EF4-FFF2-40B4-BE49-F238E27FC236}">
                  <a16:creationId xmlns:a16="http://schemas.microsoft.com/office/drawing/2014/main" xmlns="" id="{9158CD81-8E5B-41D4-A5D8-77EA70DB5B6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56601" y="4813313"/>
              <a:ext cx="1038898" cy="1329215"/>
            </a:xfrm>
            <a:prstGeom prst="rect">
              <a:avLst/>
            </a:prstGeom>
          </p:spPr>
        </p:pic>
        <p:pic>
          <p:nvPicPr>
            <p:cNvPr id="18" name="Picture 17">
              <a:extLst>
                <a:ext uri="{FF2B5EF4-FFF2-40B4-BE49-F238E27FC236}">
                  <a16:creationId xmlns:a16="http://schemas.microsoft.com/office/drawing/2014/main" xmlns="" id="{0E8F75DB-6C30-4BA7-8BAF-7921974836D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flipV="1">
              <a:off x="5192193" y="4705850"/>
              <a:ext cx="1038899" cy="1329214"/>
            </a:xfrm>
            <a:prstGeom prst="rect">
              <a:avLst/>
            </a:prstGeom>
          </p:spPr>
        </p:pic>
      </p:grpSp>
      <p:sp>
        <p:nvSpPr>
          <p:cNvPr id="20" name="Rectangle: Rounded Corners 19">
            <a:extLst>
              <a:ext uri="{FF2B5EF4-FFF2-40B4-BE49-F238E27FC236}">
                <a16:creationId xmlns:a16="http://schemas.microsoft.com/office/drawing/2014/main" xmlns="" id="{E1E2AF45-B1C9-40FB-AD55-CD6351AED982}"/>
              </a:ext>
            </a:extLst>
          </p:cNvPr>
          <p:cNvSpPr/>
          <p:nvPr/>
        </p:nvSpPr>
        <p:spPr>
          <a:xfrm>
            <a:off x="1876194" y="5024039"/>
            <a:ext cx="6030677" cy="504746"/>
          </a:xfrm>
          <a:prstGeom prst="roundRect">
            <a:avLst>
              <a:gd name="adj" fmla="val 14886"/>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Are fossil fuels renewable? </a:t>
            </a:r>
          </a:p>
        </p:txBody>
      </p:sp>
      <p:sp>
        <p:nvSpPr>
          <p:cNvPr id="21" name="Rectangle: Rounded Corners 20">
            <a:extLst>
              <a:ext uri="{FF2B5EF4-FFF2-40B4-BE49-F238E27FC236}">
                <a16:creationId xmlns:a16="http://schemas.microsoft.com/office/drawing/2014/main" xmlns="" id="{75C32B2F-C260-4FD6-B324-20C7651CE581}"/>
              </a:ext>
            </a:extLst>
          </p:cNvPr>
          <p:cNvSpPr/>
          <p:nvPr/>
        </p:nvSpPr>
        <p:spPr>
          <a:xfrm>
            <a:off x="1876194" y="5689559"/>
            <a:ext cx="6030677" cy="504746"/>
          </a:xfrm>
          <a:prstGeom prst="roundRect">
            <a:avLst>
              <a:gd name="adj" fmla="val 14886"/>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Do you know any renewable energy sources?</a:t>
            </a:r>
            <a:endParaRPr lang="en-GB" sz="1400" dirty="0">
              <a:solidFill>
                <a:schemeClr val="tx1"/>
              </a:solidFill>
            </a:endParaRPr>
          </a:p>
        </p:txBody>
      </p:sp>
      <p:pic>
        <p:nvPicPr>
          <p:cNvPr id="23" name="Picture 22">
            <a:extLst>
              <a:ext uri="{FF2B5EF4-FFF2-40B4-BE49-F238E27FC236}">
                <a16:creationId xmlns:a16="http://schemas.microsoft.com/office/drawing/2014/main" xmlns="" id="{3459C9C2-017B-4B48-A506-293F4AECBA8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72916" y="4765184"/>
            <a:ext cx="1589545" cy="1646562"/>
          </a:xfrm>
          <a:prstGeom prst="rect">
            <a:avLst/>
          </a:prstGeom>
        </p:spPr>
      </p:pic>
    </p:spTree>
    <p:extLst>
      <p:ext uri="{BB962C8B-B14F-4D97-AF65-F5344CB8AC3E}">
        <p14:creationId xmlns:p14="http://schemas.microsoft.com/office/powerpoint/2010/main" val="363697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0" grpId="0"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558A64EE-DC63-4DC2-97CE-A2D0691E4E8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xmlns="" id="{6B52A50D-037A-4742-ACF8-748CBED0EF7E}"/>
              </a:ext>
            </a:extLst>
          </p:cNvPr>
          <p:cNvSpPr>
            <a:spLocks noGrp="1"/>
          </p:cNvSpPr>
          <p:nvPr>
            <p:ph type="title"/>
          </p:nvPr>
        </p:nvSpPr>
        <p:spPr>
          <a:xfrm>
            <a:off x="461962" y="508515"/>
            <a:ext cx="8220075" cy="894043"/>
          </a:xfrm>
        </p:spPr>
        <p:txBody>
          <a:bodyPr/>
          <a:lstStyle/>
          <a:p>
            <a:pPr algn="ctr"/>
            <a:r>
              <a:rPr lang="en-GB" sz="4400" b="1" i="0" u="none" strike="noStrike" dirty="0">
                <a:solidFill>
                  <a:srgbClr val="000000"/>
                </a:solidFill>
                <a:effectLst/>
                <a:latin typeface="+mn-lt"/>
              </a:rPr>
              <a:t>What Is Renewable Energy?</a:t>
            </a:r>
            <a:endParaRPr lang="en-GB" sz="4400" dirty="0">
              <a:latin typeface="+mn-lt"/>
            </a:endParaRPr>
          </a:p>
        </p:txBody>
      </p:sp>
      <p:sp>
        <p:nvSpPr>
          <p:cNvPr id="7" name="TextBox 6">
            <a:extLst>
              <a:ext uri="{FF2B5EF4-FFF2-40B4-BE49-F238E27FC236}">
                <a16:creationId xmlns:a16="http://schemas.microsoft.com/office/drawing/2014/main" xmlns="" id="{A3912FA7-E2D9-4A69-A61D-76281284F3CA}"/>
              </a:ext>
            </a:extLst>
          </p:cNvPr>
          <p:cNvSpPr txBox="1"/>
          <p:nvPr/>
        </p:nvSpPr>
        <p:spPr>
          <a:xfrm>
            <a:off x="1586753" y="1382517"/>
            <a:ext cx="6759388"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for an introduction to renewable energy sources. </a:t>
            </a:r>
            <a:endParaRPr lang="en-GB" sz="1600" dirty="0"/>
          </a:p>
        </p:txBody>
      </p:sp>
      <p:sp>
        <p:nvSpPr>
          <p:cNvPr id="11" name="Rectangle: Rounded Corners 10">
            <a:extLst>
              <a:ext uri="{FF2B5EF4-FFF2-40B4-BE49-F238E27FC236}">
                <a16:creationId xmlns:a16="http://schemas.microsoft.com/office/drawing/2014/main" xmlns="" id="{E94888CE-414E-4CF6-A088-A94E3B9A9A95}"/>
              </a:ext>
            </a:extLst>
          </p:cNvPr>
          <p:cNvSpPr/>
          <p:nvPr/>
        </p:nvSpPr>
        <p:spPr>
          <a:xfrm>
            <a:off x="1344657" y="1836571"/>
            <a:ext cx="6454684" cy="4373497"/>
          </a:xfrm>
          <a:prstGeom prst="roundRect">
            <a:avLst/>
          </a:prstGeom>
          <a:blipFill>
            <a:blip r:embed="rId4" cstate="screen">
              <a:extLst>
                <a:ext uri="{28A0092B-C50C-407E-A947-70E740481C1C}">
                  <a14:useLocalDpi xmlns:a14="http://schemas.microsoft.com/office/drawing/2010/main"/>
                </a:ext>
              </a:extLst>
            </a:blip>
            <a:stretch>
              <a:fillRect l="-11806" t="-8443" r="-3087" b="-844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62858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xmlns="" id="{DCF49C09-81FC-46CB-A69D-26DB56806735}"/>
              </a:ext>
            </a:extLst>
          </p:cNvPr>
          <p:cNvGrpSpPr/>
          <p:nvPr/>
        </p:nvGrpSpPr>
        <p:grpSpPr>
          <a:xfrm>
            <a:off x="4835032" y="1897607"/>
            <a:ext cx="1541516" cy="1721410"/>
            <a:chOff x="4874572" y="2211374"/>
            <a:chExt cx="1541516" cy="1721410"/>
          </a:xfrm>
        </p:grpSpPr>
        <p:sp>
          <p:nvSpPr>
            <p:cNvPr id="11" name="Rectangle: Rounded Corners 10">
              <a:extLst>
                <a:ext uri="{FF2B5EF4-FFF2-40B4-BE49-F238E27FC236}">
                  <a16:creationId xmlns:a16="http://schemas.microsoft.com/office/drawing/2014/main" xmlns="" id="{76106767-98A7-46EE-A910-B04051AA7949}"/>
                </a:ext>
              </a:extLst>
            </p:cNvPr>
            <p:cNvSpPr/>
            <p:nvPr/>
          </p:nvSpPr>
          <p:spPr>
            <a:xfrm>
              <a:off x="4874572" y="2211374"/>
              <a:ext cx="1541515" cy="1154563"/>
            </a:xfrm>
            <a:prstGeom prst="roundRect">
              <a:avLst/>
            </a:prstGeom>
            <a:blipFill>
              <a:blip r:embed="rId2"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Rounded Corners 24">
              <a:extLst>
                <a:ext uri="{FF2B5EF4-FFF2-40B4-BE49-F238E27FC236}">
                  <a16:creationId xmlns:a16="http://schemas.microsoft.com/office/drawing/2014/main" xmlns="" id="{34E176C4-0475-4FB3-AD16-71CC921ED731}"/>
                </a:ext>
              </a:extLst>
            </p:cNvPr>
            <p:cNvSpPr/>
            <p:nvPr/>
          </p:nvSpPr>
          <p:spPr>
            <a:xfrm flipV="1">
              <a:off x="4874573" y="2211374"/>
              <a:ext cx="1541515" cy="1721409"/>
            </a:xfrm>
            <a:prstGeom prst="roundRect">
              <a:avLst>
                <a:gd name="adj" fmla="val 13404"/>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TextBox 26">
              <a:extLst>
                <a:ext uri="{FF2B5EF4-FFF2-40B4-BE49-F238E27FC236}">
                  <a16:creationId xmlns:a16="http://schemas.microsoft.com/office/drawing/2014/main" xmlns="" id="{8C96CFDB-BB9D-4504-AA92-F7E73BA882E5}"/>
                </a:ext>
              </a:extLst>
            </p:cNvPr>
            <p:cNvSpPr txBox="1"/>
            <p:nvPr/>
          </p:nvSpPr>
          <p:spPr>
            <a:xfrm>
              <a:off x="4874574" y="3348009"/>
              <a:ext cx="1541514" cy="584775"/>
            </a:xfrm>
            <a:prstGeom prst="rect">
              <a:avLst/>
            </a:prstGeom>
            <a:noFill/>
          </p:spPr>
          <p:txBody>
            <a:bodyPr wrap="square">
              <a:spAutoFit/>
            </a:bodyPr>
            <a:lstStyle/>
            <a:p>
              <a:pPr algn="ctr"/>
              <a:r>
                <a:rPr lang="en-GB" sz="1600" dirty="0">
                  <a:solidFill>
                    <a:srgbClr val="000000"/>
                  </a:solidFill>
                </a:rPr>
                <a:t>h</a:t>
              </a:r>
              <a:r>
                <a:rPr lang="en-GB" sz="1600" b="0" i="0" u="none" strike="noStrike" dirty="0">
                  <a:solidFill>
                    <a:srgbClr val="000000"/>
                  </a:solidFill>
                  <a:effectLst/>
                </a:rPr>
                <a:t>ydroelectric (water)</a:t>
              </a:r>
              <a:endParaRPr lang="en-GB" sz="1600" dirty="0"/>
            </a:p>
          </p:txBody>
        </p:sp>
      </p:grpSp>
      <p:sp>
        <p:nvSpPr>
          <p:cNvPr id="3" name="Rectangle 2">
            <a:hlinkClick r:id="rId3"/>
            <a:extLst>
              <a:ext uri="{FF2B5EF4-FFF2-40B4-BE49-F238E27FC236}">
                <a16:creationId xmlns:a16="http://schemas.microsoft.com/office/drawing/2014/main" xmlns="" id="{A33A32B5-7C70-45EF-A409-1B3CE4128188}"/>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xmlns="" id="{96D60A56-4D1F-47ED-91E7-00EF4F63C254}"/>
              </a:ext>
            </a:extLst>
          </p:cNvPr>
          <p:cNvSpPr>
            <a:spLocks noGrp="1"/>
          </p:cNvSpPr>
          <p:nvPr>
            <p:ph type="title"/>
          </p:nvPr>
        </p:nvSpPr>
        <p:spPr>
          <a:xfrm>
            <a:off x="461962" y="508515"/>
            <a:ext cx="8220075" cy="894043"/>
          </a:xfrm>
        </p:spPr>
        <p:txBody>
          <a:bodyPr/>
          <a:lstStyle/>
          <a:p>
            <a:pPr algn="ctr"/>
            <a:r>
              <a:rPr lang="en-GB" sz="5000" b="1" i="0" u="none" strike="noStrike" dirty="0">
                <a:solidFill>
                  <a:srgbClr val="000000"/>
                </a:solidFill>
                <a:effectLst/>
                <a:latin typeface="+mn-lt"/>
              </a:rPr>
              <a:t>Time to Think </a:t>
            </a:r>
            <a:endParaRPr lang="en-GB" sz="5000" dirty="0">
              <a:latin typeface="+mn-lt"/>
            </a:endParaRPr>
          </a:p>
        </p:txBody>
      </p:sp>
      <p:sp>
        <p:nvSpPr>
          <p:cNvPr id="6" name="TextBox 5">
            <a:extLst>
              <a:ext uri="{FF2B5EF4-FFF2-40B4-BE49-F238E27FC236}">
                <a16:creationId xmlns:a16="http://schemas.microsoft.com/office/drawing/2014/main" xmlns="" id="{3E9FB0BE-F80B-474C-92D2-91E825590FDC}"/>
              </a:ext>
            </a:extLst>
          </p:cNvPr>
          <p:cNvSpPr txBox="1"/>
          <p:nvPr/>
        </p:nvSpPr>
        <p:spPr>
          <a:xfrm>
            <a:off x="1862435" y="1420488"/>
            <a:ext cx="6598024" cy="338554"/>
          </a:xfrm>
          <a:prstGeom prst="rect">
            <a:avLst/>
          </a:prstGeom>
          <a:noFill/>
        </p:spPr>
        <p:txBody>
          <a:bodyPr wrap="square">
            <a:spAutoFit/>
          </a:bodyPr>
          <a:lstStyle/>
          <a:p>
            <a:r>
              <a:rPr lang="en-GB" sz="1600" b="0" i="0" u="none" strike="noStrike" dirty="0">
                <a:solidFill>
                  <a:srgbClr val="000000"/>
                </a:solidFill>
                <a:effectLst/>
              </a:rPr>
              <a:t>Can you remember the different types of renewable energy?</a:t>
            </a:r>
            <a:endParaRPr lang="en-GB" sz="1600" dirty="0"/>
          </a:p>
        </p:txBody>
      </p:sp>
      <p:grpSp>
        <p:nvGrpSpPr>
          <p:cNvPr id="23" name="Group 22">
            <a:extLst>
              <a:ext uri="{FF2B5EF4-FFF2-40B4-BE49-F238E27FC236}">
                <a16:creationId xmlns:a16="http://schemas.microsoft.com/office/drawing/2014/main" xmlns="" id="{1744DEA4-58DD-420D-BA4D-B3C50ABAC1FB}"/>
              </a:ext>
            </a:extLst>
          </p:cNvPr>
          <p:cNvGrpSpPr/>
          <p:nvPr/>
        </p:nvGrpSpPr>
        <p:grpSpPr>
          <a:xfrm>
            <a:off x="2767455" y="1897607"/>
            <a:ext cx="1568410" cy="1685550"/>
            <a:chOff x="2830206" y="2247232"/>
            <a:chExt cx="1568410" cy="1685550"/>
          </a:xfrm>
        </p:grpSpPr>
        <p:sp>
          <p:nvSpPr>
            <p:cNvPr id="9" name="Rectangle: Rounded Corners 8">
              <a:extLst>
                <a:ext uri="{FF2B5EF4-FFF2-40B4-BE49-F238E27FC236}">
                  <a16:creationId xmlns:a16="http://schemas.microsoft.com/office/drawing/2014/main" xmlns="" id="{810FC811-5267-49DE-8935-14AC2A97478F}"/>
                </a:ext>
              </a:extLst>
            </p:cNvPr>
            <p:cNvSpPr/>
            <p:nvPr/>
          </p:nvSpPr>
          <p:spPr>
            <a:xfrm>
              <a:off x="2839170" y="2247232"/>
              <a:ext cx="1530115" cy="1154563"/>
            </a:xfrm>
            <a:prstGeom prst="roundRect">
              <a:avLst/>
            </a:prstGeom>
            <a:blipFill>
              <a:blip r:embed="rId4"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Rounded Corners 19">
              <a:extLst>
                <a:ext uri="{FF2B5EF4-FFF2-40B4-BE49-F238E27FC236}">
                  <a16:creationId xmlns:a16="http://schemas.microsoft.com/office/drawing/2014/main" xmlns="" id="{E4B9F071-A360-4946-BA64-0A91131A8516}"/>
                </a:ext>
              </a:extLst>
            </p:cNvPr>
            <p:cNvSpPr/>
            <p:nvPr/>
          </p:nvSpPr>
          <p:spPr>
            <a:xfrm flipV="1">
              <a:off x="2830206" y="2247232"/>
              <a:ext cx="1541515" cy="1685550"/>
            </a:xfrm>
            <a:prstGeom prst="roundRect">
              <a:avLst>
                <a:gd name="adj" fmla="val 13404"/>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Box 21">
              <a:extLst>
                <a:ext uri="{FF2B5EF4-FFF2-40B4-BE49-F238E27FC236}">
                  <a16:creationId xmlns:a16="http://schemas.microsoft.com/office/drawing/2014/main" xmlns="" id="{10E361C6-7032-4131-AF63-9782B5BC36EF}"/>
                </a:ext>
              </a:extLst>
            </p:cNvPr>
            <p:cNvSpPr txBox="1"/>
            <p:nvPr/>
          </p:nvSpPr>
          <p:spPr>
            <a:xfrm>
              <a:off x="2857102" y="3339042"/>
              <a:ext cx="1541514" cy="584775"/>
            </a:xfrm>
            <a:prstGeom prst="rect">
              <a:avLst/>
            </a:prstGeom>
            <a:noFill/>
          </p:spPr>
          <p:txBody>
            <a:bodyPr wrap="square">
              <a:spAutoFit/>
            </a:bodyPr>
            <a:lstStyle/>
            <a:p>
              <a:pPr algn="ctr"/>
              <a:r>
                <a:rPr lang="en-GB" sz="1600" dirty="0">
                  <a:solidFill>
                    <a:srgbClr val="000000"/>
                  </a:solidFill>
                </a:rPr>
                <a:t>solar </a:t>
              </a:r>
            </a:p>
            <a:p>
              <a:pPr algn="ctr"/>
              <a:r>
                <a:rPr lang="en-GB" sz="1600" dirty="0">
                  <a:solidFill>
                    <a:srgbClr val="000000"/>
                  </a:solidFill>
                </a:rPr>
                <a:t>(the sun)</a:t>
              </a:r>
              <a:endParaRPr lang="en-GB" sz="1600" dirty="0"/>
            </a:p>
          </p:txBody>
        </p:sp>
      </p:grpSp>
      <p:grpSp>
        <p:nvGrpSpPr>
          <p:cNvPr id="32" name="Group 31">
            <a:extLst>
              <a:ext uri="{FF2B5EF4-FFF2-40B4-BE49-F238E27FC236}">
                <a16:creationId xmlns:a16="http://schemas.microsoft.com/office/drawing/2014/main" xmlns="" id="{57382E15-1BC0-45DA-BAA8-2A02A40C7F77}"/>
              </a:ext>
            </a:extLst>
          </p:cNvPr>
          <p:cNvGrpSpPr/>
          <p:nvPr/>
        </p:nvGrpSpPr>
        <p:grpSpPr>
          <a:xfrm>
            <a:off x="6879397" y="1897607"/>
            <a:ext cx="1541515" cy="1712444"/>
            <a:chOff x="6918940" y="2211373"/>
            <a:chExt cx="1541515" cy="1712444"/>
          </a:xfrm>
        </p:grpSpPr>
        <p:sp>
          <p:nvSpPr>
            <p:cNvPr id="29" name="Rectangle: Rounded Corners 28">
              <a:extLst>
                <a:ext uri="{FF2B5EF4-FFF2-40B4-BE49-F238E27FC236}">
                  <a16:creationId xmlns:a16="http://schemas.microsoft.com/office/drawing/2014/main" xmlns="" id="{F08ABC8A-6050-4F12-9581-2BFBB70A1E01}"/>
                </a:ext>
              </a:extLst>
            </p:cNvPr>
            <p:cNvSpPr/>
            <p:nvPr/>
          </p:nvSpPr>
          <p:spPr>
            <a:xfrm flipV="1">
              <a:off x="6918940" y="2211373"/>
              <a:ext cx="1541515" cy="1712443"/>
            </a:xfrm>
            <a:prstGeom prst="roundRect">
              <a:avLst>
                <a:gd name="adj" fmla="val 13404"/>
              </a:avLst>
            </a:prstGeom>
            <a:solidFill>
              <a:schemeClr val="bg1"/>
            </a:solid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xmlns="" id="{B03343D0-A87D-4E57-A81D-5690383CBA33}"/>
                </a:ext>
              </a:extLst>
            </p:cNvPr>
            <p:cNvSpPr txBox="1"/>
            <p:nvPr/>
          </p:nvSpPr>
          <p:spPr>
            <a:xfrm>
              <a:off x="6918940" y="3339042"/>
              <a:ext cx="1541514" cy="584775"/>
            </a:xfrm>
            <a:prstGeom prst="rect">
              <a:avLst/>
            </a:prstGeom>
            <a:noFill/>
          </p:spPr>
          <p:txBody>
            <a:bodyPr wrap="square">
              <a:spAutoFit/>
            </a:bodyPr>
            <a:lstStyle/>
            <a:p>
              <a:pPr algn="ctr"/>
              <a:r>
                <a:rPr lang="en-GB" sz="1600" b="0" i="0" u="none" strike="noStrike" dirty="0">
                  <a:solidFill>
                    <a:srgbClr val="000000"/>
                  </a:solidFill>
                  <a:effectLst/>
                </a:rPr>
                <a:t>geothermal</a:t>
              </a:r>
            </a:p>
            <a:p>
              <a:pPr algn="ctr"/>
              <a:r>
                <a:rPr lang="en-GB" sz="1600" dirty="0">
                  <a:solidFill>
                    <a:srgbClr val="000000"/>
                  </a:solidFill>
                </a:rPr>
                <a:t>(earth’s heat)</a:t>
              </a:r>
              <a:endParaRPr lang="en-GB" sz="1600" dirty="0"/>
            </a:p>
          </p:txBody>
        </p:sp>
        <p:sp>
          <p:nvSpPr>
            <p:cNvPr id="13" name="Rectangle: Rounded Corners 12">
              <a:extLst>
                <a:ext uri="{FF2B5EF4-FFF2-40B4-BE49-F238E27FC236}">
                  <a16:creationId xmlns:a16="http://schemas.microsoft.com/office/drawing/2014/main" xmlns="" id="{42756A38-5267-4076-BAA8-3A94041CBAC4}"/>
                </a:ext>
              </a:extLst>
            </p:cNvPr>
            <p:cNvSpPr/>
            <p:nvPr/>
          </p:nvSpPr>
          <p:spPr>
            <a:xfrm>
              <a:off x="7046259" y="2211374"/>
              <a:ext cx="1414195" cy="1154563"/>
            </a:xfrm>
            <a:prstGeom prst="roundRect">
              <a:avLst/>
            </a:prstGeom>
            <a:blipFill>
              <a:blip r:embed="rId5" cstate="screen">
                <a:extLst>
                  <a:ext uri="{28A0092B-C50C-407E-A947-70E740481C1C}">
                    <a14:useLocalDpi xmlns:a14="http://schemas.microsoft.com/office/drawing/2010/main"/>
                  </a:ext>
                </a:extLst>
              </a:blip>
              <a:stretch>
                <a:fillRect l="10610" t="4788" r="19329" b="478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 name="Group 17">
            <a:extLst>
              <a:ext uri="{FF2B5EF4-FFF2-40B4-BE49-F238E27FC236}">
                <a16:creationId xmlns:a16="http://schemas.microsoft.com/office/drawing/2014/main" xmlns="" id="{6578FADA-6D78-4A28-BCBF-A95FE54B06BA}"/>
              </a:ext>
            </a:extLst>
          </p:cNvPr>
          <p:cNvGrpSpPr/>
          <p:nvPr/>
        </p:nvGrpSpPr>
        <p:grpSpPr>
          <a:xfrm>
            <a:off x="696193" y="1897607"/>
            <a:ext cx="1568410" cy="1685548"/>
            <a:chOff x="779929" y="2431915"/>
            <a:chExt cx="1568410" cy="1685548"/>
          </a:xfrm>
        </p:grpSpPr>
        <p:sp>
          <p:nvSpPr>
            <p:cNvPr id="7" name="Rectangle: Rounded Corners 6">
              <a:extLst>
                <a:ext uri="{FF2B5EF4-FFF2-40B4-BE49-F238E27FC236}">
                  <a16:creationId xmlns:a16="http://schemas.microsoft.com/office/drawing/2014/main" xmlns="" id="{BBFC32FE-610C-4509-8534-F9B867B87104}"/>
                </a:ext>
              </a:extLst>
            </p:cNvPr>
            <p:cNvSpPr/>
            <p:nvPr/>
          </p:nvSpPr>
          <p:spPr>
            <a:xfrm>
              <a:off x="806824" y="2431915"/>
              <a:ext cx="1541515" cy="1154564"/>
            </a:xfrm>
            <a:prstGeom prst="roundRect">
              <a:avLst/>
            </a:prstGeom>
            <a:blipFill>
              <a:blip r:embed="rId6"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xmlns="" id="{DFD12000-A67D-4466-823B-A5C63808239D}"/>
                </a:ext>
              </a:extLst>
            </p:cNvPr>
            <p:cNvSpPr/>
            <p:nvPr/>
          </p:nvSpPr>
          <p:spPr>
            <a:xfrm flipV="1">
              <a:off x="806824" y="2431915"/>
              <a:ext cx="1541515" cy="1685548"/>
            </a:xfrm>
            <a:prstGeom prst="roundRect">
              <a:avLst>
                <a:gd name="adj" fmla="val 13404"/>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xmlns="" id="{619191EE-EF5E-4660-BA95-8DF90CD6EE88}"/>
                </a:ext>
              </a:extLst>
            </p:cNvPr>
            <p:cNvSpPr txBox="1"/>
            <p:nvPr/>
          </p:nvSpPr>
          <p:spPr>
            <a:xfrm>
              <a:off x="779929" y="3646835"/>
              <a:ext cx="1541514" cy="338554"/>
            </a:xfrm>
            <a:prstGeom prst="rect">
              <a:avLst/>
            </a:prstGeom>
            <a:noFill/>
          </p:spPr>
          <p:txBody>
            <a:bodyPr wrap="square">
              <a:spAutoFit/>
            </a:bodyPr>
            <a:lstStyle/>
            <a:p>
              <a:pPr algn="ctr"/>
              <a:r>
                <a:rPr lang="en-GB" sz="1600" b="0" i="0" u="none" strike="noStrike" dirty="0">
                  <a:solidFill>
                    <a:srgbClr val="000000"/>
                  </a:solidFill>
                  <a:effectLst/>
                </a:rPr>
                <a:t>wind</a:t>
              </a:r>
              <a:endParaRPr lang="en-GB" sz="1600" dirty="0"/>
            </a:p>
          </p:txBody>
        </p:sp>
      </p:grpSp>
      <p:sp>
        <p:nvSpPr>
          <p:cNvPr id="35" name="TextBox 34">
            <a:extLst>
              <a:ext uri="{FF2B5EF4-FFF2-40B4-BE49-F238E27FC236}">
                <a16:creationId xmlns:a16="http://schemas.microsoft.com/office/drawing/2014/main" xmlns="" id="{3CA826A7-BA62-4DB4-AFE7-0A3523AE1105}"/>
              </a:ext>
            </a:extLst>
          </p:cNvPr>
          <p:cNvSpPr txBox="1"/>
          <p:nvPr/>
        </p:nvSpPr>
        <p:spPr>
          <a:xfrm>
            <a:off x="696193" y="3823278"/>
            <a:ext cx="7764266" cy="584775"/>
          </a:xfrm>
          <a:prstGeom prst="rect">
            <a:avLst/>
          </a:prstGeom>
          <a:noFill/>
        </p:spPr>
        <p:txBody>
          <a:bodyPr wrap="square">
            <a:spAutoFit/>
          </a:bodyPr>
          <a:lstStyle/>
          <a:p>
            <a:r>
              <a:rPr lang="en-GB" sz="1600" b="0" i="0" u="none" strike="noStrike" dirty="0">
                <a:solidFill>
                  <a:srgbClr val="000000"/>
                </a:solidFill>
                <a:effectLst/>
              </a:rPr>
              <a:t>These are the four most common sources of renewable energy. Can you think of the other two?</a:t>
            </a:r>
            <a:endParaRPr lang="en-GB" sz="1400" dirty="0"/>
          </a:p>
        </p:txBody>
      </p:sp>
      <p:grpSp>
        <p:nvGrpSpPr>
          <p:cNvPr id="36" name="Group 35">
            <a:extLst>
              <a:ext uri="{FF2B5EF4-FFF2-40B4-BE49-F238E27FC236}">
                <a16:creationId xmlns:a16="http://schemas.microsoft.com/office/drawing/2014/main" xmlns="" id="{EABD6C22-6D97-4C29-BC2A-F2644953069E}"/>
              </a:ext>
            </a:extLst>
          </p:cNvPr>
          <p:cNvGrpSpPr/>
          <p:nvPr/>
        </p:nvGrpSpPr>
        <p:grpSpPr>
          <a:xfrm>
            <a:off x="657060" y="4448811"/>
            <a:ext cx="2008069" cy="2389944"/>
            <a:chOff x="6872090" y="2211373"/>
            <a:chExt cx="1424834" cy="2245724"/>
          </a:xfrm>
        </p:grpSpPr>
        <p:sp>
          <p:nvSpPr>
            <p:cNvPr id="37" name="Rectangle: Rounded Corners 36">
              <a:extLst>
                <a:ext uri="{FF2B5EF4-FFF2-40B4-BE49-F238E27FC236}">
                  <a16:creationId xmlns:a16="http://schemas.microsoft.com/office/drawing/2014/main" xmlns="" id="{D23AF409-D4C8-4538-BFC3-EEE539C1A2BB}"/>
                </a:ext>
              </a:extLst>
            </p:cNvPr>
            <p:cNvSpPr/>
            <p:nvPr/>
          </p:nvSpPr>
          <p:spPr>
            <a:xfrm flipV="1">
              <a:off x="6918940" y="2211373"/>
              <a:ext cx="1325243" cy="1785978"/>
            </a:xfrm>
            <a:prstGeom prst="roundRect">
              <a:avLst>
                <a:gd name="adj" fmla="val 13404"/>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TextBox 37">
              <a:extLst>
                <a:ext uri="{FF2B5EF4-FFF2-40B4-BE49-F238E27FC236}">
                  <a16:creationId xmlns:a16="http://schemas.microsoft.com/office/drawing/2014/main" xmlns="" id="{3376F1D3-3132-400B-8FF8-B63FA1355B58}"/>
                </a:ext>
              </a:extLst>
            </p:cNvPr>
            <p:cNvSpPr txBox="1"/>
            <p:nvPr/>
          </p:nvSpPr>
          <p:spPr>
            <a:xfrm>
              <a:off x="6872090" y="3213521"/>
              <a:ext cx="1424834" cy="1243576"/>
            </a:xfrm>
            <a:prstGeom prst="rect">
              <a:avLst/>
            </a:prstGeom>
            <a:noFill/>
          </p:spPr>
          <p:txBody>
            <a:bodyPr wrap="square">
              <a:spAutoFit/>
            </a:bodyPr>
            <a:lstStyle/>
            <a:p>
              <a:pPr algn="ctr" rtl="0">
                <a:spcBef>
                  <a:spcPts val="0"/>
                </a:spcBef>
                <a:spcAft>
                  <a:spcPts val="0"/>
                </a:spcAft>
              </a:pPr>
              <a:r>
                <a:rPr lang="en-GB" sz="1600" b="0" i="0" u="none" strike="noStrike" dirty="0">
                  <a:solidFill>
                    <a:srgbClr val="000000"/>
                  </a:solidFill>
                  <a:effectLst/>
                </a:rPr>
                <a:t>biomass</a:t>
              </a:r>
              <a:endParaRPr lang="en-GB" sz="1600" b="0" dirty="0">
                <a:effectLst/>
              </a:endParaRPr>
            </a:p>
            <a:p>
              <a:pPr algn="ctr" rtl="0">
                <a:spcBef>
                  <a:spcPts val="0"/>
                </a:spcBef>
                <a:spcAft>
                  <a:spcPts val="0"/>
                </a:spcAft>
              </a:pPr>
              <a:r>
                <a:rPr lang="en-GB" sz="1600" b="0" i="0" u="none" strike="noStrike" dirty="0">
                  <a:solidFill>
                    <a:srgbClr val="000000"/>
                  </a:solidFill>
                  <a:effectLst/>
                </a:rPr>
                <a:t>(plants and animal material)</a:t>
              </a:r>
              <a:endParaRPr lang="en-GB" sz="1600" b="0" dirty="0">
                <a:effectLst/>
              </a:endParaRPr>
            </a:p>
            <a:p>
              <a:r>
                <a:rPr lang="en-GB" sz="1600" dirty="0"/>
                <a:t/>
              </a:r>
              <a:br>
                <a:rPr lang="en-GB" sz="1600" dirty="0"/>
              </a:br>
              <a:endParaRPr lang="en-GB" sz="1600" dirty="0"/>
            </a:p>
          </p:txBody>
        </p:sp>
        <p:sp>
          <p:nvSpPr>
            <p:cNvPr id="39" name="Rectangle: Rounded Corners 38">
              <a:extLst>
                <a:ext uri="{FF2B5EF4-FFF2-40B4-BE49-F238E27FC236}">
                  <a16:creationId xmlns:a16="http://schemas.microsoft.com/office/drawing/2014/main" xmlns="" id="{00162070-00BA-4352-B3EA-264EED9914BF}"/>
                </a:ext>
              </a:extLst>
            </p:cNvPr>
            <p:cNvSpPr/>
            <p:nvPr/>
          </p:nvSpPr>
          <p:spPr>
            <a:xfrm>
              <a:off x="6984719" y="2253206"/>
              <a:ext cx="1266511" cy="1033992"/>
            </a:xfrm>
            <a:prstGeom prst="roundRect">
              <a:avLst/>
            </a:prstGeom>
            <a:blipFill>
              <a:blip r:embed="rId7" cstate="screen">
                <a:extLst>
                  <a:ext uri="{28A0092B-C50C-407E-A947-70E740481C1C}">
                    <a14:useLocalDpi xmlns:a14="http://schemas.microsoft.com/office/drawing/2010/main"/>
                  </a:ext>
                </a:extLst>
              </a:blip>
              <a:stretch>
                <a:fillRect l="10610" t="4788" r="19329" b="478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4" name="Group 43">
            <a:extLst>
              <a:ext uri="{FF2B5EF4-FFF2-40B4-BE49-F238E27FC236}">
                <a16:creationId xmlns:a16="http://schemas.microsoft.com/office/drawing/2014/main" xmlns="" id="{D786B5CD-F482-4C89-B4D4-CAA1CE2D9C50}"/>
              </a:ext>
            </a:extLst>
          </p:cNvPr>
          <p:cNvGrpSpPr/>
          <p:nvPr/>
        </p:nvGrpSpPr>
        <p:grpSpPr>
          <a:xfrm>
            <a:off x="2663649" y="4448811"/>
            <a:ext cx="2008070" cy="1900674"/>
            <a:chOff x="6855837" y="2211373"/>
            <a:chExt cx="1424834" cy="1785978"/>
          </a:xfrm>
        </p:grpSpPr>
        <p:sp>
          <p:nvSpPr>
            <p:cNvPr id="45" name="Rectangle: Rounded Corners 44">
              <a:extLst>
                <a:ext uri="{FF2B5EF4-FFF2-40B4-BE49-F238E27FC236}">
                  <a16:creationId xmlns:a16="http://schemas.microsoft.com/office/drawing/2014/main" xmlns="" id="{08C86B13-91CF-4CDD-A289-00D3666929B6}"/>
                </a:ext>
              </a:extLst>
            </p:cNvPr>
            <p:cNvSpPr/>
            <p:nvPr/>
          </p:nvSpPr>
          <p:spPr>
            <a:xfrm flipV="1">
              <a:off x="6918940" y="2211373"/>
              <a:ext cx="1265533" cy="1785978"/>
            </a:xfrm>
            <a:prstGeom prst="roundRect">
              <a:avLst>
                <a:gd name="adj" fmla="val 13404"/>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TextBox 45">
              <a:extLst>
                <a:ext uri="{FF2B5EF4-FFF2-40B4-BE49-F238E27FC236}">
                  <a16:creationId xmlns:a16="http://schemas.microsoft.com/office/drawing/2014/main" xmlns="" id="{2A63BB7C-8A21-49AF-9D4A-587463433450}"/>
                </a:ext>
              </a:extLst>
            </p:cNvPr>
            <p:cNvSpPr txBox="1"/>
            <p:nvPr/>
          </p:nvSpPr>
          <p:spPr>
            <a:xfrm>
              <a:off x="6855837" y="3509539"/>
              <a:ext cx="1424834" cy="318124"/>
            </a:xfrm>
            <a:prstGeom prst="rect">
              <a:avLst/>
            </a:prstGeom>
            <a:noFill/>
          </p:spPr>
          <p:txBody>
            <a:bodyPr wrap="square">
              <a:spAutoFit/>
            </a:bodyPr>
            <a:lstStyle/>
            <a:p>
              <a:pPr algn="ctr" rtl="0">
                <a:spcBef>
                  <a:spcPts val="0"/>
                </a:spcBef>
                <a:spcAft>
                  <a:spcPts val="0"/>
                </a:spcAft>
              </a:pPr>
              <a:r>
                <a:rPr lang="en-GB" sz="1600" b="0" i="0" u="none" strike="noStrike" dirty="0">
                  <a:solidFill>
                    <a:srgbClr val="000000"/>
                  </a:solidFill>
                  <a:effectLst/>
                </a:rPr>
                <a:t>wood</a:t>
              </a:r>
              <a:endParaRPr lang="en-GB" sz="1600" dirty="0"/>
            </a:p>
          </p:txBody>
        </p:sp>
        <p:sp>
          <p:nvSpPr>
            <p:cNvPr id="47" name="Rectangle: Rounded Corners 46">
              <a:extLst>
                <a:ext uri="{FF2B5EF4-FFF2-40B4-BE49-F238E27FC236}">
                  <a16:creationId xmlns:a16="http://schemas.microsoft.com/office/drawing/2014/main" xmlns="" id="{5FFA2621-B35A-4FD6-AB64-448995D94A2F}"/>
                </a:ext>
              </a:extLst>
            </p:cNvPr>
            <p:cNvSpPr/>
            <p:nvPr/>
          </p:nvSpPr>
          <p:spPr>
            <a:xfrm>
              <a:off x="6935876" y="2343460"/>
              <a:ext cx="1344795" cy="1033992"/>
            </a:xfrm>
            <a:prstGeom prst="roundRect">
              <a:avLst/>
            </a:prstGeom>
            <a:blipFill>
              <a:blip r:embed="rId8" cstate="screen">
                <a:extLst>
                  <a:ext uri="{28A0092B-C50C-407E-A947-70E740481C1C}">
                    <a14:useLocalDpi xmlns:a14="http://schemas.microsoft.com/office/drawing/2010/main"/>
                  </a:ext>
                </a:extLst>
              </a:blip>
              <a:stretch>
                <a:fillRect l="10610" t="4788" r="19329" b="478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1" name="Group 50">
            <a:extLst>
              <a:ext uri="{FF2B5EF4-FFF2-40B4-BE49-F238E27FC236}">
                <a16:creationId xmlns:a16="http://schemas.microsoft.com/office/drawing/2014/main" xmlns="" id="{7B53EEF9-F490-4A74-9314-EC915A894736}"/>
              </a:ext>
            </a:extLst>
          </p:cNvPr>
          <p:cNvGrpSpPr/>
          <p:nvPr/>
        </p:nvGrpSpPr>
        <p:grpSpPr>
          <a:xfrm>
            <a:off x="4695588" y="4448811"/>
            <a:ext cx="3827626" cy="1843009"/>
            <a:chOff x="4695588" y="4448811"/>
            <a:chExt cx="3827626" cy="1843009"/>
          </a:xfrm>
        </p:grpSpPr>
        <p:sp>
          <p:nvSpPr>
            <p:cNvPr id="48" name="Rectangle: Rounded Corners 47">
              <a:extLst>
                <a:ext uri="{FF2B5EF4-FFF2-40B4-BE49-F238E27FC236}">
                  <a16:creationId xmlns:a16="http://schemas.microsoft.com/office/drawing/2014/main" xmlns="" id="{3836FC87-A746-45D4-A763-D5E982E185A6}"/>
                </a:ext>
              </a:extLst>
            </p:cNvPr>
            <p:cNvSpPr/>
            <p:nvPr/>
          </p:nvSpPr>
          <p:spPr>
            <a:xfrm>
              <a:off x="4695588" y="4448811"/>
              <a:ext cx="3827626" cy="1843009"/>
            </a:xfrm>
            <a:prstGeom prst="roundRect">
              <a:avLst>
                <a:gd name="adj" fmla="val 14886"/>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50" name="TextBox 49">
              <a:extLst>
                <a:ext uri="{FF2B5EF4-FFF2-40B4-BE49-F238E27FC236}">
                  <a16:creationId xmlns:a16="http://schemas.microsoft.com/office/drawing/2014/main" xmlns="" id="{14C75D7F-AF4A-4F82-A6E2-0DBBBC52B9F4}"/>
                </a:ext>
              </a:extLst>
            </p:cNvPr>
            <p:cNvSpPr txBox="1"/>
            <p:nvPr/>
          </p:nvSpPr>
          <p:spPr>
            <a:xfrm>
              <a:off x="4824567" y="4908650"/>
              <a:ext cx="3521571" cy="923330"/>
            </a:xfrm>
            <a:prstGeom prst="rect">
              <a:avLst/>
            </a:prstGeom>
            <a:noFill/>
          </p:spPr>
          <p:txBody>
            <a:bodyPr wrap="square">
              <a:spAutoFit/>
            </a:bodyPr>
            <a:lstStyle/>
            <a:p>
              <a:r>
                <a:rPr lang="en-GB" sz="1800" dirty="0">
                  <a:solidFill>
                    <a:schemeClr val="tx1"/>
                  </a:solidFill>
                </a:rPr>
                <a:t>Have you seen any of these renewable energy sources being used?</a:t>
              </a:r>
            </a:p>
          </p:txBody>
        </p:sp>
      </p:grpSp>
    </p:spTree>
    <p:extLst>
      <p:ext uri="{BB962C8B-B14F-4D97-AF65-F5344CB8AC3E}">
        <p14:creationId xmlns:p14="http://schemas.microsoft.com/office/powerpoint/2010/main" val="202839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fade">
                                      <p:cBhvr>
                                        <p:cTn id="3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Rounded Corners 33">
            <a:extLst>
              <a:ext uri="{FF2B5EF4-FFF2-40B4-BE49-F238E27FC236}">
                <a16:creationId xmlns:a16="http://schemas.microsoft.com/office/drawing/2014/main" xmlns="" id="{1CC1B1F1-C393-4C7D-9B4D-97E7FA736024}"/>
              </a:ext>
            </a:extLst>
          </p:cNvPr>
          <p:cNvSpPr/>
          <p:nvPr/>
        </p:nvSpPr>
        <p:spPr>
          <a:xfrm>
            <a:off x="6911789" y="4457362"/>
            <a:ext cx="1344706" cy="1495635"/>
          </a:xfrm>
          <a:prstGeom prst="roundRect">
            <a:avLst/>
          </a:prstGeom>
          <a:no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Rounded Corners 26">
            <a:hlinkClick r:id="rId2" action="ppaction://hlinksldjump"/>
            <a:extLst>
              <a:ext uri="{FF2B5EF4-FFF2-40B4-BE49-F238E27FC236}">
                <a16:creationId xmlns:a16="http://schemas.microsoft.com/office/drawing/2014/main" xmlns="" id="{C213FECD-2371-4628-9314-9A95466F290F}"/>
              </a:ext>
            </a:extLst>
          </p:cNvPr>
          <p:cNvSpPr/>
          <p:nvPr/>
        </p:nvSpPr>
        <p:spPr>
          <a:xfrm>
            <a:off x="4957484" y="4390123"/>
            <a:ext cx="1670910" cy="1874419"/>
          </a:xfrm>
          <a:prstGeom prst="roundRect">
            <a:avLst>
              <a:gd name="adj" fmla="val 13448"/>
            </a:avLst>
          </a:prstGeom>
          <a:no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xmlns="" id="{6D688208-F21A-4F00-B42F-96D96409A5A3}"/>
              </a:ext>
            </a:extLst>
          </p:cNvPr>
          <p:cNvGrpSpPr/>
          <p:nvPr/>
        </p:nvGrpSpPr>
        <p:grpSpPr>
          <a:xfrm>
            <a:off x="5024125" y="2435020"/>
            <a:ext cx="1541515" cy="1867059"/>
            <a:chOff x="2827770" y="2247232"/>
            <a:chExt cx="1541515" cy="1867059"/>
          </a:xfrm>
        </p:grpSpPr>
        <p:sp>
          <p:nvSpPr>
            <p:cNvPr id="6" name="Rectangle: Rounded Corners 5">
              <a:extLst>
                <a:ext uri="{FF2B5EF4-FFF2-40B4-BE49-F238E27FC236}">
                  <a16:creationId xmlns:a16="http://schemas.microsoft.com/office/drawing/2014/main" xmlns="" id="{38F95712-4E24-4A5B-AAD7-A5D2B4C17362}"/>
                </a:ext>
              </a:extLst>
            </p:cNvPr>
            <p:cNvSpPr/>
            <p:nvPr/>
          </p:nvSpPr>
          <p:spPr>
            <a:xfrm>
              <a:off x="2839170" y="2247232"/>
              <a:ext cx="1530115" cy="1154563"/>
            </a:xfrm>
            <a:prstGeom prst="roundRect">
              <a:avLst/>
            </a:prstGeom>
            <a:blipFill>
              <a:blip r:embed="rId3"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xmlns="" id="{B57D1BCE-4E3D-4206-8D89-941D0191281C}"/>
                </a:ext>
              </a:extLst>
            </p:cNvPr>
            <p:cNvSpPr txBox="1"/>
            <p:nvPr/>
          </p:nvSpPr>
          <p:spPr>
            <a:xfrm>
              <a:off x="2827770" y="3529516"/>
              <a:ext cx="1541514" cy="584775"/>
            </a:xfrm>
            <a:prstGeom prst="rect">
              <a:avLst/>
            </a:prstGeom>
            <a:noFill/>
          </p:spPr>
          <p:txBody>
            <a:bodyPr wrap="square">
              <a:spAutoFit/>
            </a:bodyPr>
            <a:lstStyle/>
            <a:p>
              <a:pPr algn="ctr"/>
              <a:r>
                <a:rPr lang="en-GB" sz="1600" dirty="0">
                  <a:solidFill>
                    <a:srgbClr val="000000"/>
                  </a:solidFill>
                </a:rPr>
                <a:t>solar </a:t>
              </a:r>
            </a:p>
            <a:p>
              <a:pPr algn="ctr"/>
              <a:endParaRPr lang="en-GB" sz="1600" dirty="0"/>
            </a:p>
          </p:txBody>
        </p:sp>
      </p:grpSp>
      <p:grpSp>
        <p:nvGrpSpPr>
          <p:cNvPr id="9" name="Group 8">
            <a:extLst>
              <a:ext uri="{FF2B5EF4-FFF2-40B4-BE49-F238E27FC236}">
                <a16:creationId xmlns:a16="http://schemas.microsoft.com/office/drawing/2014/main" xmlns="" id="{7A3641C3-7529-44CE-BAA2-03DB85F2E228}"/>
              </a:ext>
            </a:extLst>
          </p:cNvPr>
          <p:cNvGrpSpPr/>
          <p:nvPr/>
        </p:nvGrpSpPr>
        <p:grpSpPr>
          <a:xfrm>
            <a:off x="2564913" y="2435020"/>
            <a:ext cx="1554963" cy="1643558"/>
            <a:chOff x="793376" y="2431915"/>
            <a:chExt cx="1554963" cy="1643558"/>
          </a:xfrm>
        </p:grpSpPr>
        <p:sp>
          <p:nvSpPr>
            <p:cNvPr id="10" name="Rectangle: Rounded Corners 9">
              <a:extLst>
                <a:ext uri="{FF2B5EF4-FFF2-40B4-BE49-F238E27FC236}">
                  <a16:creationId xmlns:a16="http://schemas.microsoft.com/office/drawing/2014/main" xmlns="" id="{64DDE7B1-799A-4C5D-90C7-4EDE89051BBD}"/>
                </a:ext>
              </a:extLst>
            </p:cNvPr>
            <p:cNvSpPr/>
            <p:nvPr/>
          </p:nvSpPr>
          <p:spPr>
            <a:xfrm>
              <a:off x="806824" y="2431915"/>
              <a:ext cx="1541515" cy="1154564"/>
            </a:xfrm>
            <a:prstGeom prst="roundRect">
              <a:avLst/>
            </a:prstGeom>
            <a:blipFill>
              <a:blip r:embed="rId4"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xmlns="" id="{1FE4A35B-984E-4887-8BB4-CBF76D9F803B}"/>
                </a:ext>
              </a:extLst>
            </p:cNvPr>
            <p:cNvSpPr txBox="1"/>
            <p:nvPr/>
          </p:nvSpPr>
          <p:spPr>
            <a:xfrm>
              <a:off x="793376" y="3736919"/>
              <a:ext cx="1541514" cy="338554"/>
            </a:xfrm>
            <a:prstGeom prst="rect">
              <a:avLst/>
            </a:prstGeom>
            <a:noFill/>
          </p:spPr>
          <p:txBody>
            <a:bodyPr wrap="square">
              <a:spAutoFit/>
            </a:bodyPr>
            <a:lstStyle/>
            <a:p>
              <a:pPr algn="ctr"/>
              <a:r>
                <a:rPr lang="en-GB" sz="1600" b="0" i="0" u="none" strike="noStrike" dirty="0">
                  <a:solidFill>
                    <a:srgbClr val="000000"/>
                  </a:solidFill>
                  <a:effectLst/>
                </a:rPr>
                <a:t>wind</a:t>
              </a:r>
              <a:endParaRPr lang="en-GB" sz="1600" dirty="0"/>
            </a:p>
          </p:txBody>
        </p:sp>
      </p:grpSp>
      <p:sp>
        <p:nvSpPr>
          <p:cNvPr id="21" name="Rectangle: Rounded Corners 20">
            <a:hlinkClick r:id="rId5" action="ppaction://hlinksldjump"/>
            <a:extLst>
              <a:ext uri="{FF2B5EF4-FFF2-40B4-BE49-F238E27FC236}">
                <a16:creationId xmlns:a16="http://schemas.microsoft.com/office/drawing/2014/main" xmlns="" id="{85BAF50F-E34E-452F-8753-6D9BB5AD14EF}"/>
              </a:ext>
            </a:extLst>
          </p:cNvPr>
          <p:cNvSpPr/>
          <p:nvPr/>
        </p:nvSpPr>
        <p:spPr>
          <a:xfrm>
            <a:off x="2515606" y="2360294"/>
            <a:ext cx="1670910" cy="1874419"/>
          </a:xfrm>
          <a:prstGeom prst="roundRect">
            <a:avLst>
              <a:gd name="adj" fmla="val 13448"/>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6"/>
            <a:extLst>
              <a:ext uri="{FF2B5EF4-FFF2-40B4-BE49-F238E27FC236}">
                <a16:creationId xmlns:a16="http://schemas.microsoft.com/office/drawing/2014/main" xmlns="" id="{DF56E2B6-CD4D-4DE3-B1B2-3C9855AE4E03}"/>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xmlns="" id="{96C8B811-1011-4FE9-8F3D-7DC790244830}"/>
              </a:ext>
            </a:extLst>
          </p:cNvPr>
          <p:cNvSpPr>
            <a:spLocks noGrp="1"/>
          </p:cNvSpPr>
          <p:nvPr>
            <p:ph type="title"/>
          </p:nvPr>
        </p:nvSpPr>
        <p:spPr>
          <a:xfrm>
            <a:off x="733004" y="878541"/>
            <a:ext cx="7677991" cy="532982"/>
          </a:xfrm>
        </p:spPr>
        <p:txBody>
          <a:bodyPr/>
          <a:lstStyle/>
          <a:p>
            <a:pPr algn="ctr"/>
            <a:r>
              <a:rPr lang="en-GB" sz="4400" b="1" i="0" u="none" strike="noStrike" dirty="0">
                <a:solidFill>
                  <a:srgbClr val="000000"/>
                </a:solidFill>
                <a:effectLst/>
                <a:latin typeface="+mn-lt"/>
              </a:rPr>
              <a:t>How Does Renewable Energy Work?</a:t>
            </a:r>
            <a:endParaRPr lang="en-GB" sz="4400" dirty="0">
              <a:latin typeface="+mn-lt"/>
            </a:endParaRPr>
          </a:p>
        </p:txBody>
      </p:sp>
      <p:sp>
        <p:nvSpPr>
          <p:cNvPr id="14" name="TextBox 13">
            <a:extLst>
              <a:ext uri="{FF2B5EF4-FFF2-40B4-BE49-F238E27FC236}">
                <a16:creationId xmlns:a16="http://schemas.microsoft.com/office/drawing/2014/main" xmlns="" id="{3B6E95B0-8A6C-42CD-A36E-D959B664B6AE}"/>
              </a:ext>
            </a:extLst>
          </p:cNvPr>
          <p:cNvSpPr txBox="1"/>
          <p:nvPr/>
        </p:nvSpPr>
        <p:spPr>
          <a:xfrm>
            <a:off x="1198009" y="1876480"/>
            <a:ext cx="7945991" cy="338554"/>
          </a:xfrm>
          <a:prstGeom prst="rect">
            <a:avLst/>
          </a:prstGeom>
          <a:noFill/>
        </p:spPr>
        <p:txBody>
          <a:bodyPr wrap="square">
            <a:spAutoFit/>
          </a:bodyPr>
          <a:lstStyle/>
          <a:p>
            <a:r>
              <a:rPr lang="en-GB" sz="1600" b="0" i="0" u="none" strike="noStrike" dirty="0">
                <a:solidFill>
                  <a:srgbClr val="000000"/>
                </a:solidFill>
                <a:effectLst/>
              </a:rPr>
              <a:t>Click on each type of renewable energy to discover how each one works.</a:t>
            </a:r>
            <a:endParaRPr lang="en-GB" sz="1600" dirty="0"/>
          </a:p>
        </p:txBody>
      </p:sp>
      <p:grpSp>
        <p:nvGrpSpPr>
          <p:cNvPr id="15" name="Group 14">
            <a:extLst>
              <a:ext uri="{FF2B5EF4-FFF2-40B4-BE49-F238E27FC236}">
                <a16:creationId xmlns:a16="http://schemas.microsoft.com/office/drawing/2014/main" xmlns="" id="{2A6669B2-04E7-460A-B49B-4913F12ADE37}"/>
              </a:ext>
            </a:extLst>
          </p:cNvPr>
          <p:cNvGrpSpPr/>
          <p:nvPr/>
        </p:nvGrpSpPr>
        <p:grpSpPr>
          <a:xfrm>
            <a:off x="2564913" y="4461845"/>
            <a:ext cx="1568410" cy="1553474"/>
            <a:chOff x="779929" y="2431915"/>
            <a:chExt cx="1568410" cy="1553474"/>
          </a:xfrm>
        </p:grpSpPr>
        <p:sp>
          <p:nvSpPr>
            <p:cNvPr id="16" name="Rectangle: Rounded Corners 15">
              <a:extLst>
                <a:ext uri="{FF2B5EF4-FFF2-40B4-BE49-F238E27FC236}">
                  <a16:creationId xmlns:a16="http://schemas.microsoft.com/office/drawing/2014/main" xmlns="" id="{981DA0B9-F5B2-4EEF-A61F-6766E017C4CA}"/>
                </a:ext>
              </a:extLst>
            </p:cNvPr>
            <p:cNvSpPr/>
            <p:nvPr/>
          </p:nvSpPr>
          <p:spPr>
            <a:xfrm>
              <a:off x="806824" y="2431915"/>
              <a:ext cx="1541515" cy="1154564"/>
            </a:xfrm>
            <a:prstGeom prst="roundRect">
              <a:avLst/>
            </a:prstGeom>
            <a:blipFill>
              <a:blip r:embed="rId7"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xmlns="" id="{3281A0F8-4AF0-4992-89D2-3816975AC2CA}"/>
                </a:ext>
              </a:extLst>
            </p:cNvPr>
            <p:cNvSpPr txBox="1"/>
            <p:nvPr/>
          </p:nvSpPr>
          <p:spPr>
            <a:xfrm>
              <a:off x="779929" y="3646835"/>
              <a:ext cx="1541514" cy="338554"/>
            </a:xfrm>
            <a:prstGeom prst="rect">
              <a:avLst/>
            </a:prstGeom>
            <a:noFill/>
          </p:spPr>
          <p:txBody>
            <a:bodyPr wrap="square">
              <a:spAutoFit/>
            </a:bodyPr>
            <a:lstStyle/>
            <a:p>
              <a:pPr algn="ctr"/>
              <a:r>
                <a:rPr lang="en-GB" sz="1600" b="0" i="0" u="none" strike="noStrike" dirty="0">
                  <a:solidFill>
                    <a:srgbClr val="000000"/>
                  </a:solidFill>
                  <a:effectLst/>
                </a:rPr>
                <a:t>hydroelectric</a:t>
              </a:r>
              <a:endParaRPr lang="en-GB" sz="1600" dirty="0"/>
            </a:p>
          </p:txBody>
        </p:sp>
      </p:grpSp>
      <p:grpSp>
        <p:nvGrpSpPr>
          <p:cNvPr id="18" name="Group 17">
            <a:extLst>
              <a:ext uri="{FF2B5EF4-FFF2-40B4-BE49-F238E27FC236}">
                <a16:creationId xmlns:a16="http://schemas.microsoft.com/office/drawing/2014/main" xmlns="" id="{74463A82-4DA6-4D0D-BE8A-D801B9596FC3}"/>
              </a:ext>
            </a:extLst>
          </p:cNvPr>
          <p:cNvGrpSpPr/>
          <p:nvPr/>
        </p:nvGrpSpPr>
        <p:grpSpPr>
          <a:xfrm>
            <a:off x="4997230" y="4457362"/>
            <a:ext cx="1568410" cy="1553474"/>
            <a:chOff x="779929" y="2431915"/>
            <a:chExt cx="1568410" cy="1553474"/>
          </a:xfrm>
        </p:grpSpPr>
        <p:sp>
          <p:nvSpPr>
            <p:cNvPr id="19" name="Rectangle: Rounded Corners 18">
              <a:hlinkClick r:id="rId2" action="ppaction://hlinksldjump"/>
              <a:extLst>
                <a:ext uri="{FF2B5EF4-FFF2-40B4-BE49-F238E27FC236}">
                  <a16:creationId xmlns:a16="http://schemas.microsoft.com/office/drawing/2014/main" xmlns="" id="{D49BA13E-FE12-4648-A73B-7EF3FD9EEC08}"/>
                </a:ext>
              </a:extLst>
            </p:cNvPr>
            <p:cNvSpPr/>
            <p:nvPr/>
          </p:nvSpPr>
          <p:spPr>
            <a:xfrm>
              <a:off x="806824" y="2431915"/>
              <a:ext cx="1541515" cy="1154564"/>
            </a:xfrm>
            <a:prstGeom prst="roundRect">
              <a:avLst/>
            </a:prstGeom>
            <a:blipFill>
              <a:blip r:embed="rId8" cstate="screen">
                <a:extLst>
                  <a:ext uri="{28A0092B-C50C-407E-A947-70E740481C1C}">
                    <a14:useLocalDpi xmlns:a14="http://schemas.microsoft.com/office/drawing/2010/main"/>
                  </a:ext>
                </a:extLst>
              </a:blip>
              <a:stretch>
                <a:fillRect l="-7216" t="111" r="-2546" b="-18597"/>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hlinkClick r:id="rId2" action="ppaction://hlinksldjump"/>
              <a:extLst>
                <a:ext uri="{FF2B5EF4-FFF2-40B4-BE49-F238E27FC236}">
                  <a16:creationId xmlns:a16="http://schemas.microsoft.com/office/drawing/2014/main" xmlns="" id="{9A3F040E-D490-464A-A07C-A44A0D7A2B95}"/>
                </a:ext>
              </a:extLst>
            </p:cNvPr>
            <p:cNvSpPr txBox="1"/>
            <p:nvPr/>
          </p:nvSpPr>
          <p:spPr>
            <a:xfrm>
              <a:off x="779929" y="3646835"/>
              <a:ext cx="1541514" cy="338554"/>
            </a:xfrm>
            <a:prstGeom prst="rect">
              <a:avLst/>
            </a:prstGeom>
            <a:noFill/>
          </p:spPr>
          <p:txBody>
            <a:bodyPr wrap="square">
              <a:spAutoFit/>
            </a:bodyPr>
            <a:lstStyle/>
            <a:p>
              <a:pPr algn="ctr"/>
              <a:r>
                <a:rPr lang="en-GB" sz="1600" b="0" i="0" u="none" strike="noStrike" dirty="0">
                  <a:solidFill>
                    <a:srgbClr val="000000"/>
                  </a:solidFill>
                  <a:effectLst/>
                </a:rPr>
                <a:t> geothermal</a:t>
              </a:r>
              <a:endParaRPr lang="en-GB" sz="1600" dirty="0"/>
            </a:p>
          </p:txBody>
        </p:sp>
      </p:grpSp>
      <p:sp>
        <p:nvSpPr>
          <p:cNvPr id="23" name="Rectangle: Rounded Corners 22">
            <a:hlinkClick r:id="rId9" action="ppaction://hlinksldjump"/>
            <a:extLst>
              <a:ext uri="{FF2B5EF4-FFF2-40B4-BE49-F238E27FC236}">
                <a16:creationId xmlns:a16="http://schemas.microsoft.com/office/drawing/2014/main" xmlns="" id="{92913268-2B2A-4F1B-8532-19F31FCDFAC7}"/>
              </a:ext>
            </a:extLst>
          </p:cNvPr>
          <p:cNvSpPr/>
          <p:nvPr/>
        </p:nvSpPr>
        <p:spPr>
          <a:xfrm>
            <a:off x="4956162" y="2360293"/>
            <a:ext cx="1670910" cy="1874420"/>
          </a:xfrm>
          <a:prstGeom prst="roundRect">
            <a:avLst>
              <a:gd name="adj" fmla="val 13448"/>
            </a:avLst>
          </a:prstGeom>
          <a:noFill/>
          <a:ln w="28575">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Rounded Corners 24">
            <a:hlinkClick r:id="rId10" action="ppaction://hlinksldjump"/>
            <a:extLst>
              <a:ext uri="{FF2B5EF4-FFF2-40B4-BE49-F238E27FC236}">
                <a16:creationId xmlns:a16="http://schemas.microsoft.com/office/drawing/2014/main" xmlns="" id="{2F74715A-1507-4322-A63F-2BCE9325FBE6}"/>
              </a:ext>
            </a:extLst>
          </p:cNvPr>
          <p:cNvSpPr/>
          <p:nvPr/>
        </p:nvSpPr>
        <p:spPr>
          <a:xfrm>
            <a:off x="2515606" y="4390124"/>
            <a:ext cx="1670910" cy="1874419"/>
          </a:xfrm>
          <a:prstGeom prst="roundRect">
            <a:avLst>
              <a:gd name="adj" fmla="val 13448"/>
            </a:avLst>
          </a:prstGeom>
          <a:noFill/>
          <a:ln w="28575">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8" name="Group 27">
            <a:extLst>
              <a:ext uri="{FF2B5EF4-FFF2-40B4-BE49-F238E27FC236}">
                <a16:creationId xmlns:a16="http://schemas.microsoft.com/office/drawing/2014/main" xmlns="" id="{5A94898B-AE55-428C-9306-5DDA30FFEC58}"/>
              </a:ext>
            </a:extLst>
          </p:cNvPr>
          <p:cNvGrpSpPr/>
          <p:nvPr/>
        </p:nvGrpSpPr>
        <p:grpSpPr>
          <a:xfrm rot="10800000">
            <a:off x="6911789" y="5622307"/>
            <a:ext cx="6173043" cy="657067"/>
            <a:chOff x="-5549154" y="4839593"/>
            <a:chExt cx="6173043" cy="657067"/>
          </a:xfrm>
        </p:grpSpPr>
        <p:sp>
          <p:nvSpPr>
            <p:cNvPr id="29" name="Arrow: Right 28">
              <a:extLst>
                <a:ext uri="{FF2B5EF4-FFF2-40B4-BE49-F238E27FC236}">
                  <a16:creationId xmlns:a16="http://schemas.microsoft.com/office/drawing/2014/main" xmlns="" id="{92B47419-67A6-4B75-AC44-B9FA4117967E}"/>
                </a:ext>
              </a:extLst>
            </p:cNvPr>
            <p:cNvSpPr/>
            <p:nvPr/>
          </p:nvSpPr>
          <p:spPr>
            <a:xfrm rot="10800000">
              <a:off x="-1047021" y="4839593"/>
              <a:ext cx="1670910"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xmlns="" id="{15DFD7E6-733C-4F87-BD16-526267B2E958}"/>
                </a:ext>
              </a:extLst>
            </p:cNvPr>
            <p:cNvSpPr txBox="1"/>
            <p:nvPr/>
          </p:nvSpPr>
          <p:spPr>
            <a:xfrm rot="10800000">
              <a:off x="-5549154" y="5020711"/>
              <a:ext cx="5966856" cy="338554"/>
            </a:xfrm>
            <a:prstGeom prst="rect">
              <a:avLst/>
            </a:prstGeom>
            <a:noFill/>
          </p:spPr>
          <p:txBody>
            <a:bodyPr wrap="square">
              <a:spAutoFit/>
            </a:bodyPr>
            <a:lstStyle/>
            <a:p>
              <a:r>
                <a:rPr lang="en-GB" sz="1600" b="1" i="0" u="none" strike="noStrike" dirty="0">
                  <a:solidFill>
                    <a:schemeClr val="bg1"/>
                  </a:solidFill>
                  <a:effectLst/>
                </a:rPr>
                <a:t>continue</a:t>
              </a:r>
              <a:endParaRPr lang="en-GB" sz="1600" b="1" dirty="0">
                <a:solidFill>
                  <a:schemeClr val="bg1"/>
                </a:solidFill>
              </a:endParaRPr>
            </a:p>
          </p:txBody>
        </p:sp>
      </p:grpSp>
      <p:sp>
        <p:nvSpPr>
          <p:cNvPr id="33" name="TextBox 32">
            <a:extLst>
              <a:ext uri="{FF2B5EF4-FFF2-40B4-BE49-F238E27FC236}">
                <a16:creationId xmlns:a16="http://schemas.microsoft.com/office/drawing/2014/main" xmlns="" id="{B5FF1E14-379B-40BF-B310-1A97AEE76C9B}"/>
              </a:ext>
            </a:extLst>
          </p:cNvPr>
          <p:cNvSpPr txBox="1"/>
          <p:nvPr/>
        </p:nvSpPr>
        <p:spPr>
          <a:xfrm>
            <a:off x="6997640" y="4747587"/>
            <a:ext cx="1499207" cy="830997"/>
          </a:xfrm>
          <a:prstGeom prst="rect">
            <a:avLst/>
          </a:prstGeom>
          <a:noFill/>
        </p:spPr>
        <p:txBody>
          <a:bodyPr wrap="square">
            <a:spAutoFit/>
          </a:bodyPr>
          <a:lstStyle/>
          <a:p>
            <a:r>
              <a:rPr lang="en-GB" sz="1600" b="0" i="0" u="none" strike="noStrike" dirty="0">
                <a:solidFill>
                  <a:srgbClr val="000000"/>
                </a:solidFill>
                <a:effectLst/>
              </a:rPr>
              <a:t>Have you watched all the videos?</a:t>
            </a:r>
            <a:endParaRPr lang="en-GB" sz="1600" dirty="0"/>
          </a:p>
        </p:txBody>
      </p:sp>
      <p:sp>
        <p:nvSpPr>
          <p:cNvPr id="35" name="Rectangle 34">
            <a:hlinkClick r:id="rId11" action="ppaction://hlinksldjump"/>
            <a:extLst>
              <a:ext uri="{FF2B5EF4-FFF2-40B4-BE49-F238E27FC236}">
                <a16:creationId xmlns:a16="http://schemas.microsoft.com/office/drawing/2014/main" xmlns="" id="{BBBD854D-64C0-4FFE-B9E8-00E46A6CFCA9}"/>
              </a:ext>
            </a:extLst>
          </p:cNvPr>
          <p:cNvSpPr/>
          <p:nvPr/>
        </p:nvSpPr>
        <p:spPr>
          <a:xfrm>
            <a:off x="6777318" y="5504329"/>
            <a:ext cx="1846729"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33296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xmlns="" id="{02CD8E13-CD52-4911-8CD6-D2E7FA1A03C6}"/>
              </a:ext>
            </a:extLst>
          </p:cNvPr>
          <p:cNvGrpSpPr/>
          <p:nvPr/>
        </p:nvGrpSpPr>
        <p:grpSpPr>
          <a:xfrm>
            <a:off x="3535623" y="1824791"/>
            <a:ext cx="4848492" cy="3285190"/>
            <a:chOff x="3535623" y="1824791"/>
            <a:chExt cx="4848492" cy="3285190"/>
          </a:xfrm>
        </p:grpSpPr>
        <p:sp>
          <p:nvSpPr>
            <p:cNvPr id="18" name="Rectangle: Rounded Corners 17">
              <a:extLst>
                <a:ext uri="{FF2B5EF4-FFF2-40B4-BE49-F238E27FC236}">
                  <a16:creationId xmlns:a16="http://schemas.microsoft.com/office/drawing/2014/main" xmlns="" id="{AC67B7E0-F215-42C2-874E-95EB238D69FB}"/>
                </a:ext>
              </a:extLst>
            </p:cNvPr>
            <p:cNvSpPr/>
            <p:nvPr/>
          </p:nvSpPr>
          <p:spPr>
            <a:xfrm>
              <a:off x="3535623" y="1824791"/>
              <a:ext cx="4848492" cy="3285190"/>
            </a:xfrm>
            <a:prstGeom prst="roundRect">
              <a:avLst>
                <a:gd name="adj" fmla="val 15013"/>
              </a:avLst>
            </a:prstGeom>
            <a:blipFill>
              <a:blip r:embed="rId2" cstate="screen">
                <a:extLst>
                  <a:ext uri="{28A0092B-C50C-407E-A947-70E740481C1C}">
                    <a14:useLocalDpi xmlns:a14="http://schemas.microsoft.com/office/drawing/2010/main"/>
                  </a:ext>
                </a:extLst>
              </a:blip>
              <a:stretch>
                <a:fillRect l="-12117" t="-7328" r="-3397" b="-73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xmlns="" id="{8E233976-6903-4484-8F87-9A63AAED4122}"/>
                </a:ext>
              </a:extLst>
            </p:cNvPr>
            <p:cNvSpPr/>
            <p:nvPr/>
          </p:nvSpPr>
          <p:spPr>
            <a:xfrm>
              <a:off x="4267334" y="4986067"/>
              <a:ext cx="381635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WWF-UK / David Attenborough: A Life On Our Planet</a:t>
              </a:r>
            </a:p>
          </p:txBody>
        </p:sp>
      </p:grpSp>
      <p:sp>
        <p:nvSpPr>
          <p:cNvPr id="3" name="Rectangle 2">
            <a:hlinkClick r:id="rId3"/>
            <a:extLst>
              <a:ext uri="{FF2B5EF4-FFF2-40B4-BE49-F238E27FC236}">
                <a16:creationId xmlns:a16="http://schemas.microsoft.com/office/drawing/2014/main" xmlns="" id="{3BC2AD84-FD70-44FD-B109-06C205701568}"/>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xmlns="" id="{F630AF19-E15D-4724-8703-23191A1B7CB3}"/>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Wind Power</a:t>
            </a:r>
            <a:endParaRPr lang="en-GB" sz="5000" dirty="0">
              <a:latin typeface="+mn-lt"/>
            </a:endParaRPr>
          </a:p>
        </p:txBody>
      </p:sp>
      <p:sp>
        <p:nvSpPr>
          <p:cNvPr id="6" name="TextBox 5">
            <a:extLst>
              <a:ext uri="{FF2B5EF4-FFF2-40B4-BE49-F238E27FC236}">
                <a16:creationId xmlns:a16="http://schemas.microsoft.com/office/drawing/2014/main" xmlns="" id="{8D2969BC-BF62-427A-9A87-3AFA612D5E6F}"/>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4"/>
              </a:rPr>
              <a:t>video</a:t>
            </a:r>
            <a:r>
              <a:rPr lang="en-GB" sz="1600" b="0" i="0" u="none" strike="noStrike" dirty="0">
                <a:solidFill>
                  <a:srgbClr val="000000"/>
                </a:solidFill>
                <a:effectLst/>
              </a:rPr>
              <a:t> to learn more about wind power. </a:t>
            </a:r>
            <a:endParaRPr lang="en-GB" sz="1600" dirty="0"/>
          </a:p>
        </p:txBody>
      </p:sp>
      <p:sp>
        <p:nvSpPr>
          <p:cNvPr id="7" name="Rectangle: Rounded Corners 6">
            <a:extLst>
              <a:ext uri="{FF2B5EF4-FFF2-40B4-BE49-F238E27FC236}">
                <a16:creationId xmlns:a16="http://schemas.microsoft.com/office/drawing/2014/main" xmlns="" id="{8D017DB3-67D6-4F09-B5D1-5244E7AA6A0C}"/>
              </a:ext>
            </a:extLst>
          </p:cNvPr>
          <p:cNvSpPr/>
          <p:nvPr/>
        </p:nvSpPr>
        <p:spPr>
          <a:xfrm>
            <a:off x="691793" y="1822331"/>
            <a:ext cx="3491102" cy="3290109"/>
          </a:xfrm>
          <a:prstGeom prst="roundRect">
            <a:avLst>
              <a:gd name="adj" fmla="val 9338"/>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tIns="792000" rIns="72000" bIns="792000" rtlCol="0" anchor="b">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wind power?</a:t>
            </a:r>
          </a:p>
        </p:txBody>
      </p:sp>
      <p:grpSp>
        <p:nvGrpSpPr>
          <p:cNvPr id="14" name="Group 13">
            <a:extLst>
              <a:ext uri="{FF2B5EF4-FFF2-40B4-BE49-F238E27FC236}">
                <a16:creationId xmlns:a16="http://schemas.microsoft.com/office/drawing/2014/main" xmlns="" id="{1706A701-6842-4FA8-BA60-0CE11A538967}"/>
              </a:ext>
            </a:extLst>
          </p:cNvPr>
          <p:cNvGrpSpPr/>
          <p:nvPr/>
        </p:nvGrpSpPr>
        <p:grpSpPr>
          <a:xfrm>
            <a:off x="546846" y="5629925"/>
            <a:ext cx="6379233" cy="657067"/>
            <a:chOff x="609599" y="4831975"/>
            <a:chExt cx="6379233" cy="657067"/>
          </a:xfrm>
        </p:grpSpPr>
        <p:sp>
          <p:nvSpPr>
            <p:cNvPr id="11" name="Arrow: Right 10">
              <a:extLst>
                <a:ext uri="{FF2B5EF4-FFF2-40B4-BE49-F238E27FC236}">
                  <a16:creationId xmlns:a16="http://schemas.microsoft.com/office/drawing/2014/main" xmlns="" id="{264CC036-D3D8-40D4-9521-C24ED1FF6AAB}"/>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xmlns="" id="{81CBF6D7-4D0B-478D-A608-A2F7E8B832B3}"/>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5" name="Rectangle 14">
            <a:hlinkClick r:id="rId5" action="ppaction://hlinksldjump"/>
            <a:extLst>
              <a:ext uri="{FF2B5EF4-FFF2-40B4-BE49-F238E27FC236}">
                <a16:creationId xmlns:a16="http://schemas.microsoft.com/office/drawing/2014/main" xmlns="" id="{74A16FD0-AF28-4634-8809-BC4E66369F0A}"/>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5729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500"/>
                                        <p:tgtEl>
                                          <p:spTgt spid="7">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500"/>
                                        <p:tgtEl>
                                          <p:spTgt spid="7">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Effect transition="in" filter="fade">
                                      <p:cBhvr>
                                        <p:cTn id="18" dur="500"/>
                                        <p:tgtEl>
                                          <p:spTgt spid="7">
                                            <p:txEl>
                                              <p:pRg st="2" end="2"/>
                                            </p:txEl>
                                          </p:spTgt>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A9697B2A-162F-4400-B715-8C2DF5D944C0}"/>
              </a:ext>
            </a:extLst>
          </p:cNvPr>
          <p:cNvGrpSpPr/>
          <p:nvPr/>
        </p:nvGrpSpPr>
        <p:grpSpPr>
          <a:xfrm>
            <a:off x="3535623" y="1824791"/>
            <a:ext cx="4848492" cy="3285190"/>
            <a:chOff x="3535623" y="1824791"/>
            <a:chExt cx="4848492" cy="3285190"/>
          </a:xfrm>
        </p:grpSpPr>
        <p:sp>
          <p:nvSpPr>
            <p:cNvPr id="4" name="Rectangle: Rounded Corners 3">
              <a:extLst>
                <a:ext uri="{FF2B5EF4-FFF2-40B4-BE49-F238E27FC236}">
                  <a16:creationId xmlns:a16="http://schemas.microsoft.com/office/drawing/2014/main" xmlns="" id="{38B62D33-468C-4FFC-B873-BF00A0B02443}"/>
                </a:ext>
              </a:extLst>
            </p:cNvPr>
            <p:cNvSpPr/>
            <p:nvPr/>
          </p:nvSpPr>
          <p:spPr>
            <a:xfrm>
              <a:off x="3535623" y="1824791"/>
              <a:ext cx="4848492" cy="3285190"/>
            </a:xfrm>
            <a:prstGeom prst="roundRect">
              <a:avLst/>
            </a:prstGeom>
            <a:blipFill>
              <a:blip r:embed="rId2" cstate="screen">
                <a:extLst>
                  <a:ext uri="{28A0092B-C50C-407E-A947-70E740481C1C}">
                    <a14:useLocalDpi xmlns:a14="http://schemas.microsoft.com/office/drawing/2010/main"/>
                  </a:ext>
                </a:extLst>
              </a:blip>
              <a:stretch>
                <a:fillRect l="-12117" t="-7328" r="-3397" b="-73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6F1B9890-C3DF-4C84-B3DC-EF14DC865A21}"/>
                </a:ext>
              </a:extLst>
            </p:cNvPr>
            <p:cNvSpPr/>
            <p:nvPr/>
          </p:nvSpPr>
          <p:spPr>
            <a:xfrm>
              <a:off x="4267334" y="4986067"/>
              <a:ext cx="381635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WWF-UK / David Attenborough: A Life On Our Planet</a:t>
              </a:r>
            </a:p>
          </p:txBody>
        </p:sp>
      </p:grpSp>
      <p:sp>
        <p:nvSpPr>
          <p:cNvPr id="6" name="Title 7">
            <a:extLst>
              <a:ext uri="{FF2B5EF4-FFF2-40B4-BE49-F238E27FC236}">
                <a16:creationId xmlns:a16="http://schemas.microsoft.com/office/drawing/2014/main" xmlns="" id="{C7D755DA-5FD9-4329-80C1-7A2C2FE5F7C3}"/>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Solar Power</a:t>
            </a:r>
            <a:endParaRPr lang="en-GB" sz="5000" dirty="0">
              <a:latin typeface="+mn-lt"/>
            </a:endParaRPr>
          </a:p>
        </p:txBody>
      </p:sp>
      <p:sp>
        <p:nvSpPr>
          <p:cNvPr id="7" name="TextBox 6">
            <a:extLst>
              <a:ext uri="{FF2B5EF4-FFF2-40B4-BE49-F238E27FC236}">
                <a16:creationId xmlns:a16="http://schemas.microsoft.com/office/drawing/2014/main" xmlns="" id="{FCB42B40-0165-46EC-BC85-4DA7EF905C41}"/>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to learn more about solar power.</a:t>
            </a:r>
            <a:endParaRPr lang="en-GB" sz="1400" dirty="0"/>
          </a:p>
        </p:txBody>
      </p:sp>
      <p:sp>
        <p:nvSpPr>
          <p:cNvPr id="8" name="Rectangle: Rounded Corners 7">
            <a:extLst>
              <a:ext uri="{FF2B5EF4-FFF2-40B4-BE49-F238E27FC236}">
                <a16:creationId xmlns:a16="http://schemas.microsoft.com/office/drawing/2014/main" xmlns="" id="{6424B88B-35C5-4468-877B-9732A303E2C1}"/>
              </a:ext>
            </a:extLst>
          </p:cNvPr>
          <p:cNvSpPr/>
          <p:nvPr/>
        </p:nvSpPr>
        <p:spPr>
          <a:xfrm>
            <a:off x="759885" y="1819872"/>
            <a:ext cx="3734936" cy="3290109"/>
          </a:xfrm>
          <a:prstGeom prst="roundRect">
            <a:avLst>
              <a:gd name="adj" fmla="val 9338"/>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792000" rIns="108000" bIns="792000" rtlCol="0" anchor="ctr">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solar power?</a:t>
            </a:r>
          </a:p>
        </p:txBody>
      </p:sp>
      <p:grpSp>
        <p:nvGrpSpPr>
          <p:cNvPr id="9" name="Group 8">
            <a:extLst>
              <a:ext uri="{FF2B5EF4-FFF2-40B4-BE49-F238E27FC236}">
                <a16:creationId xmlns:a16="http://schemas.microsoft.com/office/drawing/2014/main" xmlns="" id="{07DDCA8C-4A10-4DA2-9ECB-73C26E5DF727}"/>
              </a:ext>
            </a:extLst>
          </p:cNvPr>
          <p:cNvGrpSpPr/>
          <p:nvPr/>
        </p:nvGrpSpPr>
        <p:grpSpPr>
          <a:xfrm>
            <a:off x="546846" y="5629925"/>
            <a:ext cx="6379233" cy="657067"/>
            <a:chOff x="609599" y="4831975"/>
            <a:chExt cx="6379233" cy="657067"/>
          </a:xfrm>
        </p:grpSpPr>
        <p:sp>
          <p:nvSpPr>
            <p:cNvPr id="10" name="Arrow: Right 9">
              <a:extLst>
                <a:ext uri="{FF2B5EF4-FFF2-40B4-BE49-F238E27FC236}">
                  <a16:creationId xmlns:a16="http://schemas.microsoft.com/office/drawing/2014/main" xmlns="" id="{F4F8804B-2B8D-487B-9738-E537D8265AE3}"/>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xmlns="" id="{ADD0397C-99C8-405E-88E2-77BC9C225A09}"/>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2" name="Rectangle 11">
            <a:hlinkClick r:id="rId4" action="ppaction://hlinksldjump"/>
            <a:extLst>
              <a:ext uri="{FF2B5EF4-FFF2-40B4-BE49-F238E27FC236}">
                <a16:creationId xmlns:a16="http://schemas.microsoft.com/office/drawing/2014/main" xmlns="" id="{85014A32-8A13-4098-8708-E436B93EBDFE}"/>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5"/>
            <a:extLst>
              <a:ext uri="{FF2B5EF4-FFF2-40B4-BE49-F238E27FC236}">
                <a16:creationId xmlns:a16="http://schemas.microsoft.com/office/drawing/2014/main" xmlns="" id="{971F21D7-FA85-4D32-ABAB-FA72B48422BE}"/>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103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fade">
                                      <p:cBhvr>
                                        <p:cTn id="14" dur="500"/>
                                        <p:tgtEl>
                                          <p:spTgt spid="8">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Effect transition="in" filter="fade">
                                      <p:cBhvr>
                                        <p:cTn id="18" dur="500"/>
                                        <p:tgtEl>
                                          <p:spTgt spid="8">
                                            <p:txEl>
                                              <p:pRg st="2" end="2"/>
                                            </p:txEl>
                                          </p:spTgt>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xmlns="" id="{5C44362E-602E-4E3C-8C3F-65D210F396B0}"/>
              </a:ext>
            </a:extLst>
          </p:cNvPr>
          <p:cNvSpPr/>
          <p:nvPr/>
        </p:nvSpPr>
        <p:spPr>
          <a:xfrm>
            <a:off x="3222765" y="1786405"/>
            <a:ext cx="5300449" cy="3538507"/>
          </a:xfrm>
          <a:prstGeom prst="roundRect">
            <a:avLst>
              <a:gd name="adj" fmla="val 13341"/>
            </a:avLst>
          </a:prstGeom>
          <a:blipFill>
            <a:blip r:embed="rId2" cstate="screen">
              <a:extLst>
                <a:ext uri="{28A0092B-C50C-407E-A947-70E740481C1C}">
                  <a14:useLocalDpi xmlns:a14="http://schemas.microsoft.com/office/drawing/2010/main"/>
                </a:ext>
              </a:extLst>
            </a:blip>
            <a:stretch>
              <a:fillRect l="1778" t="-360" r="-17240" b="-1460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7">
            <a:extLst>
              <a:ext uri="{FF2B5EF4-FFF2-40B4-BE49-F238E27FC236}">
                <a16:creationId xmlns:a16="http://schemas.microsoft.com/office/drawing/2014/main" xmlns="" id="{F2561A1D-A805-438B-B405-B737AE6E3889}"/>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Hydroelectric Power</a:t>
            </a:r>
            <a:endParaRPr lang="en-GB" sz="5000" dirty="0">
              <a:latin typeface="+mn-lt"/>
            </a:endParaRPr>
          </a:p>
        </p:txBody>
      </p:sp>
      <p:sp>
        <p:nvSpPr>
          <p:cNvPr id="4" name="TextBox 3">
            <a:extLst>
              <a:ext uri="{FF2B5EF4-FFF2-40B4-BE49-F238E27FC236}">
                <a16:creationId xmlns:a16="http://schemas.microsoft.com/office/drawing/2014/main" xmlns="" id="{1744493A-660C-457D-80AA-822D867E5CDA}"/>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to learn more about hydroelectric power.</a:t>
            </a:r>
            <a:endParaRPr lang="en-GB" sz="1400" dirty="0"/>
          </a:p>
        </p:txBody>
      </p:sp>
      <p:sp>
        <p:nvSpPr>
          <p:cNvPr id="5" name="Rectangle: Rounded Corners 4">
            <a:extLst>
              <a:ext uri="{FF2B5EF4-FFF2-40B4-BE49-F238E27FC236}">
                <a16:creationId xmlns:a16="http://schemas.microsoft.com/office/drawing/2014/main" xmlns="" id="{DA25BEF4-35D1-47D8-96EC-AAAA43C27561}"/>
              </a:ext>
            </a:extLst>
          </p:cNvPr>
          <p:cNvSpPr/>
          <p:nvPr/>
        </p:nvSpPr>
        <p:spPr>
          <a:xfrm>
            <a:off x="740429" y="1776675"/>
            <a:ext cx="3753750" cy="3548237"/>
          </a:xfrm>
          <a:prstGeom prst="roundRect">
            <a:avLst>
              <a:gd name="adj" fmla="val 9338"/>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792000" rIns="108000" bIns="792000" rtlCol="0" anchor="ctr">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a:t>
            </a:r>
            <a:r>
              <a:rPr lang="en-GB" sz="1600" dirty="0">
                <a:solidFill>
                  <a:srgbClr val="000000"/>
                </a:solidFill>
              </a:rPr>
              <a:t>hydroelectric</a:t>
            </a:r>
            <a:r>
              <a:rPr lang="en-GB" sz="1600" dirty="0">
                <a:solidFill>
                  <a:schemeClr val="tx1"/>
                </a:solidFill>
              </a:rPr>
              <a:t> power?</a:t>
            </a:r>
          </a:p>
        </p:txBody>
      </p:sp>
      <p:sp>
        <p:nvSpPr>
          <p:cNvPr id="8" name="Rectangle 7">
            <a:hlinkClick r:id="rId4"/>
            <a:extLst>
              <a:ext uri="{FF2B5EF4-FFF2-40B4-BE49-F238E27FC236}">
                <a16:creationId xmlns:a16="http://schemas.microsoft.com/office/drawing/2014/main" xmlns="" id="{E609D497-EC7D-445A-A43E-69AA3D0E7E4D}"/>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xmlns="" id="{7BAB747F-AA6B-40CF-9A73-4F9E4733AFD2}"/>
              </a:ext>
            </a:extLst>
          </p:cNvPr>
          <p:cNvGrpSpPr/>
          <p:nvPr/>
        </p:nvGrpSpPr>
        <p:grpSpPr>
          <a:xfrm>
            <a:off x="546846" y="5629925"/>
            <a:ext cx="6379233" cy="657067"/>
            <a:chOff x="609599" y="4831975"/>
            <a:chExt cx="6379233" cy="657067"/>
          </a:xfrm>
        </p:grpSpPr>
        <p:sp>
          <p:nvSpPr>
            <p:cNvPr id="10" name="Arrow: Right 9">
              <a:extLst>
                <a:ext uri="{FF2B5EF4-FFF2-40B4-BE49-F238E27FC236}">
                  <a16:creationId xmlns:a16="http://schemas.microsoft.com/office/drawing/2014/main" xmlns="" id="{06673FD1-578F-4140-B6CA-1C353DA2FD76}"/>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xmlns="" id="{2B16E2F9-60F5-452E-87DE-D37978FEF8F3}"/>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2" name="Rectangle 11">
            <a:hlinkClick r:id="rId5" action="ppaction://hlinksldjump"/>
            <a:extLst>
              <a:ext uri="{FF2B5EF4-FFF2-40B4-BE49-F238E27FC236}">
                <a16:creationId xmlns:a16="http://schemas.microsoft.com/office/drawing/2014/main" xmlns="" id="{850CDE41-046F-44A5-A452-1E102BE22B95}"/>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5807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500"/>
                                        <p:tgtEl>
                                          <p:spTgt spid="5">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fade">
                                      <p:cBhvr>
                                        <p:cTn id="18" dur="500"/>
                                        <p:tgtEl>
                                          <p:spTgt spid="5">
                                            <p:txEl>
                                              <p:pRg st="2" end="2"/>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xmlns="" id="{4680F2B9-7188-48C8-874F-6F1C7E16BDFC}"/>
              </a:ext>
            </a:extLst>
          </p:cNvPr>
          <p:cNvSpPr/>
          <p:nvPr/>
        </p:nvSpPr>
        <p:spPr>
          <a:xfrm>
            <a:off x="3222765" y="1787148"/>
            <a:ext cx="5300449" cy="3538507"/>
          </a:xfrm>
          <a:prstGeom prst="roundRect">
            <a:avLst>
              <a:gd name="adj" fmla="val 11294"/>
            </a:avLst>
          </a:prstGeom>
          <a:blipFill>
            <a:blip r:embed="rId2" cstate="screen">
              <a:extLst>
                <a:ext uri="{28A0092B-C50C-407E-A947-70E740481C1C}">
                  <a14:useLocalDpi xmlns:a14="http://schemas.microsoft.com/office/drawing/2010/main"/>
                </a:ext>
              </a:extLst>
            </a:blip>
            <a:stretch>
              <a:fillRect l="13664" t="9304" r="-6713" b="-290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7">
            <a:extLst>
              <a:ext uri="{FF2B5EF4-FFF2-40B4-BE49-F238E27FC236}">
                <a16:creationId xmlns:a16="http://schemas.microsoft.com/office/drawing/2014/main" xmlns="" id="{15870B6F-8F7B-4EDF-A217-E53CAC254E20}"/>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Geothermal Power</a:t>
            </a:r>
            <a:endParaRPr lang="en-GB" sz="5000" dirty="0">
              <a:latin typeface="+mn-lt"/>
            </a:endParaRPr>
          </a:p>
        </p:txBody>
      </p:sp>
      <p:sp>
        <p:nvSpPr>
          <p:cNvPr id="4" name="TextBox 3">
            <a:extLst>
              <a:ext uri="{FF2B5EF4-FFF2-40B4-BE49-F238E27FC236}">
                <a16:creationId xmlns:a16="http://schemas.microsoft.com/office/drawing/2014/main" xmlns="" id="{53BF47AC-AA9E-42BF-A180-0326B8B83B56}"/>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to learn more about geothermal power.</a:t>
            </a:r>
            <a:endParaRPr lang="en-GB" sz="1400" dirty="0"/>
          </a:p>
        </p:txBody>
      </p:sp>
      <p:sp>
        <p:nvSpPr>
          <p:cNvPr id="5" name="Rectangle: Rounded Corners 4">
            <a:extLst>
              <a:ext uri="{FF2B5EF4-FFF2-40B4-BE49-F238E27FC236}">
                <a16:creationId xmlns:a16="http://schemas.microsoft.com/office/drawing/2014/main" xmlns="" id="{943C8391-2AA8-4C19-A729-4789BFDB6AAB}"/>
              </a:ext>
            </a:extLst>
          </p:cNvPr>
          <p:cNvSpPr/>
          <p:nvPr/>
        </p:nvSpPr>
        <p:spPr>
          <a:xfrm>
            <a:off x="720976" y="1787148"/>
            <a:ext cx="3656471" cy="3548237"/>
          </a:xfrm>
          <a:prstGeom prst="roundRect">
            <a:avLst>
              <a:gd name="adj" fmla="val 9338"/>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792000" rIns="108000" bIns="792000" rtlCol="0" anchor="ctr">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a:t>
            </a:r>
            <a:r>
              <a:rPr lang="en-GB" sz="1600" dirty="0">
                <a:solidFill>
                  <a:srgbClr val="000000"/>
                </a:solidFill>
              </a:rPr>
              <a:t>geothermal </a:t>
            </a:r>
            <a:r>
              <a:rPr lang="en-GB" sz="1600" dirty="0">
                <a:solidFill>
                  <a:schemeClr val="tx1"/>
                </a:solidFill>
              </a:rPr>
              <a:t>power?</a:t>
            </a:r>
          </a:p>
        </p:txBody>
      </p:sp>
      <p:grpSp>
        <p:nvGrpSpPr>
          <p:cNvPr id="7" name="Group 6">
            <a:extLst>
              <a:ext uri="{FF2B5EF4-FFF2-40B4-BE49-F238E27FC236}">
                <a16:creationId xmlns:a16="http://schemas.microsoft.com/office/drawing/2014/main" xmlns="" id="{979C812B-2AD4-4060-91A6-61D8BE96A272}"/>
              </a:ext>
            </a:extLst>
          </p:cNvPr>
          <p:cNvGrpSpPr/>
          <p:nvPr/>
        </p:nvGrpSpPr>
        <p:grpSpPr>
          <a:xfrm>
            <a:off x="546846" y="5629925"/>
            <a:ext cx="6379233" cy="657067"/>
            <a:chOff x="609599" y="4831975"/>
            <a:chExt cx="6379233" cy="657067"/>
          </a:xfrm>
        </p:grpSpPr>
        <p:sp>
          <p:nvSpPr>
            <p:cNvPr id="8" name="Arrow: Right 7">
              <a:extLst>
                <a:ext uri="{FF2B5EF4-FFF2-40B4-BE49-F238E27FC236}">
                  <a16:creationId xmlns:a16="http://schemas.microsoft.com/office/drawing/2014/main" xmlns="" id="{AAB7DD69-3153-4CC0-92EC-510EA92B0079}"/>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xmlns="" id="{607EFC5B-85A7-4C9E-910F-B9D6CA76F7E9}"/>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0" name="Rectangle 9">
            <a:hlinkClick r:id="rId4" action="ppaction://hlinksldjump"/>
            <a:extLst>
              <a:ext uri="{FF2B5EF4-FFF2-40B4-BE49-F238E27FC236}">
                <a16:creationId xmlns:a16="http://schemas.microsoft.com/office/drawing/2014/main" xmlns="" id="{B98003ED-FB4C-46D2-9859-3F24DF9C05DD}"/>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5"/>
            <a:extLst>
              <a:ext uri="{FF2B5EF4-FFF2-40B4-BE49-F238E27FC236}">
                <a16:creationId xmlns:a16="http://schemas.microsoft.com/office/drawing/2014/main" xmlns="" id="{A0A5477D-8291-48FD-B65C-8E767999F1DE}"/>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6365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500"/>
                                        <p:tgtEl>
                                          <p:spTgt spid="5">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fade">
                                      <p:cBhvr>
                                        <p:cTn id="18" dur="500"/>
                                        <p:tgtEl>
                                          <p:spTgt spid="5">
                                            <p:txEl>
                                              <p:pRg st="2" end="2"/>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xmlns="" id="{948B29C7-1F43-4179-A535-342D3A80358F}"/>
              </a:ext>
            </a:extLst>
          </p:cNvPr>
          <p:cNvSpPr/>
          <p:nvPr/>
        </p:nvSpPr>
        <p:spPr>
          <a:xfrm>
            <a:off x="699371" y="2718222"/>
            <a:ext cx="3971239" cy="580790"/>
          </a:xfrm>
          <a:prstGeom prst="roundRect">
            <a:avLst>
              <a:gd name="adj" fmla="val 24508"/>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r>
              <a:rPr lang="en-GB" sz="1600" dirty="0">
                <a:solidFill>
                  <a:srgbClr val="000000"/>
                </a:solidFill>
              </a:rPr>
              <a:t>Think, Pair, Share</a:t>
            </a:r>
            <a:endParaRPr lang="en-GB" sz="1600" dirty="0"/>
          </a:p>
        </p:txBody>
      </p:sp>
      <p:sp>
        <p:nvSpPr>
          <p:cNvPr id="3" name="Title 7">
            <a:extLst>
              <a:ext uri="{FF2B5EF4-FFF2-40B4-BE49-F238E27FC236}">
                <a16:creationId xmlns:a16="http://schemas.microsoft.com/office/drawing/2014/main" xmlns="" id="{88F5B936-447F-4FFB-B619-AEE708736318}"/>
              </a:ext>
            </a:extLst>
          </p:cNvPr>
          <p:cNvSpPr>
            <a:spLocks noGrp="1"/>
          </p:cNvSpPr>
          <p:nvPr>
            <p:ph type="title"/>
          </p:nvPr>
        </p:nvSpPr>
        <p:spPr>
          <a:xfrm>
            <a:off x="448235" y="842681"/>
            <a:ext cx="8247529" cy="568841"/>
          </a:xfrm>
        </p:spPr>
        <p:txBody>
          <a:bodyPr/>
          <a:lstStyle/>
          <a:p>
            <a:pPr algn="ctr"/>
            <a:r>
              <a:rPr lang="en-GB" sz="4400" b="1" i="0" u="none" strike="noStrike" dirty="0">
                <a:solidFill>
                  <a:srgbClr val="000000"/>
                </a:solidFill>
                <a:effectLst/>
                <a:latin typeface="+mn-lt"/>
              </a:rPr>
              <a:t>Why Is Renewable Energy Better for Our Planet?</a:t>
            </a:r>
            <a:endParaRPr lang="en-GB" sz="4400" dirty="0">
              <a:latin typeface="+mn-lt"/>
            </a:endParaRPr>
          </a:p>
        </p:txBody>
      </p:sp>
      <p:pic>
        <p:nvPicPr>
          <p:cNvPr id="6" name="Picture 5">
            <a:extLst>
              <a:ext uri="{FF2B5EF4-FFF2-40B4-BE49-F238E27FC236}">
                <a16:creationId xmlns:a16="http://schemas.microsoft.com/office/drawing/2014/main" xmlns="" id="{8D6E32A5-EC21-4D04-86B2-BEDF07D44BA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3107"/>
          <a:stretch/>
        </p:blipFill>
        <p:spPr>
          <a:xfrm>
            <a:off x="3397620" y="1974884"/>
            <a:ext cx="5229827" cy="2429808"/>
          </a:xfrm>
          <a:prstGeom prst="rect">
            <a:avLst/>
          </a:prstGeom>
        </p:spPr>
      </p:pic>
      <p:grpSp>
        <p:nvGrpSpPr>
          <p:cNvPr id="8" name="Group 7">
            <a:extLst>
              <a:ext uri="{FF2B5EF4-FFF2-40B4-BE49-F238E27FC236}">
                <a16:creationId xmlns:a16="http://schemas.microsoft.com/office/drawing/2014/main" xmlns="" id="{5B93756D-7444-4C18-AE44-BADE485C5032}"/>
              </a:ext>
            </a:extLst>
          </p:cNvPr>
          <p:cNvGrpSpPr/>
          <p:nvPr/>
        </p:nvGrpSpPr>
        <p:grpSpPr>
          <a:xfrm>
            <a:off x="699371" y="4381597"/>
            <a:ext cx="2456204" cy="1843009"/>
            <a:chOff x="4731383" y="4418032"/>
            <a:chExt cx="2841509" cy="1843009"/>
          </a:xfrm>
        </p:grpSpPr>
        <p:sp>
          <p:nvSpPr>
            <p:cNvPr id="9" name="Rectangle: Rounded Corners 8">
              <a:extLst>
                <a:ext uri="{FF2B5EF4-FFF2-40B4-BE49-F238E27FC236}">
                  <a16:creationId xmlns:a16="http://schemas.microsoft.com/office/drawing/2014/main" xmlns="" id="{7DA36684-66BF-4E96-AEBC-B7677ACACCAB}"/>
                </a:ext>
              </a:extLst>
            </p:cNvPr>
            <p:cNvSpPr/>
            <p:nvPr/>
          </p:nvSpPr>
          <p:spPr>
            <a:xfrm>
              <a:off x="4731383" y="4418032"/>
              <a:ext cx="2841509" cy="1843009"/>
            </a:xfrm>
            <a:prstGeom prst="roundRect">
              <a:avLst>
                <a:gd name="adj" fmla="val 14886"/>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10" name="TextBox 9">
              <a:extLst>
                <a:ext uri="{FF2B5EF4-FFF2-40B4-BE49-F238E27FC236}">
                  <a16:creationId xmlns:a16="http://schemas.microsoft.com/office/drawing/2014/main" xmlns="" id="{0E46BA7D-E3A7-4246-994B-6E12FA3FC7D7}"/>
                </a:ext>
              </a:extLst>
            </p:cNvPr>
            <p:cNvSpPr txBox="1"/>
            <p:nvPr/>
          </p:nvSpPr>
          <p:spPr>
            <a:xfrm>
              <a:off x="4853994" y="4756103"/>
              <a:ext cx="2667643" cy="1107996"/>
            </a:xfrm>
            <a:prstGeom prst="rect">
              <a:avLst/>
            </a:prstGeom>
            <a:noFill/>
          </p:spPr>
          <p:txBody>
            <a:bodyPr wrap="square">
              <a:spAutoFit/>
            </a:bodyPr>
            <a:lstStyle/>
            <a:p>
              <a:r>
                <a:rPr lang="en-GB" sz="1600" b="0" i="0" u="none" strike="noStrike" dirty="0">
                  <a:solidFill>
                    <a:srgbClr val="000000"/>
                  </a:solidFill>
                  <a:effectLst/>
                </a:rPr>
                <a:t>Think about what you have learnt so far about renewable energy sources</a:t>
              </a:r>
              <a:r>
                <a:rPr lang="en-GB" sz="1800" b="0" i="0" u="none" strike="noStrike" dirty="0">
                  <a:solidFill>
                    <a:srgbClr val="000000"/>
                  </a:solidFill>
                  <a:effectLst/>
                  <a:latin typeface="Arial" panose="020B0604020202020204" pitchFamily="34" charset="0"/>
                </a:rPr>
                <a:t>.</a:t>
              </a:r>
              <a:endParaRPr lang="en-GB" sz="1800" dirty="0">
                <a:solidFill>
                  <a:schemeClr val="tx1"/>
                </a:solidFill>
              </a:endParaRPr>
            </a:p>
          </p:txBody>
        </p:sp>
      </p:grpSp>
      <p:grpSp>
        <p:nvGrpSpPr>
          <p:cNvPr id="11" name="Group 10">
            <a:extLst>
              <a:ext uri="{FF2B5EF4-FFF2-40B4-BE49-F238E27FC236}">
                <a16:creationId xmlns:a16="http://schemas.microsoft.com/office/drawing/2014/main" xmlns="" id="{439CEDF1-AC64-4647-9E3D-3E6F693D192C}"/>
              </a:ext>
            </a:extLst>
          </p:cNvPr>
          <p:cNvGrpSpPr/>
          <p:nvPr/>
        </p:nvGrpSpPr>
        <p:grpSpPr>
          <a:xfrm>
            <a:off x="3352923" y="4388414"/>
            <a:ext cx="2456204" cy="1843009"/>
            <a:chOff x="7788541" y="4418031"/>
            <a:chExt cx="2841509" cy="1843009"/>
          </a:xfrm>
        </p:grpSpPr>
        <p:sp>
          <p:nvSpPr>
            <p:cNvPr id="12" name="Rectangle: Rounded Corners 11">
              <a:extLst>
                <a:ext uri="{FF2B5EF4-FFF2-40B4-BE49-F238E27FC236}">
                  <a16:creationId xmlns:a16="http://schemas.microsoft.com/office/drawing/2014/main" xmlns="" id="{CD602155-2CC2-4CF1-8630-8471840EFFDF}"/>
                </a:ext>
              </a:extLst>
            </p:cNvPr>
            <p:cNvSpPr/>
            <p:nvPr/>
          </p:nvSpPr>
          <p:spPr>
            <a:xfrm>
              <a:off x="7788541" y="4418031"/>
              <a:ext cx="2841509" cy="1843009"/>
            </a:xfrm>
            <a:prstGeom prst="roundRect">
              <a:avLst>
                <a:gd name="adj" fmla="val 14886"/>
              </a:avLst>
            </a:prstGeom>
            <a:solidFill>
              <a:schemeClr val="bg1"/>
            </a:solidFill>
            <a:ln w="57150">
              <a:solidFill>
                <a:srgbClr val="D0409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13" name="TextBox 12">
              <a:extLst>
                <a:ext uri="{FF2B5EF4-FFF2-40B4-BE49-F238E27FC236}">
                  <a16:creationId xmlns:a16="http://schemas.microsoft.com/office/drawing/2014/main" xmlns="" id="{8C0DEA1C-0C80-4F86-B825-7BDC7CA96F9A}"/>
                </a:ext>
              </a:extLst>
            </p:cNvPr>
            <p:cNvSpPr txBox="1"/>
            <p:nvPr/>
          </p:nvSpPr>
          <p:spPr>
            <a:xfrm>
              <a:off x="7961645" y="4749285"/>
              <a:ext cx="2495301" cy="1323439"/>
            </a:xfrm>
            <a:prstGeom prst="rect">
              <a:avLst/>
            </a:prstGeom>
            <a:noFill/>
          </p:spPr>
          <p:txBody>
            <a:bodyPr wrap="square">
              <a:spAutoFit/>
            </a:bodyPr>
            <a:lstStyle/>
            <a:p>
              <a:r>
                <a:rPr lang="en-GB" sz="1600" b="0" i="0" u="none" strike="noStrike" dirty="0">
                  <a:solidFill>
                    <a:srgbClr val="000000"/>
                  </a:solidFill>
                  <a:effectLst/>
                </a:rPr>
                <a:t>Talk to a partner about why renewable energy sources are better for our planet than fossil fuels.</a:t>
              </a:r>
              <a:endParaRPr lang="en-GB" sz="1600" dirty="0">
                <a:solidFill>
                  <a:schemeClr val="tx1"/>
                </a:solidFill>
              </a:endParaRPr>
            </a:p>
          </p:txBody>
        </p:sp>
      </p:grpSp>
      <p:grpSp>
        <p:nvGrpSpPr>
          <p:cNvPr id="16" name="Group 15">
            <a:extLst>
              <a:ext uri="{FF2B5EF4-FFF2-40B4-BE49-F238E27FC236}">
                <a16:creationId xmlns:a16="http://schemas.microsoft.com/office/drawing/2014/main" xmlns="" id="{D5382A95-7D7B-4831-AB7B-9739CBBB223C}"/>
              </a:ext>
            </a:extLst>
          </p:cNvPr>
          <p:cNvGrpSpPr/>
          <p:nvPr/>
        </p:nvGrpSpPr>
        <p:grpSpPr>
          <a:xfrm>
            <a:off x="5958758" y="4381596"/>
            <a:ext cx="2456204" cy="1843009"/>
            <a:chOff x="7788541" y="4418031"/>
            <a:chExt cx="2841509" cy="1843009"/>
          </a:xfrm>
        </p:grpSpPr>
        <p:sp>
          <p:nvSpPr>
            <p:cNvPr id="17" name="Rectangle: Rounded Corners 16">
              <a:extLst>
                <a:ext uri="{FF2B5EF4-FFF2-40B4-BE49-F238E27FC236}">
                  <a16:creationId xmlns:a16="http://schemas.microsoft.com/office/drawing/2014/main" xmlns="" id="{55A2F72F-FF63-4E73-9E27-944CDEDE56DC}"/>
                </a:ext>
              </a:extLst>
            </p:cNvPr>
            <p:cNvSpPr/>
            <p:nvPr/>
          </p:nvSpPr>
          <p:spPr>
            <a:xfrm>
              <a:off x="7788541" y="4418031"/>
              <a:ext cx="2841509" cy="1843009"/>
            </a:xfrm>
            <a:prstGeom prst="roundRect">
              <a:avLst>
                <a:gd name="adj" fmla="val 14886"/>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18" name="TextBox 17">
              <a:extLst>
                <a:ext uri="{FF2B5EF4-FFF2-40B4-BE49-F238E27FC236}">
                  <a16:creationId xmlns:a16="http://schemas.microsoft.com/office/drawing/2014/main" xmlns="" id="{7E5BCB1D-2303-4D19-B1B8-D6C70A99DEFB}"/>
                </a:ext>
              </a:extLst>
            </p:cNvPr>
            <p:cNvSpPr txBox="1"/>
            <p:nvPr/>
          </p:nvSpPr>
          <p:spPr>
            <a:xfrm>
              <a:off x="7961645" y="5053965"/>
              <a:ext cx="2495301" cy="584775"/>
            </a:xfrm>
            <a:prstGeom prst="rect">
              <a:avLst/>
            </a:prstGeom>
            <a:noFill/>
          </p:spPr>
          <p:txBody>
            <a:bodyPr wrap="square">
              <a:spAutoFit/>
            </a:bodyPr>
            <a:lstStyle/>
            <a:p>
              <a:r>
                <a:rPr lang="en-GB" sz="1600" b="0" i="0" u="none" strike="noStrike" dirty="0">
                  <a:solidFill>
                    <a:srgbClr val="000000"/>
                  </a:solidFill>
                  <a:effectLst/>
                </a:rPr>
                <a:t>Share your thoughts with the class.</a:t>
              </a:r>
              <a:endParaRPr lang="en-GB" sz="1400" dirty="0">
                <a:solidFill>
                  <a:schemeClr val="tx1"/>
                </a:solidFill>
              </a:endParaRPr>
            </a:p>
          </p:txBody>
        </p:sp>
      </p:grpSp>
      <p:sp>
        <p:nvSpPr>
          <p:cNvPr id="20" name="Rectangle 19">
            <a:hlinkClick r:id="rId3"/>
            <a:extLst>
              <a:ext uri="{FF2B5EF4-FFF2-40B4-BE49-F238E27FC236}">
                <a16:creationId xmlns:a16="http://schemas.microsoft.com/office/drawing/2014/main" xmlns="" id="{0924984B-6E06-4D5D-9440-119EDA6A0F75}"/>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9409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12204D1F-33AD-4181-BDFB-3CD55E733F54}"/>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xmlns="" id="{5E4293A3-478A-432F-997D-63E07FAD1C92}"/>
              </a:ext>
            </a:extLst>
          </p:cNvPr>
          <p:cNvSpPr txBox="1">
            <a:spLocks/>
          </p:cNvSpPr>
          <p:nvPr/>
        </p:nvSpPr>
        <p:spPr>
          <a:xfrm>
            <a:off x="448235" y="923365"/>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4400" b="1" i="0" u="none" strike="noStrike" dirty="0">
                <a:solidFill>
                  <a:srgbClr val="000000"/>
                </a:solidFill>
                <a:effectLst/>
                <a:latin typeface="+mn-lt"/>
              </a:rPr>
              <a:t>Why Is Renewable Energy Better for Our Planet?</a:t>
            </a:r>
            <a:endParaRPr lang="en-GB" sz="4400" dirty="0">
              <a:latin typeface="+mn-lt"/>
            </a:endParaRPr>
          </a:p>
        </p:txBody>
      </p:sp>
      <p:sp>
        <p:nvSpPr>
          <p:cNvPr id="7" name="TextBox 6">
            <a:extLst>
              <a:ext uri="{FF2B5EF4-FFF2-40B4-BE49-F238E27FC236}">
                <a16:creationId xmlns:a16="http://schemas.microsoft.com/office/drawing/2014/main" xmlns="" id="{6A9304E8-D236-441E-8198-630571526719}"/>
              </a:ext>
            </a:extLst>
          </p:cNvPr>
          <p:cNvSpPr txBox="1"/>
          <p:nvPr/>
        </p:nvSpPr>
        <p:spPr>
          <a:xfrm>
            <a:off x="591670" y="1856303"/>
            <a:ext cx="6131859" cy="338554"/>
          </a:xfrm>
          <a:prstGeom prst="rect">
            <a:avLst/>
          </a:prstGeom>
          <a:noFill/>
        </p:spPr>
        <p:txBody>
          <a:bodyPr wrap="square">
            <a:spAutoFit/>
          </a:bodyPr>
          <a:lstStyle/>
          <a:p>
            <a:r>
              <a:rPr lang="en-GB" sz="1600" b="0" i="0" u="none" strike="noStrike" dirty="0">
                <a:solidFill>
                  <a:srgbClr val="000000"/>
                </a:solidFill>
                <a:effectLst/>
              </a:rPr>
              <a:t>How many benefits of renewable energy sources did you think of?</a:t>
            </a:r>
            <a:endParaRPr lang="en-GB" sz="1600" dirty="0"/>
          </a:p>
        </p:txBody>
      </p:sp>
      <p:sp>
        <p:nvSpPr>
          <p:cNvPr id="8" name="Rectangle: Rounded Corners 7">
            <a:extLst>
              <a:ext uri="{FF2B5EF4-FFF2-40B4-BE49-F238E27FC236}">
                <a16:creationId xmlns:a16="http://schemas.microsoft.com/office/drawing/2014/main" xmlns="" id="{19EF49D7-C23F-4E9C-82F8-A94C4D05F7ED}"/>
              </a:ext>
            </a:extLst>
          </p:cNvPr>
          <p:cNvSpPr/>
          <p:nvPr/>
        </p:nvSpPr>
        <p:spPr>
          <a:xfrm>
            <a:off x="678301" y="2659171"/>
            <a:ext cx="5641817" cy="1841953"/>
          </a:xfrm>
          <a:prstGeom prst="roundRect">
            <a:avLst>
              <a:gd name="adj" fmla="val 9338"/>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spcBef>
                <a:spcPts val="1200"/>
              </a:spcBef>
            </a:pPr>
            <a:r>
              <a:rPr lang="en-GB" sz="1600" dirty="0">
                <a:solidFill>
                  <a:schemeClr val="tx1"/>
                </a:solidFill>
              </a:rPr>
              <a:t>It is a reliable source of power (it will never run out).</a:t>
            </a:r>
          </a:p>
          <a:p>
            <a:pPr lvl="1">
              <a:spcBef>
                <a:spcPts val="1200"/>
              </a:spcBef>
            </a:pPr>
            <a:r>
              <a:rPr lang="en-GB" sz="1600" dirty="0">
                <a:solidFill>
                  <a:schemeClr val="tx1"/>
                </a:solidFill>
              </a:rPr>
              <a:t>It produces no direct emissions (zero carbon) so helps combat climate change.</a:t>
            </a:r>
          </a:p>
          <a:p>
            <a:pPr lvl="1">
              <a:spcBef>
                <a:spcPts val="1200"/>
              </a:spcBef>
            </a:pPr>
            <a:r>
              <a:rPr lang="en-GB" sz="1600" dirty="0">
                <a:solidFill>
                  <a:schemeClr val="tx1"/>
                </a:solidFill>
              </a:rPr>
              <a:t>It creates very low air pollution so is better for our health and the environment.</a:t>
            </a:r>
          </a:p>
        </p:txBody>
      </p:sp>
      <p:sp>
        <p:nvSpPr>
          <p:cNvPr id="10" name="TextBox 9">
            <a:extLst>
              <a:ext uri="{FF2B5EF4-FFF2-40B4-BE49-F238E27FC236}">
                <a16:creationId xmlns:a16="http://schemas.microsoft.com/office/drawing/2014/main" xmlns="" id="{7EAEBAC8-1076-4162-AD1C-CA5E49DFD03F}"/>
              </a:ext>
            </a:extLst>
          </p:cNvPr>
          <p:cNvSpPr txBox="1"/>
          <p:nvPr/>
        </p:nvSpPr>
        <p:spPr>
          <a:xfrm>
            <a:off x="591670" y="2238329"/>
            <a:ext cx="7246500" cy="338554"/>
          </a:xfrm>
          <a:prstGeom prst="rect">
            <a:avLst/>
          </a:prstGeom>
          <a:noFill/>
        </p:spPr>
        <p:txBody>
          <a:bodyPr wrap="square">
            <a:spAutoFit/>
          </a:bodyPr>
          <a:lstStyle/>
          <a:p>
            <a:r>
              <a:rPr lang="en-GB" sz="1600" b="0" i="0" u="none" strike="noStrike" dirty="0">
                <a:solidFill>
                  <a:srgbClr val="000000"/>
                </a:solidFill>
                <a:effectLst/>
              </a:rPr>
              <a:t>Renewable energy has many advantages for our planet:</a:t>
            </a:r>
            <a:endParaRPr lang="en-GB" sz="1600" dirty="0"/>
          </a:p>
        </p:txBody>
      </p:sp>
      <p:pic>
        <p:nvPicPr>
          <p:cNvPr id="12" name="Picture 11">
            <a:extLst>
              <a:ext uri="{FF2B5EF4-FFF2-40B4-BE49-F238E27FC236}">
                <a16:creationId xmlns:a16="http://schemas.microsoft.com/office/drawing/2014/main" xmlns="" id="{FE3D8B73-671B-458E-94CC-B612DA20AA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3908" y="2749142"/>
            <a:ext cx="344492" cy="399077"/>
          </a:xfrm>
          <a:prstGeom prst="rect">
            <a:avLst/>
          </a:prstGeom>
        </p:spPr>
      </p:pic>
      <p:pic>
        <p:nvPicPr>
          <p:cNvPr id="14" name="Picture 13">
            <a:extLst>
              <a:ext uri="{FF2B5EF4-FFF2-40B4-BE49-F238E27FC236}">
                <a16:creationId xmlns:a16="http://schemas.microsoft.com/office/drawing/2014/main" xmlns="" id="{4C1A06EC-7F27-4C4D-95E8-E0CFE486D77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908" y="3285560"/>
            <a:ext cx="344492" cy="399077"/>
          </a:xfrm>
          <a:prstGeom prst="rect">
            <a:avLst/>
          </a:prstGeom>
        </p:spPr>
      </p:pic>
      <p:pic>
        <p:nvPicPr>
          <p:cNvPr id="16" name="Picture 15">
            <a:extLst>
              <a:ext uri="{FF2B5EF4-FFF2-40B4-BE49-F238E27FC236}">
                <a16:creationId xmlns:a16="http://schemas.microsoft.com/office/drawing/2014/main" xmlns="" id="{3FEDA519-8009-4E5A-8E6B-4FEEEF2491C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908" y="3863428"/>
            <a:ext cx="344492" cy="399077"/>
          </a:xfrm>
          <a:prstGeom prst="rect">
            <a:avLst/>
          </a:prstGeom>
        </p:spPr>
      </p:pic>
      <p:grpSp>
        <p:nvGrpSpPr>
          <p:cNvPr id="17" name="Group 16">
            <a:extLst>
              <a:ext uri="{FF2B5EF4-FFF2-40B4-BE49-F238E27FC236}">
                <a16:creationId xmlns:a16="http://schemas.microsoft.com/office/drawing/2014/main" xmlns="" id="{8DB289F9-C0DF-4C70-A68F-C50154EA3713}"/>
              </a:ext>
            </a:extLst>
          </p:cNvPr>
          <p:cNvGrpSpPr/>
          <p:nvPr/>
        </p:nvGrpSpPr>
        <p:grpSpPr>
          <a:xfrm>
            <a:off x="6455434" y="2632276"/>
            <a:ext cx="2765472" cy="2208665"/>
            <a:chOff x="782010" y="1778339"/>
            <a:chExt cx="6356514" cy="1157302"/>
          </a:xfrm>
        </p:grpSpPr>
        <p:sp>
          <p:nvSpPr>
            <p:cNvPr id="18" name="Rectangle: Rounded Corners 17">
              <a:extLst>
                <a:ext uri="{FF2B5EF4-FFF2-40B4-BE49-F238E27FC236}">
                  <a16:creationId xmlns:a16="http://schemas.microsoft.com/office/drawing/2014/main" xmlns="" id="{8481D1E8-12B4-40E3-B158-D1AC5A0804DD}"/>
                </a:ext>
              </a:extLst>
            </p:cNvPr>
            <p:cNvSpPr/>
            <p:nvPr/>
          </p:nvSpPr>
          <p:spPr>
            <a:xfrm>
              <a:off x="782010" y="1778339"/>
              <a:ext cx="4733606" cy="626422"/>
            </a:xfrm>
            <a:prstGeom prst="roundRect">
              <a:avLst>
                <a:gd name="adj" fmla="val 16212"/>
              </a:avLst>
            </a:prstGeom>
            <a:solidFill>
              <a:srgbClr val="CADB3C"/>
            </a:solidFill>
            <a:ln w="57150">
              <a:solidFill>
                <a:srgbClr val="CADB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Rounded Corners 18">
              <a:extLst>
                <a:ext uri="{FF2B5EF4-FFF2-40B4-BE49-F238E27FC236}">
                  <a16:creationId xmlns:a16="http://schemas.microsoft.com/office/drawing/2014/main" xmlns="" id="{BCA828A6-DD6B-4DF7-B562-7976A864C8F6}"/>
                </a:ext>
              </a:extLst>
            </p:cNvPr>
            <p:cNvSpPr/>
            <p:nvPr/>
          </p:nvSpPr>
          <p:spPr>
            <a:xfrm>
              <a:off x="782015" y="2038345"/>
              <a:ext cx="4733602" cy="897296"/>
            </a:xfrm>
            <a:prstGeom prst="roundRect">
              <a:avLst>
                <a:gd name="adj" fmla="val 13427"/>
              </a:avLst>
            </a:prstGeom>
            <a:solidFill>
              <a:schemeClr val="bg1"/>
            </a:solidFill>
            <a:ln w="57150">
              <a:solidFill>
                <a:srgbClr val="CADB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A home can run entirely on solar power and reduce carbon emissions by 80%.</a:t>
              </a:r>
              <a:endParaRPr lang="en-GB" sz="1400" dirty="0">
                <a:solidFill>
                  <a:schemeClr val="tx1"/>
                </a:solidFill>
              </a:endParaRPr>
            </a:p>
          </p:txBody>
        </p:sp>
        <p:sp>
          <p:nvSpPr>
            <p:cNvPr id="20" name="Rectangle 19">
              <a:extLst>
                <a:ext uri="{FF2B5EF4-FFF2-40B4-BE49-F238E27FC236}">
                  <a16:creationId xmlns:a16="http://schemas.microsoft.com/office/drawing/2014/main" xmlns="" id="{AD0E722A-9CB9-4178-BFC1-F87651AF5DAC}"/>
                </a:ext>
              </a:extLst>
            </p:cNvPr>
            <p:cNvSpPr/>
            <p:nvPr/>
          </p:nvSpPr>
          <p:spPr>
            <a:xfrm>
              <a:off x="858893" y="1815172"/>
              <a:ext cx="6279631" cy="193523"/>
            </a:xfrm>
            <a:prstGeom prst="rect">
              <a:avLst/>
            </a:prstGeom>
          </p:spPr>
          <p:txBody>
            <a:bodyPr wrap="square">
              <a:spAutoFit/>
            </a:bodyPr>
            <a:lstStyle/>
            <a:p>
              <a:r>
                <a:rPr lang="en-GB" b="1" dirty="0"/>
                <a:t>Did You Know…?</a:t>
              </a:r>
            </a:p>
          </p:txBody>
        </p:sp>
      </p:grpSp>
      <p:sp>
        <p:nvSpPr>
          <p:cNvPr id="28" name="Rectangle: Rounded Corners 27">
            <a:extLst>
              <a:ext uri="{FF2B5EF4-FFF2-40B4-BE49-F238E27FC236}">
                <a16:creationId xmlns:a16="http://schemas.microsoft.com/office/drawing/2014/main" xmlns="" id="{DBAE322D-2BDB-4C4F-81F3-E27C0BC39B89}"/>
              </a:ext>
            </a:extLst>
          </p:cNvPr>
          <p:cNvSpPr/>
          <p:nvPr/>
        </p:nvSpPr>
        <p:spPr>
          <a:xfrm>
            <a:off x="678301" y="4670950"/>
            <a:ext cx="5777133" cy="1307704"/>
          </a:xfrm>
          <a:prstGeom prst="roundRect">
            <a:avLst>
              <a:gd name="adj" fmla="val 14886"/>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r>
              <a:rPr lang="en-GB" sz="1600" b="0" i="0" u="none" strike="noStrike" dirty="0">
                <a:solidFill>
                  <a:srgbClr val="000000"/>
                </a:solidFill>
                <a:effectLst/>
              </a:rPr>
              <a:t>Relying more heavily on renewable energy sources                    will help our planet to recover from the years of                               damage caused by our dependence on fossil fuels.</a:t>
            </a:r>
            <a:r>
              <a:rPr lang="en-GB" sz="1600" dirty="0"/>
              <a:t>                                </a:t>
            </a:r>
            <a:r>
              <a:rPr lang="en-GB" sz="1600" b="0" i="0" u="none" strike="noStrike" dirty="0">
                <a:solidFill>
                  <a:srgbClr val="000000"/>
                </a:solidFill>
                <a:effectLst/>
              </a:rPr>
              <a:t>How can we make the best use of renewable energy?</a:t>
            </a:r>
            <a:endParaRPr lang="en-GB" sz="1600" b="0" dirty="0">
              <a:effectLst/>
            </a:endParaRPr>
          </a:p>
        </p:txBody>
      </p:sp>
      <p:pic>
        <p:nvPicPr>
          <p:cNvPr id="26" name="Picture 25">
            <a:extLst>
              <a:ext uri="{FF2B5EF4-FFF2-40B4-BE49-F238E27FC236}">
                <a16:creationId xmlns:a16="http://schemas.microsoft.com/office/drawing/2014/main" xmlns="" id="{876B67D2-3E06-46A4-A37B-051D35E8EA1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6153" b="3929"/>
          <a:stretch/>
        </p:blipFill>
        <p:spPr>
          <a:xfrm flipH="1">
            <a:off x="5674656" y="4440537"/>
            <a:ext cx="3021107" cy="1969228"/>
          </a:xfrm>
          <a:prstGeom prst="rect">
            <a:avLst/>
          </a:prstGeom>
        </p:spPr>
      </p:pic>
    </p:spTree>
    <p:extLst>
      <p:ext uri="{BB962C8B-B14F-4D97-AF65-F5344CB8AC3E}">
        <p14:creationId xmlns:p14="http://schemas.microsoft.com/office/powerpoint/2010/main" val="174476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500"/>
                                        <p:tgtEl>
                                          <p:spTgt spid="8">
                                            <p:txEl>
                                              <p:pRg st="0" end="0"/>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Effect transition="in" filter="fade">
                                      <p:cBhvr>
                                        <p:cTn id="21" dur="500"/>
                                        <p:tgtEl>
                                          <p:spTgt spid="8">
                                            <p:txEl>
                                              <p:pRg st="1" end="1"/>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500"/>
                                        <p:tgtEl>
                                          <p:spTgt spid="8">
                                            <p:txEl>
                                              <p:pRg st="2" end="2"/>
                                            </p:txEl>
                                          </p:spTgt>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0"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DA406698-7513-4A03-95B2-6D6BE2530618}"/>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95A3A0C1-E161-4338-A323-4A9706AC0984}"/>
              </a:ext>
            </a:extLst>
          </p:cNvPr>
          <p:cNvSpPr txBox="1">
            <a:spLocks/>
          </p:cNvSpPr>
          <p:nvPr/>
        </p:nvSpPr>
        <p:spPr>
          <a:xfrm>
            <a:off x="448235" y="923365"/>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b="1" i="0" u="none" strike="noStrike" dirty="0">
                <a:solidFill>
                  <a:srgbClr val="000000"/>
                </a:solidFill>
                <a:effectLst/>
                <a:latin typeface="+mn-lt"/>
              </a:rPr>
              <a:t>Where Is the Best Place for Each Renewable Energy Source?</a:t>
            </a:r>
            <a:endParaRPr lang="en-GB" dirty="0">
              <a:latin typeface="+mn-lt"/>
            </a:endParaRPr>
          </a:p>
        </p:txBody>
      </p:sp>
      <p:sp>
        <p:nvSpPr>
          <p:cNvPr id="8" name="TextBox 7">
            <a:extLst>
              <a:ext uri="{FF2B5EF4-FFF2-40B4-BE49-F238E27FC236}">
                <a16:creationId xmlns:a16="http://schemas.microsoft.com/office/drawing/2014/main" xmlns="" id="{20550FCA-A309-46DB-B34D-7907AE838934}"/>
              </a:ext>
            </a:extLst>
          </p:cNvPr>
          <p:cNvSpPr txBox="1"/>
          <p:nvPr/>
        </p:nvSpPr>
        <p:spPr>
          <a:xfrm>
            <a:off x="564775" y="1914436"/>
            <a:ext cx="8014447" cy="584775"/>
          </a:xfrm>
          <a:prstGeom prst="rect">
            <a:avLst/>
          </a:prstGeom>
          <a:noFill/>
        </p:spPr>
        <p:txBody>
          <a:bodyPr wrap="square">
            <a:spAutoFit/>
          </a:bodyPr>
          <a:lstStyle/>
          <a:p>
            <a:r>
              <a:rPr lang="en-GB" sz="1600" b="0" i="0" u="none" strike="noStrike" dirty="0">
                <a:solidFill>
                  <a:srgbClr val="000000"/>
                </a:solidFill>
                <a:effectLst/>
              </a:rPr>
              <a:t>The information videos you watched earlier mentioned suitable geographical locations for harnessing each type of renewable energy.</a:t>
            </a:r>
            <a:endParaRPr lang="en-GB" sz="1600" dirty="0"/>
          </a:p>
        </p:txBody>
      </p:sp>
      <p:grpSp>
        <p:nvGrpSpPr>
          <p:cNvPr id="35" name="Group 34">
            <a:extLst>
              <a:ext uri="{FF2B5EF4-FFF2-40B4-BE49-F238E27FC236}">
                <a16:creationId xmlns:a16="http://schemas.microsoft.com/office/drawing/2014/main" xmlns="" id="{3691844C-127F-4C7F-94F9-C7E769C2D76F}"/>
              </a:ext>
            </a:extLst>
          </p:cNvPr>
          <p:cNvGrpSpPr/>
          <p:nvPr/>
        </p:nvGrpSpPr>
        <p:grpSpPr>
          <a:xfrm>
            <a:off x="858740" y="3219428"/>
            <a:ext cx="1670910" cy="1874419"/>
            <a:chOff x="2515606" y="2360294"/>
            <a:chExt cx="1670910" cy="1874419"/>
          </a:xfrm>
        </p:grpSpPr>
        <p:grpSp>
          <p:nvGrpSpPr>
            <p:cNvPr id="23" name="Group 22">
              <a:extLst>
                <a:ext uri="{FF2B5EF4-FFF2-40B4-BE49-F238E27FC236}">
                  <a16:creationId xmlns:a16="http://schemas.microsoft.com/office/drawing/2014/main" xmlns="" id="{117CF6DA-0AB9-432C-9E84-BFFEEED75FC7}"/>
                </a:ext>
              </a:extLst>
            </p:cNvPr>
            <p:cNvGrpSpPr/>
            <p:nvPr/>
          </p:nvGrpSpPr>
          <p:grpSpPr>
            <a:xfrm>
              <a:off x="2564913" y="2435020"/>
              <a:ext cx="1554963" cy="1643558"/>
              <a:chOff x="793376" y="2431915"/>
              <a:chExt cx="1554963" cy="1643558"/>
            </a:xfrm>
          </p:grpSpPr>
          <p:sp>
            <p:nvSpPr>
              <p:cNvPr id="24" name="Rectangle: Rounded Corners 23">
                <a:extLst>
                  <a:ext uri="{FF2B5EF4-FFF2-40B4-BE49-F238E27FC236}">
                    <a16:creationId xmlns:a16="http://schemas.microsoft.com/office/drawing/2014/main" xmlns="" id="{1C3C84C0-915B-4BBB-A7DE-F9FB9B9E3682}"/>
                  </a:ext>
                </a:extLst>
              </p:cNvPr>
              <p:cNvSpPr/>
              <p:nvPr/>
            </p:nvSpPr>
            <p:spPr>
              <a:xfrm>
                <a:off x="806824" y="2431915"/>
                <a:ext cx="1541515" cy="1154564"/>
              </a:xfrm>
              <a:prstGeom prst="roundRect">
                <a:avLst/>
              </a:prstGeom>
              <a:blipFill>
                <a:blip r:embed="rId3"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xmlns="" id="{09A97092-9482-4702-A3F5-9C767563B77F}"/>
                  </a:ext>
                </a:extLst>
              </p:cNvPr>
              <p:cNvSpPr txBox="1"/>
              <p:nvPr/>
            </p:nvSpPr>
            <p:spPr>
              <a:xfrm>
                <a:off x="793376" y="3736919"/>
                <a:ext cx="1541514" cy="338554"/>
              </a:xfrm>
              <a:prstGeom prst="rect">
                <a:avLst/>
              </a:prstGeom>
              <a:noFill/>
            </p:spPr>
            <p:txBody>
              <a:bodyPr wrap="square">
                <a:spAutoFit/>
              </a:bodyPr>
              <a:lstStyle/>
              <a:p>
                <a:pPr algn="ctr"/>
                <a:r>
                  <a:rPr lang="en-GB" sz="1600" b="0" i="0" u="none" strike="noStrike" dirty="0">
                    <a:solidFill>
                      <a:srgbClr val="000000"/>
                    </a:solidFill>
                    <a:effectLst/>
                  </a:rPr>
                  <a:t>wind</a:t>
                </a:r>
                <a:endParaRPr lang="en-GB" sz="1600" dirty="0"/>
              </a:p>
            </p:txBody>
          </p:sp>
        </p:grpSp>
        <p:sp>
          <p:nvSpPr>
            <p:cNvPr id="26" name="Rectangle: Rounded Corners 25">
              <a:hlinkClick r:id="rId4" action="ppaction://hlinksldjump"/>
              <a:extLst>
                <a:ext uri="{FF2B5EF4-FFF2-40B4-BE49-F238E27FC236}">
                  <a16:creationId xmlns:a16="http://schemas.microsoft.com/office/drawing/2014/main" xmlns="" id="{661D6DE7-9427-4B1F-AA56-1BCFE992A6E1}"/>
                </a:ext>
              </a:extLst>
            </p:cNvPr>
            <p:cNvSpPr/>
            <p:nvPr/>
          </p:nvSpPr>
          <p:spPr>
            <a:xfrm>
              <a:off x="2515606" y="2360294"/>
              <a:ext cx="1670910" cy="1874419"/>
            </a:xfrm>
            <a:prstGeom prst="roundRect">
              <a:avLst>
                <a:gd name="adj" fmla="val 13448"/>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8" name="Group 37">
            <a:extLst>
              <a:ext uri="{FF2B5EF4-FFF2-40B4-BE49-F238E27FC236}">
                <a16:creationId xmlns:a16="http://schemas.microsoft.com/office/drawing/2014/main" xmlns="" id="{D7489CB5-343E-4AD2-A389-F72E292EAC26}"/>
              </a:ext>
            </a:extLst>
          </p:cNvPr>
          <p:cNvGrpSpPr/>
          <p:nvPr/>
        </p:nvGrpSpPr>
        <p:grpSpPr>
          <a:xfrm>
            <a:off x="4646242" y="3219428"/>
            <a:ext cx="1670910" cy="1874419"/>
            <a:chOff x="4957484" y="4390123"/>
            <a:chExt cx="1670910" cy="1874419"/>
          </a:xfrm>
        </p:grpSpPr>
        <p:sp>
          <p:nvSpPr>
            <p:cNvPr id="19" name="Rectangle: Rounded Corners 18">
              <a:hlinkClick r:id="rId5" action="ppaction://hlinksldjump"/>
              <a:extLst>
                <a:ext uri="{FF2B5EF4-FFF2-40B4-BE49-F238E27FC236}">
                  <a16:creationId xmlns:a16="http://schemas.microsoft.com/office/drawing/2014/main" xmlns="" id="{E495DB74-6EE6-448E-A164-231A9D529473}"/>
                </a:ext>
              </a:extLst>
            </p:cNvPr>
            <p:cNvSpPr/>
            <p:nvPr/>
          </p:nvSpPr>
          <p:spPr>
            <a:xfrm>
              <a:off x="4957484" y="4390123"/>
              <a:ext cx="1670910" cy="1874419"/>
            </a:xfrm>
            <a:prstGeom prst="roundRect">
              <a:avLst>
                <a:gd name="adj" fmla="val 13448"/>
              </a:avLst>
            </a:prstGeom>
            <a:no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a:extLst>
                <a:ext uri="{FF2B5EF4-FFF2-40B4-BE49-F238E27FC236}">
                  <a16:creationId xmlns:a16="http://schemas.microsoft.com/office/drawing/2014/main" xmlns="" id="{E84B586F-E37B-44C4-9047-91393B963562}"/>
                </a:ext>
              </a:extLst>
            </p:cNvPr>
            <p:cNvGrpSpPr/>
            <p:nvPr/>
          </p:nvGrpSpPr>
          <p:grpSpPr>
            <a:xfrm>
              <a:off x="5019018" y="4457362"/>
              <a:ext cx="1546622" cy="1667583"/>
              <a:chOff x="801717" y="2431915"/>
              <a:chExt cx="1546622" cy="1667583"/>
            </a:xfrm>
          </p:grpSpPr>
          <p:sp>
            <p:nvSpPr>
              <p:cNvPr id="31" name="Rectangle: Rounded Corners 30">
                <a:extLst>
                  <a:ext uri="{FF2B5EF4-FFF2-40B4-BE49-F238E27FC236}">
                    <a16:creationId xmlns:a16="http://schemas.microsoft.com/office/drawing/2014/main" xmlns="" id="{6D39756A-385A-4EB8-8AA5-EBDD73AD942E}"/>
                  </a:ext>
                </a:extLst>
              </p:cNvPr>
              <p:cNvSpPr/>
              <p:nvPr/>
            </p:nvSpPr>
            <p:spPr>
              <a:xfrm>
                <a:off x="806824" y="2431915"/>
                <a:ext cx="1541515" cy="1154564"/>
              </a:xfrm>
              <a:prstGeom prst="roundRect">
                <a:avLst/>
              </a:prstGeom>
              <a:blipFill>
                <a:blip r:embed="rId6" cstate="screen">
                  <a:extLst>
                    <a:ext uri="{28A0092B-C50C-407E-A947-70E740481C1C}">
                      <a14:useLocalDpi xmlns:a14="http://schemas.microsoft.com/office/drawing/2010/main"/>
                    </a:ext>
                  </a:extLst>
                </a:blip>
                <a:stretch>
                  <a:fillRect l="-7216" t="111" r="-2546" b="-18597"/>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xmlns="" id="{10A70BCD-E6D2-432F-AE18-5C8DD993A48C}"/>
                  </a:ext>
                </a:extLst>
              </p:cNvPr>
              <p:cNvSpPr txBox="1"/>
              <p:nvPr/>
            </p:nvSpPr>
            <p:spPr>
              <a:xfrm>
                <a:off x="801717" y="3760944"/>
                <a:ext cx="1541514" cy="338554"/>
              </a:xfrm>
              <a:prstGeom prst="rect">
                <a:avLst/>
              </a:prstGeom>
              <a:noFill/>
            </p:spPr>
            <p:txBody>
              <a:bodyPr wrap="square">
                <a:spAutoFit/>
              </a:bodyPr>
              <a:lstStyle/>
              <a:p>
                <a:pPr algn="ctr"/>
                <a:r>
                  <a:rPr lang="en-GB" sz="1600" b="0" i="0" u="none" strike="noStrike" dirty="0">
                    <a:solidFill>
                      <a:srgbClr val="000000"/>
                    </a:solidFill>
                    <a:effectLst/>
                  </a:rPr>
                  <a:t> geothermal</a:t>
                </a:r>
                <a:endParaRPr lang="en-GB" sz="1600" dirty="0"/>
              </a:p>
            </p:txBody>
          </p:sp>
        </p:grpSp>
      </p:grpSp>
      <p:grpSp>
        <p:nvGrpSpPr>
          <p:cNvPr id="36" name="Group 35">
            <a:extLst>
              <a:ext uri="{FF2B5EF4-FFF2-40B4-BE49-F238E27FC236}">
                <a16:creationId xmlns:a16="http://schemas.microsoft.com/office/drawing/2014/main" xmlns="" id="{00F5784D-3B38-443F-8785-C3C113B3C81F}"/>
              </a:ext>
            </a:extLst>
          </p:cNvPr>
          <p:cNvGrpSpPr/>
          <p:nvPr/>
        </p:nvGrpSpPr>
        <p:grpSpPr>
          <a:xfrm>
            <a:off x="2752491" y="3219428"/>
            <a:ext cx="1670910" cy="1981043"/>
            <a:chOff x="4957484" y="2360295"/>
            <a:chExt cx="1670910" cy="1981043"/>
          </a:xfrm>
        </p:grpSpPr>
        <p:sp>
          <p:nvSpPr>
            <p:cNvPr id="33" name="Rectangle: Rounded Corners 32">
              <a:hlinkClick r:id="rId7" action="ppaction://hlinksldjump"/>
              <a:extLst>
                <a:ext uri="{FF2B5EF4-FFF2-40B4-BE49-F238E27FC236}">
                  <a16:creationId xmlns:a16="http://schemas.microsoft.com/office/drawing/2014/main" xmlns="" id="{F50DA7BD-F5B5-4704-9E45-AC8A40AB3E1F}"/>
                </a:ext>
              </a:extLst>
            </p:cNvPr>
            <p:cNvSpPr/>
            <p:nvPr/>
          </p:nvSpPr>
          <p:spPr>
            <a:xfrm>
              <a:off x="4957484" y="2360295"/>
              <a:ext cx="1670910" cy="1874420"/>
            </a:xfrm>
            <a:prstGeom prst="roundRect">
              <a:avLst>
                <a:gd name="adj" fmla="val 13448"/>
              </a:avLst>
            </a:prstGeom>
            <a:noFill/>
            <a:ln w="28575">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0" name="Group 19">
              <a:extLst>
                <a:ext uri="{FF2B5EF4-FFF2-40B4-BE49-F238E27FC236}">
                  <a16:creationId xmlns:a16="http://schemas.microsoft.com/office/drawing/2014/main" xmlns="" id="{F8128E42-E18E-4697-8EC5-B1926988CE77}"/>
                </a:ext>
              </a:extLst>
            </p:cNvPr>
            <p:cNvGrpSpPr/>
            <p:nvPr/>
          </p:nvGrpSpPr>
          <p:grpSpPr>
            <a:xfrm>
              <a:off x="5022182" y="2435020"/>
              <a:ext cx="1543458" cy="1906318"/>
              <a:chOff x="2825827" y="2247232"/>
              <a:chExt cx="1543458" cy="1906318"/>
            </a:xfrm>
          </p:grpSpPr>
          <p:sp>
            <p:nvSpPr>
              <p:cNvPr id="21" name="Rectangle: Rounded Corners 20">
                <a:extLst>
                  <a:ext uri="{FF2B5EF4-FFF2-40B4-BE49-F238E27FC236}">
                    <a16:creationId xmlns:a16="http://schemas.microsoft.com/office/drawing/2014/main" xmlns="" id="{1A2AC65D-FDC5-4CF7-8E35-96CB6BD2AFCA}"/>
                  </a:ext>
                </a:extLst>
              </p:cNvPr>
              <p:cNvSpPr/>
              <p:nvPr/>
            </p:nvSpPr>
            <p:spPr>
              <a:xfrm>
                <a:off x="2839170" y="2247232"/>
                <a:ext cx="1530115" cy="1154563"/>
              </a:xfrm>
              <a:prstGeom prst="roundRect">
                <a:avLst/>
              </a:prstGeom>
              <a:blipFill>
                <a:blip r:embed="rId8"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xmlns="" id="{6704E215-7CCB-42F0-9AC2-061C662CFA04}"/>
                  </a:ext>
                </a:extLst>
              </p:cNvPr>
              <p:cNvSpPr txBox="1"/>
              <p:nvPr/>
            </p:nvSpPr>
            <p:spPr>
              <a:xfrm>
                <a:off x="2825827" y="3568775"/>
                <a:ext cx="1541514" cy="584775"/>
              </a:xfrm>
              <a:prstGeom prst="rect">
                <a:avLst/>
              </a:prstGeom>
              <a:noFill/>
            </p:spPr>
            <p:txBody>
              <a:bodyPr wrap="square">
                <a:spAutoFit/>
              </a:bodyPr>
              <a:lstStyle/>
              <a:p>
                <a:pPr algn="ctr"/>
                <a:r>
                  <a:rPr lang="en-GB" sz="1600" dirty="0">
                    <a:solidFill>
                      <a:srgbClr val="000000"/>
                    </a:solidFill>
                  </a:rPr>
                  <a:t>solar </a:t>
                </a:r>
              </a:p>
              <a:p>
                <a:pPr algn="ctr"/>
                <a:endParaRPr lang="en-GB" sz="1600" dirty="0"/>
              </a:p>
            </p:txBody>
          </p:sp>
        </p:grpSp>
      </p:grpSp>
      <p:grpSp>
        <p:nvGrpSpPr>
          <p:cNvPr id="37" name="Group 36">
            <a:extLst>
              <a:ext uri="{FF2B5EF4-FFF2-40B4-BE49-F238E27FC236}">
                <a16:creationId xmlns:a16="http://schemas.microsoft.com/office/drawing/2014/main" xmlns="" id="{F8D70E49-91FC-47F3-9121-31F2132ACD71}"/>
              </a:ext>
            </a:extLst>
          </p:cNvPr>
          <p:cNvGrpSpPr/>
          <p:nvPr/>
        </p:nvGrpSpPr>
        <p:grpSpPr>
          <a:xfrm>
            <a:off x="6533665" y="3219427"/>
            <a:ext cx="1670910" cy="1874419"/>
            <a:chOff x="2515606" y="4390124"/>
            <a:chExt cx="1670910" cy="1874419"/>
          </a:xfrm>
        </p:grpSpPr>
        <p:grpSp>
          <p:nvGrpSpPr>
            <p:cNvPr id="27" name="Group 26">
              <a:extLst>
                <a:ext uri="{FF2B5EF4-FFF2-40B4-BE49-F238E27FC236}">
                  <a16:creationId xmlns:a16="http://schemas.microsoft.com/office/drawing/2014/main" xmlns="" id="{1DBF08DC-24DC-4090-BDD0-508DCE5FEC9D}"/>
                </a:ext>
              </a:extLst>
            </p:cNvPr>
            <p:cNvGrpSpPr/>
            <p:nvPr/>
          </p:nvGrpSpPr>
          <p:grpSpPr>
            <a:xfrm>
              <a:off x="2591808" y="4461845"/>
              <a:ext cx="1541515" cy="1681305"/>
              <a:chOff x="806824" y="2431915"/>
              <a:chExt cx="1541515" cy="1681305"/>
            </a:xfrm>
          </p:grpSpPr>
          <p:sp>
            <p:nvSpPr>
              <p:cNvPr id="28" name="Rectangle: Rounded Corners 27">
                <a:extLst>
                  <a:ext uri="{FF2B5EF4-FFF2-40B4-BE49-F238E27FC236}">
                    <a16:creationId xmlns:a16="http://schemas.microsoft.com/office/drawing/2014/main" xmlns="" id="{83F752FD-D20E-4E81-965C-E08FC7D300A7}"/>
                  </a:ext>
                </a:extLst>
              </p:cNvPr>
              <p:cNvSpPr/>
              <p:nvPr/>
            </p:nvSpPr>
            <p:spPr>
              <a:xfrm>
                <a:off x="806824" y="2431915"/>
                <a:ext cx="1541515" cy="1154564"/>
              </a:xfrm>
              <a:prstGeom prst="roundRect">
                <a:avLst/>
              </a:prstGeom>
              <a:blipFill>
                <a:blip r:embed="rId9"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xmlns="" id="{865E0702-FDF4-4B61-8273-B6EEADCB5C1B}"/>
                  </a:ext>
                </a:extLst>
              </p:cNvPr>
              <p:cNvSpPr txBox="1"/>
              <p:nvPr/>
            </p:nvSpPr>
            <p:spPr>
              <a:xfrm>
                <a:off x="806824" y="3774666"/>
                <a:ext cx="1541514" cy="338554"/>
              </a:xfrm>
              <a:prstGeom prst="rect">
                <a:avLst/>
              </a:prstGeom>
              <a:noFill/>
            </p:spPr>
            <p:txBody>
              <a:bodyPr wrap="square">
                <a:spAutoFit/>
              </a:bodyPr>
              <a:lstStyle/>
              <a:p>
                <a:pPr algn="ctr"/>
                <a:r>
                  <a:rPr lang="en-GB" sz="1600" b="0" i="0" u="none" strike="noStrike" dirty="0">
                    <a:solidFill>
                      <a:srgbClr val="000000"/>
                    </a:solidFill>
                    <a:effectLst/>
                  </a:rPr>
                  <a:t>hydroelectric</a:t>
                </a:r>
                <a:endParaRPr lang="en-GB" sz="1600" dirty="0"/>
              </a:p>
            </p:txBody>
          </p:sp>
        </p:grpSp>
        <p:sp>
          <p:nvSpPr>
            <p:cNvPr id="34" name="Rectangle: Rounded Corners 33">
              <a:extLst>
                <a:ext uri="{FF2B5EF4-FFF2-40B4-BE49-F238E27FC236}">
                  <a16:creationId xmlns:a16="http://schemas.microsoft.com/office/drawing/2014/main" xmlns="" id="{5D91B6E9-FD93-46D3-9109-F4C0C9A7E358}"/>
                </a:ext>
              </a:extLst>
            </p:cNvPr>
            <p:cNvSpPr/>
            <p:nvPr/>
          </p:nvSpPr>
          <p:spPr>
            <a:xfrm>
              <a:off x="2515606" y="4390124"/>
              <a:ext cx="1670910" cy="1874419"/>
            </a:xfrm>
            <a:prstGeom prst="roundRect">
              <a:avLst>
                <a:gd name="adj" fmla="val 13448"/>
              </a:avLst>
            </a:prstGeom>
            <a:noFill/>
            <a:ln w="28575">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0" name="TextBox 39">
            <a:extLst>
              <a:ext uri="{FF2B5EF4-FFF2-40B4-BE49-F238E27FC236}">
                <a16:creationId xmlns:a16="http://schemas.microsoft.com/office/drawing/2014/main" xmlns="" id="{C0ECBA5C-2DF6-4D01-AFDB-1422B4C16EA5}"/>
              </a:ext>
            </a:extLst>
          </p:cNvPr>
          <p:cNvSpPr txBox="1"/>
          <p:nvPr/>
        </p:nvSpPr>
        <p:spPr>
          <a:xfrm>
            <a:off x="564775" y="2693681"/>
            <a:ext cx="6293225" cy="338554"/>
          </a:xfrm>
          <a:prstGeom prst="rect">
            <a:avLst/>
          </a:prstGeom>
          <a:noFill/>
        </p:spPr>
        <p:txBody>
          <a:bodyPr wrap="square">
            <a:spAutoFit/>
          </a:bodyPr>
          <a:lstStyle/>
          <a:p>
            <a:r>
              <a:rPr lang="en-GB" sz="1600" b="0" i="0" u="none" strike="noStrike" dirty="0">
                <a:solidFill>
                  <a:srgbClr val="000000"/>
                </a:solidFill>
                <a:effectLst/>
              </a:rPr>
              <a:t>Click on the images if you’d like to watch any of the videos again.</a:t>
            </a:r>
            <a:endParaRPr lang="en-GB" sz="1600" dirty="0"/>
          </a:p>
        </p:txBody>
      </p:sp>
      <p:sp>
        <p:nvSpPr>
          <p:cNvPr id="41" name="Rectangle: Rounded Corners 40">
            <a:hlinkClick r:id="rId4" action="ppaction://hlinksldjump"/>
            <a:extLst>
              <a:ext uri="{FF2B5EF4-FFF2-40B4-BE49-F238E27FC236}">
                <a16:creationId xmlns:a16="http://schemas.microsoft.com/office/drawing/2014/main" xmlns="" id="{0215BC13-6605-4D2E-85BD-6894C9C0CC6F}"/>
              </a:ext>
            </a:extLst>
          </p:cNvPr>
          <p:cNvSpPr/>
          <p:nvPr/>
        </p:nvSpPr>
        <p:spPr>
          <a:xfrm>
            <a:off x="744071" y="2994202"/>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Rounded Corners 42">
            <a:hlinkClick r:id="rId7" action="ppaction://hlinksldjump"/>
            <a:extLst>
              <a:ext uri="{FF2B5EF4-FFF2-40B4-BE49-F238E27FC236}">
                <a16:creationId xmlns:a16="http://schemas.microsoft.com/office/drawing/2014/main" xmlns="" id="{E3AB3898-AE50-4695-B7DC-3CFC08C977C5}"/>
              </a:ext>
            </a:extLst>
          </p:cNvPr>
          <p:cNvSpPr/>
          <p:nvPr/>
        </p:nvSpPr>
        <p:spPr>
          <a:xfrm>
            <a:off x="2617975" y="2988244"/>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Rounded Corners 44">
            <a:hlinkClick r:id="rId5" action="ppaction://hlinksldjump"/>
            <a:extLst>
              <a:ext uri="{FF2B5EF4-FFF2-40B4-BE49-F238E27FC236}">
                <a16:creationId xmlns:a16="http://schemas.microsoft.com/office/drawing/2014/main" xmlns="" id="{FAF9F576-C910-4002-9922-F4A70CEA644D}"/>
              </a:ext>
            </a:extLst>
          </p:cNvPr>
          <p:cNvSpPr/>
          <p:nvPr/>
        </p:nvSpPr>
        <p:spPr>
          <a:xfrm>
            <a:off x="4525244" y="2944896"/>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Rounded Corners 46">
            <a:hlinkClick r:id="rId10" action="ppaction://hlinksldjump"/>
            <a:extLst>
              <a:ext uri="{FF2B5EF4-FFF2-40B4-BE49-F238E27FC236}">
                <a16:creationId xmlns:a16="http://schemas.microsoft.com/office/drawing/2014/main" xmlns="" id="{C65D17D7-2AA7-42C1-8E30-E35535E3ED8D}"/>
              </a:ext>
            </a:extLst>
          </p:cNvPr>
          <p:cNvSpPr/>
          <p:nvPr/>
        </p:nvSpPr>
        <p:spPr>
          <a:xfrm>
            <a:off x="6423076" y="3025225"/>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868855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64211C6F-B82D-40D3-A5F6-CD556E5E5EFB}"/>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8C6D9D98-A553-4B19-9C60-8FBCDF11FBA5}"/>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8" name="TextBox 7">
            <a:extLst>
              <a:ext uri="{FF2B5EF4-FFF2-40B4-BE49-F238E27FC236}">
                <a16:creationId xmlns:a16="http://schemas.microsoft.com/office/drawing/2014/main" xmlns="" id="{838AC109-DA5A-4C11-901E-05CFC21276C2}"/>
              </a:ext>
            </a:extLst>
          </p:cNvPr>
          <p:cNvSpPr txBox="1"/>
          <p:nvPr/>
        </p:nvSpPr>
        <p:spPr>
          <a:xfrm>
            <a:off x="580138" y="1560071"/>
            <a:ext cx="8032376" cy="338554"/>
          </a:xfrm>
          <a:prstGeom prst="rect">
            <a:avLst/>
          </a:prstGeom>
          <a:noFill/>
        </p:spPr>
        <p:txBody>
          <a:bodyPr wrap="square">
            <a:spAutoFit/>
          </a:bodyPr>
          <a:lstStyle/>
          <a:p>
            <a:r>
              <a:rPr lang="en-GB" sz="1600" b="0" i="0" u="none" strike="noStrike" dirty="0">
                <a:solidFill>
                  <a:srgbClr val="000000"/>
                </a:solidFill>
                <a:effectLst/>
              </a:rPr>
              <a:t>Can you match the renewable energy source to the location that is most suitable?</a:t>
            </a:r>
            <a:endParaRPr lang="en-GB" sz="1600" dirty="0"/>
          </a:p>
        </p:txBody>
      </p:sp>
      <p:grpSp>
        <p:nvGrpSpPr>
          <p:cNvPr id="62" name="Group 61">
            <a:extLst>
              <a:ext uri="{FF2B5EF4-FFF2-40B4-BE49-F238E27FC236}">
                <a16:creationId xmlns:a16="http://schemas.microsoft.com/office/drawing/2014/main" xmlns="" id="{DA3D0ED3-23D8-421D-BCAA-9B932493CEED}"/>
              </a:ext>
            </a:extLst>
          </p:cNvPr>
          <p:cNvGrpSpPr/>
          <p:nvPr/>
        </p:nvGrpSpPr>
        <p:grpSpPr>
          <a:xfrm>
            <a:off x="923052" y="2090516"/>
            <a:ext cx="1342699" cy="1394926"/>
            <a:chOff x="1209791" y="2632875"/>
            <a:chExt cx="1342699" cy="1394926"/>
          </a:xfrm>
        </p:grpSpPr>
        <p:sp>
          <p:nvSpPr>
            <p:cNvPr id="12" name="Rectangle: Rounded Corners 11">
              <a:extLst>
                <a:ext uri="{FF2B5EF4-FFF2-40B4-BE49-F238E27FC236}">
                  <a16:creationId xmlns:a16="http://schemas.microsoft.com/office/drawing/2014/main" xmlns="" id="{4FA07B47-2E1F-4A48-89F2-12CF9B687DFA}"/>
                </a:ext>
              </a:extLst>
            </p:cNvPr>
            <p:cNvSpPr/>
            <p:nvPr/>
          </p:nvSpPr>
          <p:spPr>
            <a:xfrm>
              <a:off x="1209791" y="2632875"/>
              <a:ext cx="1342699" cy="1005655"/>
            </a:xfrm>
            <a:prstGeom prst="roundRect">
              <a:avLst/>
            </a:prstGeom>
            <a:blipFill>
              <a:blip r:embed="rId3"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xmlns="" id="{38637604-7C81-4C5A-859B-A390156F3450}"/>
                </a:ext>
              </a:extLst>
            </p:cNvPr>
            <p:cNvSpPr txBox="1"/>
            <p:nvPr/>
          </p:nvSpPr>
          <p:spPr>
            <a:xfrm>
              <a:off x="1307787" y="3689247"/>
              <a:ext cx="1146706" cy="338554"/>
            </a:xfrm>
            <a:prstGeom prst="rect">
              <a:avLst/>
            </a:prstGeom>
            <a:noFill/>
          </p:spPr>
          <p:txBody>
            <a:bodyPr wrap="square">
              <a:spAutoFit/>
            </a:bodyPr>
            <a:lstStyle/>
            <a:p>
              <a:pPr algn="ctr"/>
              <a:r>
                <a:rPr lang="en-GB" sz="1600" b="0" i="0" u="none" strike="noStrike" dirty="0">
                  <a:effectLst/>
                </a:rPr>
                <a:t>wind</a:t>
              </a:r>
              <a:endParaRPr lang="en-GB" sz="1600" dirty="0"/>
            </a:p>
          </p:txBody>
        </p:sp>
      </p:grpSp>
      <p:grpSp>
        <p:nvGrpSpPr>
          <p:cNvPr id="64" name="Group 63">
            <a:extLst>
              <a:ext uri="{FF2B5EF4-FFF2-40B4-BE49-F238E27FC236}">
                <a16:creationId xmlns:a16="http://schemas.microsoft.com/office/drawing/2014/main" xmlns="" id="{C6F0A8A8-3146-40A1-A709-46C96FBC483D}"/>
              </a:ext>
            </a:extLst>
          </p:cNvPr>
          <p:cNvGrpSpPr/>
          <p:nvPr/>
        </p:nvGrpSpPr>
        <p:grpSpPr>
          <a:xfrm>
            <a:off x="6588620" y="2161430"/>
            <a:ext cx="1806151" cy="1462585"/>
            <a:chOff x="4484451" y="2456412"/>
            <a:chExt cx="1806151" cy="1462585"/>
          </a:xfrm>
        </p:grpSpPr>
        <p:sp>
          <p:nvSpPr>
            <p:cNvPr id="17" name="Rectangle: Rounded Corners 16">
              <a:extLst>
                <a:ext uri="{FF2B5EF4-FFF2-40B4-BE49-F238E27FC236}">
                  <a16:creationId xmlns:a16="http://schemas.microsoft.com/office/drawing/2014/main" xmlns="" id="{5D8DEA9D-AAE0-4B34-A50D-BCD53B021E8D}"/>
                </a:ext>
              </a:extLst>
            </p:cNvPr>
            <p:cNvSpPr/>
            <p:nvPr/>
          </p:nvSpPr>
          <p:spPr>
            <a:xfrm>
              <a:off x="4716176" y="2456412"/>
              <a:ext cx="1342699" cy="1005656"/>
            </a:xfrm>
            <a:prstGeom prst="roundRect">
              <a:avLst/>
            </a:prstGeom>
            <a:blipFill>
              <a:blip r:embed="rId4" cstate="screen">
                <a:extLst>
                  <a:ext uri="{28A0092B-C50C-407E-A947-70E740481C1C}">
                    <a14:useLocalDpi xmlns:a14="http://schemas.microsoft.com/office/drawing/2010/main"/>
                  </a:ext>
                </a:extLst>
              </a:blip>
              <a:stretch>
                <a:fillRect l="-7216" t="111" r="-2546" b="-18597"/>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xmlns="" id="{D42E4D66-5FE4-493A-94BC-A24F79B97DB4}"/>
                </a:ext>
              </a:extLst>
            </p:cNvPr>
            <p:cNvSpPr txBox="1"/>
            <p:nvPr/>
          </p:nvSpPr>
          <p:spPr>
            <a:xfrm>
              <a:off x="4484451" y="3523478"/>
              <a:ext cx="1806151" cy="395519"/>
            </a:xfrm>
            <a:prstGeom prst="rect">
              <a:avLst/>
            </a:prstGeom>
            <a:noFill/>
          </p:spPr>
          <p:txBody>
            <a:bodyPr wrap="square">
              <a:spAutoFit/>
            </a:bodyPr>
            <a:lstStyle/>
            <a:p>
              <a:pPr algn="ctr"/>
              <a:r>
                <a:rPr lang="en-GB" sz="1600" b="0" i="0" u="none" strike="noStrike" dirty="0">
                  <a:solidFill>
                    <a:srgbClr val="000000"/>
                  </a:solidFill>
                  <a:effectLst/>
                </a:rPr>
                <a:t> geothermal</a:t>
              </a:r>
              <a:endParaRPr lang="en-GB" sz="1600" dirty="0"/>
            </a:p>
          </p:txBody>
        </p:sp>
      </p:grpSp>
      <p:grpSp>
        <p:nvGrpSpPr>
          <p:cNvPr id="63" name="Group 62">
            <a:extLst>
              <a:ext uri="{FF2B5EF4-FFF2-40B4-BE49-F238E27FC236}">
                <a16:creationId xmlns:a16="http://schemas.microsoft.com/office/drawing/2014/main" xmlns="" id="{25906E7E-BC14-4358-B9FD-23E000FE53E7}"/>
              </a:ext>
            </a:extLst>
          </p:cNvPr>
          <p:cNvGrpSpPr/>
          <p:nvPr/>
        </p:nvGrpSpPr>
        <p:grpSpPr>
          <a:xfrm>
            <a:off x="2872526" y="2076801"/>
            <a:ext cx="1332770" cy="1506416"/>
            <a:chOff x="2916588" y="2475392"/>
            <a:chExt cx="1332770" cy="1506416"/>
          </a:xfrm>
        </p:grpSpPr>
        <p:sp>
          <p:nvSpPr>
            <p:cNvPr id="22" name="Rectangle: Rounded Corners 21">
              <a:extLst>
                <a:ext uri="{FF2B5EF4-FFF2-40B4-BE49-F238E27FC236}">
                  <a16:creationId xmlns:a16="http://schemas.microsoft.com/office/drawing/2014/main" xmlns="" id="{B6987DA6-BB73-4906-84CE-1BD05DEA2C7A}"/>
                </a:ext>
              </a:extLst>
            </p:cNvPr>
            <p:cNvSpPr/>
            <p:nvPr/>
          </p:nvSpPr>
          <p:spPr>
            <a:xfrm>
              <a:off x="2916588" y="2475392"/>
              <a:ext cx="1332770" cy="1005654"/>
            </a:xfrm>
            <a:prstGeom prst="roundRect">
              <a:avLst/>
            </a:prstGeom>
            <a:blipFill>
              <a:blip r:embed="rId5"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xmlns="" id="{C81B8630-0F5E-469F-B090-3B6042837C4B}"/>
                </a:ext>
              </a:extLst>
            </p:cNvPr>
            <p:cNvSpPr txBox="1"/>
            <p:nvPr/>
          </p:nvSpPr>
          <p:spPr>
            <a:xfrm>
              <a:off x="3036417" y="3546804"/>
              <a:ext cx="1146707" cy="435004"/>
            </a:xfrm>
            <a:prstGeom prst="rect">
              <a:avLst/>
            </a:prstGeom>
            <a:noFill/>
          </p:spPr>
          <p:txBody>
            <a:bodyPr wrap="square">
              <a:spAutoFit/>
            </a:bodyPr>
            <a:lstStyle/>
            <a:p>
              <a:pPr algn="ctr"/>
              <a:r>
                <a:rPr lang="en-GB" sz="1600" dirty="0">
                  <a:solidFill>
                    <a:srgbClr val="000000"/>
                  </a:solidFill>
                </a:rPr>
                <a:t>solar </a:t>
              </a:r>
            </a:p>
            <a:p>
              <a:pPr algn="ctr"/>
              <a:endParaRPr lang="en-GB" sz="1600" dirty="0"/>
            </a:p>
          </p:txBody>
        </p:sp>
      </p:grpSp>
      <p:grpSp>
        <p:nvGrpSpPr>
          <p:cNvPr id="65" name="Group 64">
            <a:extLst>
              <a:ext uri="{FF2B5EF4-FFF2-40B4-BE49-F238E27FC236}">
                <a16:creationId xmlns:a16="http://schemas.microsoft.com/office/drawing/2014/main" xmlns="" id="{33A75233-6470-430D-BE60-22ADE5C14B1A}"/>
              </a:ext>
            </a:extLst>
          </p:cNvPr>
          <p:cNvGrpSpPr/>
          <p:nvPr/>
        </p:nvGrpSpPr>
        <p:grpSpPr>
          <a:xfrm>
            <a:off x="4740598" y="2079390"/>
            <a:ext cx="1559085" cy="1434102"/>
            <a:chOff x="6591929" y="2456412"/>
            <a:chExt cx="1559085" cy="1434102"/>
          </a:xfrm>
        </p:grpSpPr>
        <p:sp>
          <p:nvSpPr>
            <p:cNvPr id="27" name="Rectangle: Rounded Corners 26">
              <a:extLst>
                <a:ext uri="{FF2B5EF4-FFF2-40B4-BE49-F238E27FC236}">
                  <a16:creationId xmlns:a16="http://schemas.microsoft.com/office/drawing/2014/main" xmlns="" id="{89639BA5-AA32-46BF-AAEF-D26DA5BD161E}"/>
                </a:ext>
              </a:extLst>
            </p:cNvPr>
            <p:cNvSpPr/>
            <p:nvPr/>
          </p:nvSpPr>
          <p:spPr>
            <a:xfrm>
              <a:off x="6700121" y="2456412"/>
              <a:ext cx="1342699" cy="1005656"/>
            </a:xfrm>
            <a:prstGeom prst="roundRect">
              <a:avLst/>
            </a:prstGeom>
            <a:blipFill>
              <a:blip r:embed="rId6"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xmlns="" id="{F09A3A8B-D58B-4635-8682-1FE39ECA6743}"/>
                </a:ext>
              </a:extLst>
            </p:cNvPr>
            <p:cNvSpPr txBox="1"/>
            <p:nvPr/>
          </p:nvSpPr>
          <p:spPr>
            <a:xfrm>
              <a:off x="6591929" y="3551960"/>
              <a:ext cx="1559085" cy="338554"/>
            </a:xfrm>
            <a:prstGeom prst="rect">
              <a:avLst/>
            </a:prstGeom>
            <a:noFill/>
          </p:spPr>
          <p:txBody>
            <a:bodyPr wrap="square">
              <a:spAutoFit/>
            </a:bodyPr>
            <a:lstStyle/>
            <a:p>
              <a:pPr algn="ctr"/>
              <a:r>
                <a:rPr lang="en-GB" sz="1600" b="0" i="0" u="none" strike="noStrike" dirty="0">
                  <a:solidFill>
                    <a:srgbClr val="000000"/>
                  </a:solidFill>
                  <a:effectLst/>
                </a:rPr>
                <a:t>hydroelectric</a:t>
              </a:r>
              <a:endParaRPr lang="en-GB" sz="1600" dirty="0"/>
            </a:p>
          </p:txBody>
        </p:sp>
      </p:grpSp>
      <p:sp>
        <p:nvSpPr>
          <p:cNvPr id="72" name="Rectangle: Rounded Corners 71">
            <a:extLst>
              <a:ext uri="{FF2B5EF4-FFF2-40B4-BE49-F238E27FC236}">
                <a16:creationId xmlns:a16="http://schemas.microsoft.com/office/drawing/2014/main" xmlns="" id="{5B4727E8-38EC-42F3-89BC-A3D16A9B7435}"/>
              </a:ext>
            </a:extLst>
          </p:cNvPr>
          <p:cNvSpPr/>
          <p:nvPr/>
        </p:nvSpPr>
        <p:spPr>
          <a:xfrm>
            <a:off x="976308" y="3781736"/>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open terrain with low winds</a:t>
            </a:r>
            <a:endParaRPr lang="en-GB" sz="1400" b="0" dirty="0">
              <a:solidFill>
                <a:schemeClr val="tx1"/>
              </a:solidFill>
              <a:effectLst/>
            </a:endParaRPr>
          </a:p>
        </p:txBody>
      </p:sp>
      <p:sp>
        <p:nvSpPr>
          <p:cNvPr id="73" name="Rectangle: Rounded Corners 72">
            <a:extLst>
              <a:ext uri="{FF2B5EF4-FFF2-40B4-BE49-F238E27FC236}">
                <a16:creationId xmlns:a16="http://schemas.microsoft.com/office/drawing/2014/main" xmlns="" id="{223C3C67-1A38-490A-B76C-9BCDB00FC083}"/>
              </a:ext>
            </a:extLst>
          </p:cNvPr>
          <p:cNvSpPr/>
          <p:nvPr/>
        </p:nvSpPr>
        <p:spPr>
          <a:xfrm>
            <a:off x="976308" y="4989864"/>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areas with sustained high winds </a:t>
            </a:r>
            <a:endParaRPr lang="en-GB" sz="1200" b="0" dirty="0">
              <a:solidFill>
                <a:schemeClr val="tx1"/>
              </a:solidFill>
              <a:effectLst/>
            </a:endParaRPr>
          </a:p>
        </p:txBody>
      </p:sp>
      <p:sp>
        <p:nvSpPr>
          <p:cNvPr id="74" name="Rectangle: Rounded Corners 73">
            <a:extLst>
              <a:ext uri="{FF2B5EF4-FFF2-40B4-BE49-F238E27FC236}">
                <a16:creationId xmlns:a16="http://schemas.microsoft.com/office/drawing/2014/main" xmlns="" id="{37BA05FA-AFA5-4171-9D64-33E8EF3CE4CF}"/>
              </a:ext>
            </a:extLst>
          </p:cNvPr>
          <p:cNvSpPr/>
          <p:nvPr/>
        </p:nvSpPr>
        <p:spPr>
          <a:xfrm>
            <a:off x="6581891" y="4904175"/>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along the path of a river</a:t>
            </a:r>
            <a:endParaRPr lang="en-GB" sz="1200" b="0" dirty="0">
              <a:solidFill>
                <a:schemeClr val="tx1"/>
              </a:solidFill>
              <a:effectLst/>
            </a:endParaRPr>
          </a:p>
        </p:txBody>
      </p:sp>
      <p:sp>
        <p:nvSpPr>
          <p:cNvPr id="76" name="Rectangle: Rounded Corners 75">
            <a:extLst>
              <a:ext uri="{FF2B5EF4-FFF2-40B4-BE49-F238E27FC236}">
                <a16:creationId xmlns:a16="http://schemas.microsoft.com/office/drawing/2014/main" xmlns="" id="{9862B71E-C917-4FCC-9A07-BB5A2B6B05D0}"/>
              </a:ext>
            </a:extLst>
          </p:cNvPr>
          <p:cNvSpPr/>
          <p:nvPr/>
        </p:nvSpPr>
        <p:spPr>
          <a:xfrm>
            <a:off x="2866600" y="3781736"/>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near areas of high volcanic activity</a:t>
            </a:r>
            <a:endParaRPr lang="en-GB" sz="1200" b="0" dirty="0">
              <a:solidFill>
                <a:schemeClr val="tx1"/>
              </a:solidFill>
              <a:effectLst/>
            </a:endParaRPr>
          </a:p>
        </p:txBody>
      </p:sp>
      <p:sp>
        <p:nvSpPr>
          <p:cNvPr id="78" name="Rectangle: Rounded Corners 77">
            <a:extLst>
              <a:ext uri="{FF2B5EF4-FFF2-40B4-BE49-F238E27FC236}">
                <a16:creationId xmlns:a16="http://schemas.microsoft.com/office/drawing/2014/main" xmlns="" id="{84B2602E-9AD4-4F26-8A70-67B061DBB5EB}"/>
              </a:ext>
            </a:extLst>
          </p:cNvPr>
          <p:cNvSpPr/>
          <p:nvPr/>
        </p:nvSpPr>
        <p:spPr>
          <a:xfrm>
            <a:off x="2866600" y="4897627"/>
            <a:ext cx="1560768" cy="1307704"/>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where there are geysers and hot water springs</a:t>
            </a:r>
            <a:endParaRPr lang="en-GB" sz="1100" b="0" dirty="0">
              <a:solidFill>
                <a:schemeClr val="tx1"/>
              </a:solidFill>
              <a:effectLst/>
            </a:endParaRPr>
          </a:p>
        </p:txBody>
      </p:sp>
      <p:sp>
        <p:nvSpPr>
          <p:cNvPr id="80" name="Rectangle: Rounded Corners 79">
            <a:extLst>
              <a:ext uri="{FF2B5EF4-FFF2-40B4-BE49-F238E27FC236}">
                <a16:creationId xmlns:a16="http://schemas.microsoft.com/office/drawing/2014/main" xmlns="" id="{4F232B00-E03F-46C5-BA0E-3FFD15910A42}"/>
              </a:ext>
            </a:extLst>
          </p:cNvPr>
          <p:cNvSpPr/>
          <p:nvPr/>
        </p:nvSpPr>
        <p:spPr>
          <a:xfrm>
            <a:off x="6581891" y="3794457"/>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that get a lot of sunlight</a:t>
            </a:r>
            <a:endParaRPr lang="en-GB" sz="1100" b="0" dirty="0">
              <a:solidFill>
                <a:schemeClr val="tx1"/>
              </a:solidFill>
              <a:effectLst/>
            </a:endParaRPr>
          </a:p>
        </p:txBody>
      </p:sp>
      <p:sp>
        <p:nvSpPr>
          <p:cNvPr id="82" name="Rectangle: Rounded Corners 81">
            <a:extLst>
              <a:ext uri="{FF2B5EF4-FFF2-40B4-BE49-F238E27FC236}">
                <a16:creationId xmlns:a16="http://schemas.microsoft.com/office/drawing/2014/main" xmlns="" id="{A0AC9480-05C7-4093-8E2B-8DABB8AC950F}"/>
              </a:ext>
            </a:extLst>
          </p:cNvPr>
          <p:cNvSpPr/>
          <p:nvPr/>
        </p:nvSpPr>
        <p:spPr>
          <a:xfrm>
            <a:off x="4706836" y="3781737"/>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unpopulated areas (away from people)</a:t>
            </a:r>
            <a:endParaRPr lang="en-GB" sz="1200" b="0" dirty="0">
              <a:solidFill>
                <a:schemeClr val="tx1"/>
              </a:solidFill>
              <a:effectLst/>
            </a:endParaRPr>
          </a:p>
        </p:txBody>
      </p:sp>
      <p:sp>
        <p:nvSpPr>
          <p:cNvPr id="84" name="Rectangle: Rounded Corners 83">
            <a:extLst>
              <a:ext uri="{FF2B5EF4-FFF2-40B4-BE49-F238E27FC236}">
                <a16:creationId xmlns:a16="http://schemas.microsoft.com/office/drawing/2014/main" xmlns="" id="{5A46F714-F4E4-40E7-93B4-11017028887F}"/>
              </a:ext>
            </a:extLst>
          </p:cNvPr>
          <p:cNvSpPr/>
          <p:nvPr/>
        </p:nvSpPr>
        <p:spPr>
          <a:xfrm>
            <a:off x="4716564" y="4897628"/>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with high water flow </a:t>
            </a:r>
            <a:endParaRPr lang="en-GB" sz="1100" b="0" dirty="0">
              <a:solidFill>
                <a:schemeClr val="tx1"/>
              </a:solidFill>
              <a:effectLst/>
            </a:endParaRPr>
          </a:p>
        </p:txBody>
      </p:sp>
      <p:sp>
        <p:nvSpPr>
          <p:cNvPr id="88" name="Rectangle 87">
            <a:extLst>
              <a:ext uri="{FF2B5EF4-FFF2-40B4-BE49-F238E27FC236}">
                <a16:creationId xmlns:a16="http://schemas.microsoft.com/office/drawing/2014/main" xmlns="" id="{86CA5978-85DD-4B65-8780-659530A3C183}"/>
              </a:ext>
            </a:extLst>
          </p:cNvPr>
          <p:cNvSpPr/>
          <p:nvPr/>
        </p:nvSpPr>
        <p:spPr>
          <a:xfrm>
            <a:off x="731464" y="3564510"/>
            <a:ext cx="7695445" cy="27638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Rectangle: Rounded Corners 88">
            <a:extLst>
              <a:ext uri="{FF2B5EF4-FFF2-40B4-BE49-F238E27FC236}">
                <a16:creationId xmlns:a16="http://schemas.microsoft.com/office/drawing/2014/main" xmlns="" id="{0211C4A6-9480-42F2-819D-D66ECA7658C2}"/>
              </a:ext>
            </a:extLst>
          </p:cNvPr>
          <p:cNvSpPr/>
          <p:nvPr/>
        </p:nvSpPr>
        <p:spPr>
          <a:xfrm>
            <a:off x="2773497" y="3719058"/>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open terrain with low winds</a:t>
            </a:r>
            <a:endParaRPr lang="en-GB" sz="1400" b="0" dirty="0">
              <a:solidFill>
                <a:schemeClr val="tx1"/>
              </a:solidFill>
              <a:effectLst/>
            </a:endParaRPr>
          </a:p>
        </p:txBody>
      </p:sp>
      <p:sp>
        <p:nvSpPr>
          <p:cNvPr id="90" name="Rectangle: Rounded Corners 89">
            <a:extLst>
              <a:ext uri="{FF2B5EF4-FFF2-40B4-BE49-F238E27FC236}">
                <a16:creationId xmlns:a16="http://schemas.microsoft.com/office/drawing/2014/main" xmlns="" id="{8547D811-A330-4B75-A8D8-18ECEFEBDA8D}"/>
              </a:ext>
            </a:extLst>
          </p:cNvPr>
          <p:cNvSpPr/>
          <p:nvPr/>
        </p:nvSpPr>
        <p:spPr>
          <a:xfrm>
            <a:off x="816792" y="3715511"/>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areas with sustained high winds </a:t>
            </a:r>
            <a:endParaRPr lang="en-GB" sz="1200" b="0" dirty="0">
              <a:solidFill>
                <a:schemeClr val="tx1"/>
              </a:solidFill>
              <a:effectLst/>
            </a:endParaRPr>
          </a:p>
        </p:txBody>
      </p:sp>
      <p:sp>
        <p:nvSpPr>
          <p:cNvPr id="91" name="Rectangle: Rounded Corners 90">
            <a:extLst>
              <a:ext uri="{FF2B5EF4-FFF2-40B4-BE49-F238E27FC236}">
                <a16:creationId xmlns:a16="http://schemas.microsoft.com/office/drawing/2014/main" xmlns="" id="{DF250025-89F2-4CAE-8934-4AA8DBBBD577}"/>
              </a:ext>
            </a:extLst>
          </p:cNvPr>
          <p:cNvSpPr/>
          <p:nvPr/>
        </p:nvSpPr>
        <p:spPr>
          <a:xfrm>
            <a:off x="4718030" y="3719058"/>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along the path of a river</a:t>
            </a:r>
            <a:endParaRPr lang="en-GB" sz="1200" b="0" dirty="0">
              <a:solidFill>
                <a:schemeClr val="tx1"/>
              </a:solidFill>
              <a:effectLst/>
            </a:endParaRPr>
          </a:p>
        </p:txBody>
      </p:sp>
      <p:sp>
        <p:nvSpPr>
          <p:cNvPr id="92" name="Rectangle: Rounded Corners 91">
            <a:extLst>
              <a:ext uri="{FF2B5EF4-FFF2-40B4-BE49-F238E27FC236}">
                <a16:creationId xmlns:a16="http://schemas.microsoft.com/office/drawing/2014/main" xmlns="" id="{3D4347AD-7253-4A53-8380-FD975D95ADD1}"/>
              </a:ext>
            </a:extLst>
          </p:cNvPr>
          <p:cNvSpPr/>
          <p:nvPr/>
        </p:nvSpPr>
        <p:spPr>
          <a:xfrm>
            <a:off x="6736662" y="3643148"/>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near areas of high volcanic activity</a:t>
            </a:r>
            <a:endParaRPr lang="en-GB" sz="1200" b="0" dirty="0">
              <a:solidFill>
                <a:schemeClr val="tx1"/>
              </a:solidFill>
              <a:effectLst/>
            </a:endParaRPr>
          </a:p>
        </p:txBody>
      </p:sp>
      <p:sp>
        <p:nvSpPr>
          <p:cNvPr id="93" name="Rectangle: Rounded Corners 92">
            <a:extLst>
              <a:ext uri="{FF2B5EF4-FFF2-40B4-BE49-F238E27FC236}">
                <a16:creationId xmlns:a16="http://schemas.microsoft.com/office/drawing/2014/main" xmlns="" id="{47C863E1-68B3-4FDB-9F9A-06DDADAEB598}"/>
              </a:ext>
            </a:extLst>
          </p:cNvPr>
          <p:cNvSpPr/>
          <p:nvPr/>
        </p:nvSpPr>
        <p:spPr>
          <a:xfrm>
            <a:off x="6736662" y="4780974"/>
            <a:ext cx="1560768" cy="1307704"/>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where there are geysers and hot water springs</a:t>
            </a:r>
            <a:endParaRPr lang="en-GB" sz="1100" b="0" dirty="0">
              <a:solidFill>
                <a:schemeClr val="tx1"/>
              </a:solidFill>
              <a:effectLst/>
            </a:endParaRPr>
          </a:p>
        </p:txBody>
      </p:sp>
      <p:sp>
        <p:nvSpPr>
          <p:cNvPr id="94" name="Rectangle: Rounded Corners 93">
            <a:extLst>
              <a:ext uri="{FF2B5EF4-FFF2-40B4-BE49-F238E27FC236}">
                <a16:creationId xmlns:a16="http://schemas.microsoft.com/office/drawing/2014/main" xmlns="" id="{D2D0FE99-3DC8-4F3E-8C06-1FA8DAEA309A}"/>
              </a:ext>
            </a:extLst>
          </p:cNvPr>
          <p:cNvSpPr/>
          <p:nvPr/>
        </p:nvSpPr>
        <p:spPr>
          <a:xfrm>
            <a:off x="2766520" y="4924973"/>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that get a lot of sunlight</a:t>
            </a:r>
            <a:endParaRPr lang="en-GB" sz="1100" b="0" dirty="0">
              <a:solidFill>
                <a:schemeClr val="tx1"/>
              </a:solidFill>
              <a:effectLst/>
            </a:endParaRPr>
          </a:p>
        </p:txBody>
      </p:sp>
      <p:sp>
        <p:nvSpPr>
          <p:cNvPr id="95" name="Rectangle: Rounded Corners 94">
            <a:extLst>
              <a:ext uri="{FF2B5EF4-FFF2-40B4-BE49-F238E27FC236}">
                <a16:creationId xmlns:a16="http://schemas.microsoft.com/office/drawing/2014/main" xmlns="" id="{A53764B1-A67A-4F34-8016-5B74E78D37E1}"/>
              </a:ext>
            </a:extLst>
          </p:cNvPr>
          <p:cNvSpPr/>
          <p:nvPr/>
        </p:nvSpPr>
        <p:spPr>
          <a:xfrm>
            <a:off x="829467" y="4914884"/>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unpopulated areas (away from people)</a:t>
            </a:r>
            <a:endParaRPr lang="en-GB" sz="1200" b="0" dirty="0">
              <a:solidFill>
                <a:schemeClr val="tx1"/>
              </a:solidFill>
              <a:effectLst/>
            </a:endParaRPr>
          </a:p>
        </p:txBody>
      </p:sp>
      <p:sp>
        <p:nvSpPr>
          <p:cNvPr id="96" name="Rectangle: Rounded Corners 95">
            <a:extLst>
              <a:ext uri="{FF2B5EF4-FFF2-40B4-BE49-F238E27FC236}">
                <a16:creationId xmlns:a16="http://schemas.microsoft.com/office/drawing/2014/main" xmlns="" id="{FBF01D6B-4DED-42ED-86C9-2748F46CF4A7}"/>
              </a:ext>
            </a:extLst>
          </p:cNvPr>
          <p:cNvSpPr/>
          <p:nvPr/>
        </p:nvSpPr>
        <p:spPr>
          <a:xfrm>
            <a:off x="4718030" y="4947594"/>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with high water flow </a:t>
            </a:r>
            <a:endParaRPr lang="en-GB" sz="1100" b="0" dirty="0">
              <a:solidFill>
                <a:schemeClr val="tx1"/>
              </a:solidFill>
              <a:effectLst/>
            </a:endParaRPr>
          </a:p>
        </p:txBody>
      </p:sp>
      <p:sp>
        <p:nvSpPr>
          <p:cNvPr id="97" name="Rectangle: Rounded Corners 96">
            <a:extLst>
              <a:ext uri="{FF2B5EF4-FFF2-40B4-BE49-F238E27FC236}">
                <a16:creationId xmlns:a16="http://schemas.microsoft.com/office/drawing/2014/main" xmlns="" id="{72B76AF1-0DD5-43E9-813A-954E63269ABE}"/>
              </a:ext>
            </a:extLst>
          </p:cNvPr>
          <p:cNvSpPr/>
          <p:nvPr/>
        </p:nvSpPr>
        <p:spPr>
          <a:xfrm>
            <a:off x="671506" y="1964306"/>
            <a:ext cx="1865327" cy="4241026"/>
          </a:xfrm>
          <a:prstGeom prst="roundRect">
            <a:avLst/>
          </a:prstGeom>
          <a:noFill/>
          <a:ln w="3810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Rectangle: Rounded Corners 98">
            <a:extLst>
              <a:ext uri="{FF2B5EF4-FFF2-40B4-BE49-F238E27FC236}">
                <a16:creationId xmlns:a16="http://schemas.microsoft.com/office/drawing/2014/main" xmlns="" id="{E40DF52C-F01D-4590-BE22-78600825C603}"/>
              </a:ext>
            </a:extLst>
          </p:cNvPr>
          <p:cNvSpPr/>
          <p:nvPr/>
        </p:nvSpPr>
        <p:spPr>
          <a:xfrm>
            <a:off x="2634127" y="1951766"/>
            <a:ext cx="1865327" cy="4253566"/>
          </a:xfrm>
          <a:prstGeom prst="roundRect">
            <a:avLst/>
          </a:prstGeom>
          <a:noFill/>
          <a:ln w="3810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Rectangle: Rounded Corners 100">
            <a:extLst>
              <a:ext uri="{FF2B5EF4-FFF2-40B4-BE49-F238E27FC236}">
                <a16:creationId xmlns:a16="http://schemas.microsoft.com/office/drawing/2014/main" xmlns="" id="{A0B1C934-F102-4455-831E-4E39499140EF}"/>
              </a:ext>
            </a:extLst>
          </p:cNvPr>
          <p:cNvSpPr/>
          <p:nvPr/>
        </p:nvSpPr>
        <p:spPr>
          <a:xfrm>
            <a:off x="4596326" y="1951766"/>
            <a:ext cx="1865327" cy="4253566"/>
          </a:xfrm>
          <a:prstGeom prst="roundRect">
            <a:avLst/>
          </a:prstGeom>
          <a:noFill/>
          <a:ln w="3810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Rounded Corners 102">
            <a:extLst>
              <a:ext uri="{FF2B5EF4-FFF2-40B4-BE49-F238E27FC236}">
                <a16:creationId xmlns:a16="http://schemas.microsoft.com/office/drawing/2014/main" xmlns="" id="{7AB74E27-1532-4856-828C-193FAC356084}"/>
              </a:ext>
            </a:extLst>
          </p:cNvPr>
          <p:cNvSpPr/>
          <p:nvPr/>
        </p:nvSpPr>
        <p:spPr>
          <a:xfrm>
            <a:off x="6581891" y="1945598"/>
            <a:ext cx="1865327" cy="4265079"/>
          </a:xfrm>
          <a:prstGeom prst="roundRect">
            <a:avLst/>
          </a:prstGeom>
          <a:noFill/>
          <a:ln w="3810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46665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2"/>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73"/>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76"/>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7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82"/>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0"/>
                                          </p:stCondLst>
                                        </p:cTn>
                                        <p:tgtEl>
                                          <p:spTgt spid="84"/>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0"/>
                                          </p:stCondLst>
                                        </p:cTn>
                                        <p:tgtEl>
                                          <p:spTgt spid="80"/>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7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7"/>
                                        </p:tgtEl>
                                        <p:attrNameLst>
                                          <p:attrName>style.visibility</p:attrName>
                                        </p:attrNameLst>
                                      </p:cBhvr>
                                      <p:to>
                                        <p:strVal val="visible"/>
                                      </p:to>
                                    </p:set>
                                    <p:animEffect transition="in" filter="fade">
                                      <p:cBhvr>
                                        <p:cTn id="25" dur="500"/>
                                        <p:tgtEl>
                                          <p:spTgt spid="97"/>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fade">
                                      <p:cBhvr>
                                        <p:cTn id="29" dur="500"/>
                                        <p:tgtEl>
                                          <p:spTgt spid="99"/>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01"/>
                                        </p:tgtEl>
                                        <p:attrNameLst>
                                          <p:attrName>style.visibility</p:attrName>
                                        </p:attrNameLst>
                                      </p:cBhvr>
                                      <p:to>
                                        <p:strVal val="visible"/>
                                      </p:to>
                                    </p:set>
                                    <p:animEffect transition="in" filter="fade">
                                      <p:cBhvr>
                                        <p:cTn id="33" dur="500"/>
                                        <p:tgtEl>
                                          <p:spTgt spid="10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03"/>
                                        </p:tgtEl>
                                        <p:attrNameLst>
                                          <p:attrName>style.visibility</p:attrName>
                                        </p:attrNameLst>
                                      </p:cBhvr>
                                      <p:to>
                                        <p:strVal val="visible"/>
                                      </p:to>
                                    </p:set>
                                    <p:animEffect transition="in" filter="fade">
                                      <p:cBhvr>
                                        <p:cTn id="37" dur="500"/>
                                        <p:tgtEl>
                                          <p:spTgt spid="103"/>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88"/>
                                        </p:tgtEl>
                                        <p:attrNameLst>
                                          <p:attrName>style.visibility</p:attrName>
                                        </p:attrNameLst>
                                      </p:cBhvr>
                                      <p:to>
                                        <p:strVal val="visible"/>
                                      </p:to>
                                    </p:set>
                                    <p:animEffect transition="in" filter="fade">
                                      <p:cBhvr>
                                        <p:cTn id="41" dur="500"/>
                                        <p:tgtEl>
                                          <p:spTgt spid="88"/>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fade">
                                      <p:cBhvr>
                                        <p:cTn id="45" dur="500"/>
                                        <p:tgtEl>
                                          <p:spTgt spid="90"/>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95"/>
                                        </p:tgtEl>
                                        <p:attrNameLst>
                                          <p:attrName>style.visibility</p:attrName>
                                        </p:attrNameLst>
                                      </p:cBhvr>
                                      <p:to>
                                        <p:strVal val="visible"/>
                                      </p:to>
                                    </p:set>
                                    <p:animEffect transition="in" filter="fade">
                                      <p:cBhvr>
                                        <p:cTn id="49" dur="500"/>
                                        <p:tgtEl>
                                          <p:spTgt spid="95"/>
                                        </p:tgtEl>
                                      </p:cBhvr>
                                    </p:animEffect>
                                  </p:childTnLst>
                                </p:cTn>
                              </p:par>
                            </p:childTnLst>
                          </p:cTn>
                        </p:par>
                        <p:par>
                          <p:cTn id="50" fill="hold">
                            <p:stCondLst>
                              <p:cond delay="3500"/>
                            </p:stCondLst>
                            <p:childTnLst>
                              <p:par>
                                <p:cTn id="51" presetID="10" presetClass="entr" presetSubtype="0" fill="hold" grpId="0" nodeType="after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fade">
                                      <p:cBhvr>
                                        <p:cTn id="53" dur="500"/>
                                        <p:tgtEl>
                                          <p:spTgt spid="89"/>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fade">
                                      <p:cBhvr>
                                        <p:cTn id="57" dur="500"/>
                                        <p:tgtEl>
                                          <p:spTgt spid="94"/>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91"/>
                                        </p:tgtEl>
                                        <p:attrNameLst>
                                          <p:attrName>style.visibility</p:attrName>
                                        </p:attrNameLst>
                                      </p:cBhvr>
                                      <p:to>
                                        <p:strVal val="visible"/>
                                      </p:to>
                                    </p:set>
                                    <p:animEffect transition="in" filter="fade">
                                      <p:cBhvr>
                                        <p:cTn id="61" dur="500"/>
                                        <p:tgtEl>
                                          <p:spTgt spid="91"/>
                                        </p:tgtEl>
                                      </p:cBhvr>
                                    </p:animEffect>
                                  </p:childTnLst>
                                </p:cTn>
                              </p:par>
                            </p:childTnLst>
                          </p:cTn>
                        </p:par>
                        <p:par>
                          <p:cTn id="62" fill="hold">
                            <p:stCondLst>
                              <p:cond delay="5000"/>
                            </p:stCondLst>
                            <p:childTnLst>
                              <p:par>
                                <p:cTn id="63" presetID="10" presetClass="entr" presetSubtype="0" fill="hold" grpId="0" nodeType="afterEffect">
                                  <p:stCondLst>
                                    <p:cond delay="0"/>
                                  </p:stCondLst>
                                  <p:childTnLst>
                                    <p:set>
                                      <p:cBhvr>
                                        <p:cTn id="64" dur="1" fill="hold">
                                          <p:stCondLst>
                                            <p:cond delay="0"/>
                                          </p:stCondLst>
                                        </p:cTn>
                                        <p:tgtEl>
                                          <p:spTgt spid="96"/>
                                        </p:tgtEl>
                                        <p:attrNameLst>
                                          <p:attrName>style.visibility</p:attrName>
                                        </p:attrNameLst>
                                      </p:cBhvr>
                                      <p:to>
                                        <p:strVal val="visible"/>
                                      </p:to>
                                    </p:set>
                                    <p:animEffect transition="in" filter="fade">
                                      <p:cBhvr>
                                        <p:cTn id="65" dur="500"/>
                                        <p:tgtEl>
                                          <p:spTgt spid="96"/>
                                        </p:tgtEl>
                                      </p:cBhvr>
                                    </p:animEffect>
                                  </p:childTnLst>
                                </p:cTn>
                              </p:par>
                            </p:childTnLst>
                          </p:cTn>
                        </p:par>
                        <p:par>
                          <p:cTn id="66" fill="hold">
                            <p:stCondLst>
                              <p:cond delay="5500"/>
                            </p:stCondLst>
                            <p:childTnLst>
                              <p:par>
                                <p:cTn id="67" presetID="10" presetClass="entr" presetSubtype="0" fill="hold" grpId="0" nodeType="afterEffect">
                                  <p:stCondLst>
                                    <p:cond delay="0"/>
                                  </p:stCondLst>
                                  <p:childTnLst>
                                    <p:set>
                                      <p:cBhvr>
                                        <p:cTn id="68" dur="1" fill="hold">
                                          <p:stCondLst>
                                            <p:cond delay="0"/>
                                          </p:stCondLst>
                                        </p:cTn>
                                        <p:tgtEl>
                                          <p:spTgt spid="92"/>
                                        </p:tgtEl>
                                        <p:attrNameLst>
                                          <p:attrName>style.visibility</p:attrName>
                                        </p:attrNameLst>
                                      </p:cBhvr>
                                      <p:to>
                                        <p:strVal val="visible"/>
                                      </p:to>
                                    </p:set>
                                    <p:animEffect transition="in" filter="fade">
                                      <p:cBhvr>
                                        <p:cTn id="69" dur="500"/>
                                        <p:tgtEl>
                                          <p:spTgt spid="92"/>
                                        </p:tgtEl>
                                      </p:cBhvr>
                                    </p:animEffect>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fade">
                                      <p:cBhvr>
                                        <p:cTn id="73"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animBg="1"/>
      <p:bldP spid="74" grpId="0" animBg="1"/>
      <p:bldP spid="76" grpId="0" animBg="1"/>
      <p:bldP spid="78" grpId="0" animBg="1"/>
      <p:bldP spid="80" grpId="0" animBg="1"/>
      <p:bldP spid="82" grpId="0" animBg="1"/>
      <p:bldP spid="84"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9" grpId="0" animBg="1"/>
      <p:bldP spid="101" grpId="0" animBg="1"/>
      <p:bldP spid="10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hlinkClick r:id="rId2"/>
            <a:extLst>
              <a:ext uri="{FF2B5EF4-FFF2-40B4-BE49-F238E27FC236}">
                <a16:creationId xmlns:a16="http://schemas.microsoft.com/office/drawing/2014/main" xmlns="" id="{3233EF02-5BE1-471A-B8D2-58089B8FF0B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itle 7">
            <a:extLst>
              <a:ext uri="{FF2B5EF4-FFF2-40B4-BE49-F238E27FC236}">
                <a16:creationId xmlns:a16="http://schemas.microsoft.com/office/drawing/2014/main" xmlns="" id="{FB654C28-2C5A-4E6F-A81A-0D289D923D49}"/>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2" name="TextBox 11">
            <a:extLst>
              <a:ext uri="{FF2B5EF4-FFF2-40B4-BE49-F238E27FC236}">
                <a16:creationId xmlns:a16="http://schemas.microsoft.com/office/drawing/2014/main" xmlns="" id="{5CEBF3E9-47CA-4E3B-9754-C30884EC38F9}"/>
              </a:ext>
            </a:extLst>
          </p:cNvPr>
          <p:cNvSpPr txBox="1"/>
          <p:nvPr/>
        </p:nvSpPr>
        <p:spPr>
          <a:xfrm>
            <a:off x="620786" y="1640412"/>
            <a:ext cx="7623017" cy="892552"/>
          </a:xfrm>
          <a:prstGeom prst="rect">
            <a:avLst/>
          </a:prstGeom>
          <a:noFill/>
        </p:spPr>
        <p:txBody>
          <a:bodyPr wrap="square">
            <a:spAutoFit/>
          </a:bodyPr>
          <a:lstStyle/>
          <a:p>
            <a:pPr rtl="0">
              <a:spcBef>
                <a:spcPts val="0"/>
              </a:spcBef>
              <a:spcAft>
                <a:spcPts val="0"/>
              </a:spcAft>
            </a:pPr>
            <a:r>
              <a:rPr lang="en-GB" sz="1600" b="0" i="0" u="none" strike="noStrike" dirty="0">
                <a:solidFill>
                  <a:srgbClr val="000000"/>
                </a:solidFill>
                <a:effectLst/>
              </a:rPr>
              <a:t>Look closely at the features of the locations on the next few slides.</a:t>
            </a:r>
            <a:endParaRPr lang="en-GB" sz="1600" b="0" dirty="0">
              <a:effectLst/>
            </a:endParaRPr>
          </a:p>
          <a:p>
            <a:r>
              <a:rPr lang="en-GB" dirty="0"/>
              <a:t/>
            </a:r>
            <a:br>
              <a:rPr lang="en-GB" dirty="0"/>
            </a:br>
            <a:endParaRPr lang="en-GB" dirty="0"/>
          </a:p>
        </p:txBody>
      </p:sp>
      <p:sp>
        <p:nvSpPr>
          <p:cNvPr id="15" name="Rectangle: Rounded Corners 14">
            <a:extLst>
              <a:ext uri="{FF2B5EF4-FFF2-40B4-BE49-F238E27FC236}">
                <a16:creationId xmlns:a16="http://schemas.microsoft.com/office/drawing/2014/main" xmlns="" id="{8EAC09ED-8041-42F1-A543-C7A0D33D5610}"/>
              </a:ext>
            </a:extLst>
          </p:cNvPr>
          <p:cNvSpPr/>
          <p:nvPr/>
        </p:nvSpPr>
        <p:spPr>
          <a:xfrm>
            <a:off x="642796" y="2399168"/>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4468" t="-6810" r="-23835" b="-1648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7" name="Rectangle: Rounded Corners 16">
            <a:extLst>
              <a:ext uri="{FF2B5EF4-FFF2-40B4-BE49-F238E27FC236}">
                <a16:creationId xmlns:a16="http://schemas.microsoft.com/office/drawing/2014/main" xmlns="" id="{2895B947-EAD2-4C10-9805-11A7147D9694}"/>
              </a:ext>
            </a:extLst>
          </p:cNvPr>
          <p:cNvSpPr/>
          <p:nvPr/>
        </p:nvSpPr>
        <p:spPr>
          <a:xfrm>
            <a:off x="5924869" y="4348922"/>
            <a:ext cx="2598345" cy="1953458"/>
          </a:xfrm>
          <a:prstGeom prst="roundRect">
            <a:avLst/>
          </a:prstGeom>
          <a:blipFill>
            <a:blip r:embed="rId4" cstate="screen">
              <a:extLst>
                <a:ext uri="{28A0092B-C50C-407E-A947-70E740481C1C}">
                  <a14:useLocalDpi xmlns:a14="http://schemas.microsoft.com/office/drawing/2010/main"/>
                </a:ext>
              </a:extLst>
            </a:blip>
            <a:stretch>
              <a:fillRect l="-23594" t="-7093" r="-4708" b="-161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3" name="Rectangle: Rounded Corners 12">
            <a:extLst>
              <a:ext uri="{FF2B5EF4-FFF2-40B4-BE49-F238E27FC236}">
                <a16:creationId xmlns:a16="http://schemas.microsoft.com/office/drawing/2014/main" xmlns="" id="{A141EF68-FEFF-4F62-B649-10C40D6D861E}"/>
              </a:ext>
            </a:extLst>
          </p:cNvPr>
          <p:cNvSpPr/>
          <p:nvPr/>
        </p:nvSpPr>
        <p:spPr>
          <a:xfrm>
            <a:off x="5924869" y="2816590"/>
            <a:ext cx="2598345" cy="1460745"/>
          </a:xfrm>
          <a:prstGeom prst="roundRect">
            <a:avLst>
              <a:gd name="adj" fmla="val 18387"/>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88000" rIns="72000" bIns="288000" rtlCol="0" anchor="ctr">
            <a:spAutoFit/>
          </a:bodyPr>
          <a:lstStyle/>
          <a:p>
            <a:r>
              <a:rPr lang="en-GB" sz="1600" b="0" i="0" u="none" strike="noStrike" dirty="0">
                <a:solidFill>
                  <a:srgbClr val="000000"/>
                </a:solidFill>
                <a:effectLst/>
              </a:rPr>
              <a:t>An open, sunny landscape is ideal for harvesting solar energy.</a:t>
            </a:r>
            <a:endParaRPr lang="en-GB" sz="1400" b="0" dirty="0">
              <a:effectLst/>
            </a:endParaRPr>
          </a:p>
        </p:txBody>
      </p:sp>
      <p:sp>
        <p:nvSpPr>
          <p:cNvPr id="16" name="Rectangle: Rounded Corners 15">
            <a:extLst>
              <a:ext uri="{FF2B5EF4-FFF2-40B4-BE49-F238E27FC236}">
                <a16:creationId xmlns:a16="http://schemas.microsoft.com/office/drawing/2014/main" xmlns="" id="{2A0D664E-3ED8-49D2-A3DB-1EBDD6BA3BE1}"/>
              </a:ext>
            </a:extLst>
          </p:cNvPr>
          <p:cNvSpPr/>
          <p:nvPr/>
        </p:nvSpPr>
        <p:spPr>
          <a:xfrm>
            <a:off x="633743" y="2070400"/>
            <a:ext cx="7889471" cy="674603"/>
          </a:xfrm>
          <a:prstGeom prst="roundRect">
            <a:avLst>
              <a:gd name="adj" fmla="val 17147"/>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180000" rIns="72000" bIns="180000" rtlCol="0" anchor="ctr">
            <a:spAutoFit/>
          </a:bodyPr>
          <a:lstStyle/>
          <a:p>
            <a:r>
              <a:rPr lang="en-GB" sz="1600" dirty="0">
                <a:solidFill>
                  <a:schemeClr val="tx1"/>
                </a:solidFill>
              </a:rPr>
              <a:t>Which type of renewable energy would they suit best?</a:t>
            </a:r>
            <a:endParaRPr lang="en-GB" sz="1400" dirty="0">
              <a:solidFill>
                <a:schemeClr val="tx1"/>
              </a:solidFill>
            </a:endParaRPr>
          </a:p>
        </p:txBody>
      </p:sp>
    </p:spTree>
    <p:extLst>
      <p:ext uri="{BB962C8B-B14F-4D97-AF65-F5344CB8AC3E}">
        <p14:creationId xmlns:p14="http://schemas.microsoft.com/office/powerpoint/2010/main" val="6246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xmlns="" id="{901B5F2C-E71E-4E2A-BC09-F04872CD062E}"/>
              </a:ext>
            </a:extLst>
          </p:cNvPr>
          <p:cNvSpPr/>
          <p:nvPr/>
        </p:nvSpPr>
        <p:spPr>
          <a:xfrm>
            <a:off x="638894" y="1910281"/>
            <a:ext cx="5160475" cy="3899509"/>
          </a:xfrm>
          <a:prstGeom prst="roundRect">
            <a:avLst>
              <a:gd name="adj" fmla="val 11723"/>
            </a:avLst>
          </a:prstGeom>
          <a:blipFill>
            <a:blip r:embed="rId3"/>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xmlns="" id="{4B63E617-8E50-4210-9DAF-24FE5174FE8C}"/>
              </a:ext>
            </a:extLst>
          </p:cNvPr>
          <p:cNvSpPr/>
          <p:nvPr/>
        </p:nvSpPr>
        <p:spPr>
          <a:xfrm>
            <a:off x="5924867" y="3860035"/>
            <a:ext cx="2598345" cy="1953458"/>
          </a:xfrm>
          <a:prstGeom prst="roundRect">
            <a:avLst/>
          </a:prstGeom>
          <a:blipFill>
            <a:blip r:embed="rId4"/>
            <a:stretch>
              <a:fillRect l="-23594" t="-7093" r="-4708" b="-161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xmlns="" id="{4DC2FD16-C274-4206-9FDA-CDAB5B1D7E3E}"/>
              </a:ext>
            </a:extLst>
          </p:cNvPr>
          <p:cNvSpPr/>
          <p:nvPr/>
        </p:nvSpPr>
        <p:spPr>
          <a:xfrm>
            <a:off x="5906761" y="2006174"/>
            <a:ext cx="2598345" cy="1733160"/>
          </a:xfrm>
          <a:prstGeom prst="roundRect">
            <a:avLst>
              <a:gd name="adj" fmla="val 17147"/>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88000" rIns="72000" bIns="288000" rtlCol="0" anchor="ctr">
            <a:spAutoFit/>
          </a:bodyPr>
          <a:lstStyle/>
          <a:p>
            <a:r>
              <a:rPr lang="en-GB" sz="1600" dirty="0">
                <a:solidFill>
                  <a:schemeClr val="tx1"/>
                </a:solidFill>
              </a:rPr>
              <a:t>A river with a drop in elevation is an ideal location for harvesting hydroelectric power.</a:t>
            </a:r>
            <a:endParaRPr lang="en-GB" sz="1200" b="0" dirty="0">
              <a:solidFill>
                <a:schemeClr val="tx1"/>
              </a:solidFill>
              <a:effectLst/>
            </a:endParaRPr>
          </a:p>
        </p:txBody>
      </p:sp>
    </p:spTree>
    <p:extLst>
      <p:ext uri="{BB962C8B-B14F-4D97-AF65-F5344CB8AC3E}">
        <p14:creationId xmlns:p14="http://schemas.microsoft.com/office/powerpoint/2010/main" val="25850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xmlns="" id="{901B5F2C-E71E-4E2A-BC09-F04872CD062E}"/>
              </a:ext>
            </a:extLst>
          </p:cNvPr>
          <p:cNvSpPr/>
          <p:nvPr/>
        </p:nvSpPr>
        <p:spPr>
          <a:xfrm>
            <a:off x="638894" y="1910281"/>
            <a:ext cx="5160475" cy="3899509"/>
          </a:xfrm>
          <a:prstGeom prst="roundRect">
            <a:avLst>
              <a:gd name="adj" fmla="val 11723"/>
            </a:avLst>
          </a:prstGeom>
          <a:blipFill>
            <a:blip r:embed="rId3"/>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xmlns="" id="{4B63E617-8E50-4210-9DAF-24FE5174FE8C}"/>
              </a:ext>
            </a:extLst>
          </p:cNvPr>
          <p:cNvSpPr/>
          <p:nvPr/>
        </p:nvSpPr>
        <p:spPr>
          <a:xfrm>
            <a:off x="5924867" y="3856332"/>
            <a:ext cx="2598345" cy="1953458"/>
          </a:xfrm>
          <a:prstGeom prst="roundRect">
            <a:avLst/>
          </a:prstGeom>
          <a:blipFill>
            <a:blip r:embed="rId4"/>
            <a:stretch>
              <a:fillRect l="-23594" t="-7093" r="-4708" b="-161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xmlns="" id="{4DC2FD16-C274-4206-9FDA-CDAB5B1D7E3E}"/>
              </a:ext>
            </a:extLst>
          </p:cNvPr>
          <p:cNvSpPr/>
          <p:nvPr/>
        </p:nvSpPr>
        <p:spPr>
          <a:xfrm>
            <a:off x="5924867" y="1910281"/>
            <a:ext cx="2598345" cy="1884919"/>
          </a:xfrm>
          <a:prstGeom prst="roundRect">
            <a:avLst>
              <a:gd name="adj" fmla="val 17147"/>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An area with geysers and hot springs is an ideal location for harvesting geothermal energy.</a:t>
            </a:r>
            <a:endParaRPr lang="en-GB" sz="1100" b="0" dirty="0">
              <a:solidFill>
                <a:schemeClr val="tx1"/>
              </a:solidFill>
              <a:effectLst/>
            </a:endParaRPr>
          </a:p>
        </p:txBody>
      </p:sp>
    </p:spTree>
    <p:extLst>
      <p:ext uri="{BB962C8B-B14F-4D97-AF65-F5344CB8AC3E}">
        <p14:creationId xmlns:p14="http://schemas.microsoft.com/office/powerpoint/2010/main" val="416492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xmlns="" id="{901B5F2C-E71E-4E2A-BC09-F04872CD062E}"/>
              </a:ext>
            </a:extLst>
          </p:cNvPr>
          <p:cNvSpPr/>
          <p:nvPr/>
        </p:nvSpPr>
        <p:spPr>
          <a:xfrm>
            <a:off x="638894" y="1910281"/>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xmlns="" id="{4B63E617-8E50-4210-9DAF-24FE5174FE8C}"/>
              </a:ext>
            </a:extLst>
          </p:cNvPr>
          <p:cNvSpPr/>
          <p:nvPr/>
        </p:nvSpPr>
        <p:spPr>
          <a:xfrm>
            <a:off x="5924240" y="3611888"/>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xmlns="" id="{4DC2FD16-C274-4206-9FDA-CDAB5B1D7E3E}"/>
              </a:ext>
            </a:extLst>
          </p:cNvPr>
          <p:cNvSpPr/>
          <p:nvPr/>
        </p:nvSpPr>
        <p:spPr>
          <a:xfrm>
            <a:off x="5924241" y="2211858"/>
            <a:ext cx="2598345" cy="1299870"/>
          </a:xfrm>
          <a:prstGeom prst="roundRect">
            <a:avLst>
              <a:gd name="adj" fmla="val 17147"/>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An unpopulated, windy area is perfect for harvesting wind power.</a:t>
            </a:r>
            <a:endParaRPr lang="en-GB" sz="1050" b="0" dirty="0">
              <a:solidFill>
                <a:schemeClr val="tx1"/>
              </a:solidFill>
              <a:effectLst/>
            </a:endParaRPr>
          </a:p>
        </p:txBody>
      </p:sp>
    </p:spTree>
    <p:extLst>
      <p:ext uri="{BB962C8B-B14F-4D97-AF65-F5344CB8AC3E}">
        <p14:creationId xmlns:p14="http://schemas.microsoft.com/office/powerpoint/2010/main" val="4142053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xmlns="" id="{901B5F2C-E71E-4E2A-BC09-F04872CD062E}"/>
              </a:ext>
            </a:extLst>
          </p:cNvPr>
          <p:cNvSpPr/>
          <p:nvPr/>
        </p:nvSpPr>
        <p:spPr>
          <a:xfrm>
            <a:off x="638894" y="1910281"/>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xmlns="" id="{4B63E617-8E50-4210-9DAF-24FE5174FE8C}"/>
              </a:ext>
            </a:extLst>
          </p:cNvPr>
          <p:cNvSpPr/>
          <p:nvPr/>
        </p:nvSpPr>
        <p:spPr>
          <a:xfrm>
            <a:off x="5924240" y="3783903"/>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xmlns="" id="{4DC2FD16-C274-4206-9FDA-CDAB5B1D7E3E}"/>
              </a:ext>
            </a:extLst>
          </p:cNvPr>
          <p:cNvSpPr/>
          <p:nvPr/>
        </p:nvSpPr>
        <p:spPr>
          <a:xfrm>
            <a:off x="5924240" y="2091040"/>
            <a:ext cx="2598345" cy="1572285"/>
          </a:xfrm>
          <a:prstGeom prst="roundRect">
            <a:avLst>
              <a:gd name="adj" fmla="val 17147"/>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An open terrain, with high sun and low winds, is perfect for harvesting solar energy.</a:t>
            </a:r>
            <a:endParaRPr lang="en-GB" sz="1000" b="0" dirty="0">
              <a:solidFill>
                <a:schemeClr val="tx1"/>
              </a:solidFill>
              <a:effectLst/>
            </a:endParaRPr>
          </a:p>
        </p:txBody>
      </p:sp>
    </p:spTree>
    <p:extLst>
      <p:ext uri="{BB962C8B-B14F-4D97-AF65-F5344CB8AC3E}">
        <p14:creationId xmlns:p14="http://schemas.microsoft.com/office/powerpoint/2010/main" val="307183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xmlns="" id="{901B5F2C-E71E-4E2A-BC09-F04872CD062E}"/>
              </a:ext>
            </a:extLst>
          </p:cNvPr>
          <p:cNvSpPr/>
          <p:nvPr/>
        </p:nvSpPr>
        <p:spPr>
          <a:xfrm>
            <a:off x="638894" y="1910281"/>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xmlns="" id="{4B63E617-8E50-4210-9DAF-24FE5174FE8C}"/>
              </a:ext>
            </a:extLst>
          </p:cNvPr>
          <p:cNvSpPr/>
          <p:nvPr/>
        </p:nvSpPr>
        <p:spPr>
          <a:xfrm>
            <a:off x="5924240" y="3783903"/>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xmlns="" id="{4DC2FD16-C274-4206-9FDA-CDAB5B1D7E3E}"/>
              </a:ext>
            </a:extLst>
          </p:cNvPr>
          <p:cNvSpPr/>
          <p:nvPr/>
        </p:nvSpPr>
        <p:spPr>
          <a:xfrm>
            <a:off x="5924241" y="2091040"/>
            <a:ext cx="2580866" cy="1572285"/>
          </a:xfrm>
          <a:prstGeom prst="roundRect">
            <a:avLst>
              <a:gd name="adj" fmla="val 17147"/>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 coastal area with sustained winds is an ideal location for harvesting wind energy.</a:t>
            </a:r>
            <a:endParaRPr lang="en-GB" sz="900" b="0" dirty="0">
              <a:solidFill>
                <a:schemeClr val="tx1"/>
              </a:solidFill>
              <a:effectLst/>
            </a:endParaRPr>
          </a:p>
        </p:txBody>
      </p:sp>
    </p:spTree>
    <p:extLst>
      <p:ext uri="{BB962C8B-B14F-4D97-AF65-F5344CB8AC3E}">
        <p14:creationId xmlns:p14="http://schemas.microsoft.com/office/powerpoint/2010/main" val="191535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xmlns="" id="{901B5F2C-E71E-4E2A-BC09-F04872CD062E}"/>
              </a:ext>
            </a:extLst>
          </p:cNvPr>
          <p:cNvSpPr/>
          <p:nvPr/>
        </p:nvSpPr>
        <p:spPr>
          <a:xfrm>
            <a:off x="4572941" y="1834530"/>
            <a:ext cx="3711921" cy="2234018"/>
          </a:xfrm>
          <a:prstGeom prst="roundRect">
            <a:avLst>
              <a:gd name="adj" fmla="val 11723"/>
            </a:avLst>
          </a:prstGeom>
          <a:blipFill>
            <a:blip r:embed="rId2"/>
            <a:stretch>
              <a:fillRect l="-8251" t="-9546" r="-18017" b="-3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2" name="Rectangle: Rounded Corners 1">
            <a:extLst>
              <a:ext uri="{FF2B5EF4-FFF2-40B4-BE49-F238E27FC236}">
                <a16:creationId xmlns:a16="http://schemas.microsoft.com/office/drawing/2014/main" xmlns="" id="{A420A226-01A0-46F5-820B-DE7E55EBFDF0}"/>
              </a:ext>
            </a:extLst>
          </p:cNvPr>
          <p:cNvSpPr/>
          <p:nvPr/>
        </p:nvSpPr>
        <p:spPr>
          <a:xfrm>
            <a:off x="743107" y="1834530"/>
            <a:ext cx="4219134" cy="2234018"/>
          </a:xfrm>
          <a:prstGeom prst="roundRect">
            <a:avLst>
              <a:gd name="adj" fmla="val 17147"/>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0" rIns="72000" bIns="720000" rtlCol="0" anchor="ctr">
            <a:spAutoFit/>
          </a:bodyPr>
          <a:lstStyle/>
          <a:p>
            <a:r>
              <a:rPr lang="en-GB" sz="1600" b="0" i="0" u="none" strike="noStrike" dirty="0">
                <a:solidFill>
                  <a:schemeClr val="tx1"/>
                </a:solidFill>
                <a:effectLst/>
              </a:rPr>
              <a:t>Volcanic regions are well suited to geothermal power plants.</a:t>
            </a:r>
            <a:endParaRPr lang="en-GB" sz="1200" dirty="0">
              <a:solidFill>
                <a:schemeClr val="tx1"/>
              </a:solidFill>
            </a:endParaRPr>
          </a:p>
        </p:txBody>
      </p:sp>
      <p:sp>
        <p:nvSpPr>
          <p:cNvPr id="4" name="Rectangle 3">
            <a:hlinkClick r:id="rId3"/>
            <a:extLst>
              <a:ext uri="{FF2B5EF4-FFF2-40B4-BE49-F238E27FC236}">
                <a16:creationId xmlns:a16="http://schemas.microsoft.com/office/drawing/2014/main" xmlns=""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grpSp>
        <p:nvGrpSpPr>
          <p:cNvPr id="10" name="Group 9">
            <a:extLst>
              <a:ext uri="{FF2B5EF4-FFF2-40B4-BE49-F238E27FC236}">
                <a16:creationId xmlns:a16="http://schemas.microsoft.com/office/drawing/2014/main" xmlns="" id="{022377F0-2330-4A4B-A172-18E14396A54C}"/>
              </a:ext>
            </a:extLst>
          </p:cNvPr>
          <p:cNvGrpSpPr/>
          <p:nvPr/>
        </p:nvGrpSpPr>
        <p:grpSpPr>
          <a:xfrm>
            <a:off x="728714" y="4381878"/>
            <a:ext cx="5101718" cy="1439622"/>
            <a:chOff x="782012" y="1497420"/>
            <a:chExt cx="2208837" cy="1825299"/>
          </a:xfrm>
        </p:grpSpPr>
        <p:sp>
          <p:nvSpPr>
            <p:cNvPr id="11" name="Rectangle: Rounded Corners 10">
              <a:extLst>
                <a:ext uri="{FF2B5EF4-FFF2-40B4-BE49-F238E27FC236}">
                  <a16:creationId xmlns:a16="http://schemas.microsoft.com/office/drawing/2014/main" xmlns="" id="{99C2809B-F48F-4B07-8A5E-C7E891433610}"/>
                </a:ext>
              </a:extLst>
            </p:cNvPr>
            <p:cNvSpPr/>
            <p:nvPr/>
          </p:nvSpPr>
          <p:spPr>
            <a:xfrm>
              <a:off x="782012" y="1497420"/>
              <a:ext cx="1035084" cy="1380749"/>
            </a:xfrm>
            <a:prstGeom prst="roundRect">
              <a:avLst>
                <a:gd name="adj" fmla="val 29710"/>
              </a:avLst>
            </a:prstGeom>
            <a:solidFill>
              <a:srgbClr val="73C050"/>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Rounded Corners 11">
              <a:extLst>
                <a:ext uri="{FF2B5EF4-FFF2-40B4-BE49-F238E27FC236}">
                  <a16:creationId xmlns:a16="http://schemas.microsoft.com/office/drawing/2014/main" xmlns="" id="{C5AB94D1-5FC4-47BD-B511-E19B54DB8331}"/>
                </a:ext>
              </a:extLst>
            </p:cNvPr>
            <p:cNvSpPr/>
            <p:nvPr/>
          </p:nvSpPr>
          <p:spPr>
            <a:xfrm>
              <a:off x="782012" y="2038343"/>
              <a:ext cx="2208837" cy="1284376"/>
            </a:xfrm>
            <a:prstGeom prst="roundRect">
              <a:avLst>
                <a:gd name="adj" fmla="val 30204"/>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85% of current geothermal energy plants are in countries that lie on the ‘Ring of Fire’</a:t>
              </a:r>
              <a:endParaRPr lang="en-GB" sz="1400" b="0" dirty="0">
                <a:effectLst/>
              </a:endParaRPr>
            </a:p>
          </p:txBody>
        </p:sp>
        <p:sp>
          <p:nvSpPr>
            <p:cNvPr id="16" name="Rectangle 15">
              <a:extLst>
                <a:ext uri="{FF2B5EF4-FFF2-40B4-BE49-F238E27FC236}">
                  <a16:creationId xmlns:a16="http://schemas.microsoft.com/office/drawing/2014/main" xmlns="" id="{920BFCEA-2B63-4309-8339-D22191853B7B}"/>
                </a:ext>
              </a:extLst>
            </p:cNvPr>
            <p:cNvSpPr/>
            <p:nvPr/>
          </p:nvSpPr>
          <p:spPr>
            <a:xfrm>
              <a:off x="828684" y="1548472"/>
              <a:ext cx="1976823" cy="369332"/>
            </a:xfrm>
            <a:prstGeom prst="rect">
              <a:avLst/>
            </a:prstGeom>
          </p:spPr>
          <p:txBody>
            <a:bodyPr wrap="none">
              <a:spAutoFit/>
            </a:bodyPr>
            <a:lstStyle/>
            <a:p>
              <a:r>
                <a:rPr lang="en-GB" b="1" dirty="0"/>
                <a:t>Did You Know…?</a:t>
              </a:r>
            </a:p>
          </p:txBody>
        </p:sp>
      </p:grpSp>
      <p:sp>
        <p:nvSpPr>
          <p:cNvPr id="17" name="Rectangle: Rounded Corners 16">
            <a:extLst>
              <a:ext uri="{FF2B5EF4-FFF2-40B4-BE49-F238E27FC236}">
                <a16:creationId xmlns:a16="http://schemas.microsoft.com/office/drawing/2014/main" xmlns="" id="{854A39E3-0E9E-4D8A-8E0F-CEC4FF4DE264}"/>
              </a:ext>
            </a:extLst>
          </p:cNvPr>
          <p:cNvSpPr/>
          <p:nvPr/>
        </p:nvSpPr>
        <p:spPr>
          <a:xfrm>
            <a:off x="5924869" y="4170066"/>
            <a:ext cx="2359993" cy="2063653"/>
          </a:xfrm>
          <a:prstGeom prst="roundRect">
            <a:avLst/>
          </a:prstGeom>
          <a:blipFill>
            <a:blip r:embed="rId4" cstate="screen">
              <a:extLst>
                <a:ext uri="{28A0092B-C50C-407E-A947-70E740481C1C}">
                  <a14:useLocalDpi xmlns:a14="http://schemas.microsoft.com/office/drawing/2010/main"/>
                </a:ext>
              </a:extLst>
            </a:blip>
            <a:stretch>
              <a:fillRect l="-10254" t="-3015" r="-7204" b="-12121"/>
            </a:stretch>
          </a:blipFill>
          <a:ln>
            <a:solidFill>
              <a:srgbClr val="CADB3C"/>
            </a:solid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Tree>
    <p:extLst>
      <p:ext uri="{BB962C8B-B14F-4D97-AF65-F5344CB8AC3E}">
        <p14:creationId xmlns:p14="http://schemas.microsoft.com/office/powerpoint/2010/main" val="2346295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xmlns="" id="{901B5F2C-E71E-4E2A-BC09-F04872CD062E}"/>
              </a:ext>
            </a:extLst>
          </p:cNvPr>
          <p:cNvSpPr/>
          <p:nvPr/>
        </p:nvSpPr>
        <p:spPr>
          <a:xfrm>
            <a:off x="638893" y="1892174"/>
            <a:ext cx="5160475" cy="3899509"/>
          </a:xfrm>
          <a:prstGeom prst="roundRect">
            <a:avLst>
              <a:gd name="adj" fmla="val 11723"/>
            </a:avLst>
          </a:prstGeom>
          <a:blipFill>
            <a:blip r:embed="rId3"/>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xmlns="" id="{4B63E617-8E50-4210-9DAF-24FE5174FE8C}"/>
              </a:ext>
            </a:extLst>
          </p:cNvPr>
          <p:cNvSpPr/>
          <p:nvPr/>
        </p:nvSpPr>
        <p:spPr>
          <a:xfrm>
            <a:off x="5906761" y="3693368"/>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xmlns="" id="{4DC2FD16-C274-4206-9FDA-CDAB5B1D7E3E}"/>
              </a:ext>
            </a:extLst>
          </p:cNvPr>
          <p:cNvSpPr/>
          <p:nvPr/>
        </p:nvSpPr>
        <p:spPr>
          <a:xfrm>
            <a:off x="5924241" y="2236300"/>
            <a:ext cx="2580866" cy="1299870"/>
          </a:xfrm>
          <a:prstGeom prst="roundRect">
            <a:avLst>
              <a:gd name="adj" fmla="val 17147"/>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 fast-flowing river is an ideal source of hydroelectric energy.</a:t>
            </a:r>
            <a:endParaRPr lang="en-GB" sz="800" b="0" dirty="0">
              <a:solidFill>
                <a:schemeClr val="tx1"/>
              </a:solidFill>
              <a:effectLst/>
            </a:endParaRPr>
          </a:p>
        </p:txBody>
      </p:sp>
    </p:spTree>
    <p:extLst>
      <p:ext uri="{BB962C8B-B14F-4D97-AF65-F5344CB8AC3E}">
        <p14:creationId xmlns:p14="http://schemas.microsoft.com/office/powerpoint/2010/main" val="4106032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F9890814-E081-49AB-AD6A-3E77CDB6845D}"/>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C4F56035-B5A8-4F85-A627-EB97FC4A1A7B}"/>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Go Carbon Net Zero</a:t>
            </a:r>
            <a:endParaRPr lang="en-GB" sz="5000" dirty="0">
              <a:latin typeface="+mn-lt"/>
            </a:endParaRPr>
          </a:p>
        </p:txBody>
      </p:sp>
      <p:sp>
        <p:nvSpPr>
          <p:cNvPr id="8" name="TextBox 7">
            <a:extLst>
              <a:ext uri="{FF2B5EF4-FFF2-40B4-BE49-F238E27FC236}">
                <a16:creationId xmlns:a16="http://schemas.microsoft.com/office/drawing/2014/main" xmlns="" id="{5E3B1CA1-F268-4779-99F7-0F03433D1583}"/>
              </a:ext>
            </a:extLst>
          </p:cNvPr>
          <p:cNvSpPr txBox="1"/>
          <p:nvPr/>
        </p:nvSpPr>
        <p:spPr>
          <a:xfrm>
            <a:off x="589470" y="1455995"/>
            <a:ext cx="7821196" cy="584775"/>
          </a:xfrm>
          <a:prstGeom prst="rect">
            <a:avLst/>
          </a:prstGeom>
          <a:noFill/>
        </p:spPr>
        <p:txBody>
          <a:bodyPr wrap="square">
            <a:spAutoFit/>
          </a:bodyPr>
          <a:lstStyle/>
          <a:p>
            <a:r>
              <a:rPr lang="en-GB" sz="1600" b="0" i="0" u="none" strike="noStrike" dirty="0">
                <a:solidFill>
                  <a:srgbClr val="000000"/>
                </a:solidFill>
                <a:effectLst/>
              </a:rPr>
              <a:t>Think about everything you have learned about sources of renewable energy and its benefits.</a:t>
            </a:r>
            <a:endParaRPr lang="en-GB" sz="1600" dirty="0"/>
          </a:p>
        </p:txBody>
      </p:sp>
      <p:sp>
        <p:nvSpPr>
          <p:cNvPr id="9" name="Rectangle: Rounded Corners 8">
            <a:extLst>
              <a:ext uri="{FF2B5EF4-FFF2-40B4-BE49-F238E27FC236}">
                <a16:creationId xmlns:a16="http://schemas.microsoft.com/office/drawing/2014/main" xmlns="" id="{1776C3ED-965C-4D34-BF42-9D7CBC8BA5D3}"/>
              </a:ext>
            </a:extLst>
          </p:cNvPr>
          <p:cNvSpPr/>
          <p:nvPr/>
        </p:nvSpPr>
        <p:spPr>
          <a:xfrm>
            <a:off x="699365" y="2177444"/>
            <a:ext cx="7711301" cy="527199"/>
          </a:xfrm>
          <a:prstGeom prst="roundRect">
            <a:avLst>
              <a:gd name="adj" fmla="val 21383"/>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What does it mean to ‘Go Carbon Net Zero’?</a:t>
            </a:r>
            <a:endParaRPr lang="en-GB" sz="1200" dirty="0">
              <a:solidFill>
                <a:schemeClr val="tx1"/>
              </a:solidFill>
            </a:endParaRPr>
          </a:p>
        </p:txBody>
      </p:sp>
      <p:sp>
        <p:nvSpPr>
          <p:cNvPr id="10" name="Rectangle: Rounded Corners 9">
            <a:extLst>
              <a:ext uri="{FF2B5EF4-FFF2-40B4-BE49-F238E27FC236}">
                <a16:creationId xmlns:a16="http://schemas.microsoft.com/office/drawing/2014/main" xmlns="" id="{D47A1073-8C86-408B-BAD1-836CD08A22AB}"/>
              </a:ext>
            </a:extLst>
          </p:cNvPr>
          <p:cNvSpPr/>
          <p:nvPr/>
        </p:nvSpPr>
        <p:spPr>
          <a:xfrm>
            <a:off x="699365" y="2985811"/>
            <a:ext cx="7711301" cy="2777665"/>
          </a:xfrm>
          <a:prstGeom prst="roundRect">
            <a:avLst>
              <a:gd name="adj" fmla="val 9338"/>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fontAlgn="base">
              <a:spcBef>
                <a:spcPts val="1200"/>
              </a:spcBef>
              <a:buFont typeface="Arial" panose="020B0604020202020204" pitchFamily="34" charset="0"/>
              <a:buChar char="•"/>
            </a:pPr>
            <a:r>
              <a:rPr lang="en-GB" sz="1600" dirty="0">
                <a:solidFill>
                  <a:schemeClr val="tx1"/>
                </a:solidFill>
              </a:rPr>
              <a:t>Relying on fossil fuels for our energy needs has resulted in high emissions of greenhouse gases that are harming our planet.</a:t>
            </a:r>
          </a:p>
          <a:p>
            <a:pPr marL="285750" indent="-285750" fontAlgn="base">
              <a:spcBef>
                <a:spcPts val="1200"/>
              </a:spcBef>
              <a:buFont typeface="Arial" panose="020B0604020202020204" pitchFamily="34" charset="0"/>
              <a:buChar char="•"/>
            </a:pPr>
            <a:r>
              <a:rPr lang="en-GB" sz="1600" dirty="0">
                <a:solidFill>
                  <a:schemeClr val="tx1"/>
                </a:solidFill>
              </a:rPr>
              <a:t>We can help reduce and even eliminate these harmful emissions by using renewable energy sources.</a:t>
            </a:r>
          </a:p>
          <a:p>
            <a:pPr marL="285750" indent="-285750" fontAlgn="base">
              <a:spcBef>
                <a:spcPts val="1200"/>
              </a:spcBef>
              <a:buFont typeface="Arial" panose="020B0604020202020204" pitchFamily="34" charset="0"/>
              <a:buChar char="•"/>
            </a:pPr>
            <a:r>
              <a:rPr lang="en-GB" sz="1600" dirty="0">
                <a:solidFill>
                  <a:schemeClr val="tx1"/>
                </a:solidFill>
              </a:rPr>
              <a:t>The four main types of renewable energy are solar, wind, hydroelectricity and geothermal.</a:t>
            </a:r>
          </a:p>
          <a:p>
            <a:pPr marL="285750" indent="-285750" fontAlgn="base">
              <a:spcBef>
                <a:spcPts val="1200"/>
              </a:spcBef>
              <a:buFont typeface="Arial" panose="020B0604020202020204" pitchFamily="34" charset="0"/>
              <a:buChar char="•"/>
            </a:pPr>
            <a:r>
              <a:rPr lang="en-GB" sz="1600" dirty="0">
                <a:solidFill>
                  <a:schemeClr val="tx1"/>
                </a:solidFill>
              </a:rPr>
              <a:t>By carefully choosing where we harvest these energy sources, we can maximise the amount of renewable energy we are able to use.</a:t>
            </a:r>
          </a:p>
        </p:txBody>
      </p:sp>
    </p:spTree>
    <p:extLst>
      <p:ext uri="{BB962C8B-B14F-4D97-AF65-F5344CB8AC3E}">
        <p14:creationId xmlns:p14="http://schemas.microsoft.com/office/powerpoint/2010/main" val="13929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fade">
                                      <p:cBhvr>
                                        <p:cTn id="15" dur="500"/>
                                        <p:tgtEl>
                                          <p:spTgt spid="10">
                                            <p:txEl>
                                              <p:pRg st="0" end="0"/>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Effect transition="in" filter="fade">
                                      <p:cBhvr>
                                        <p:cTn id="19" dur="500"/>
                                        <p:tgtEl>
                                          <p:spTgt spid="10">
                                            <p:txEl>
                                              <p:pRg st="1" end="1"/>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
                                            <p:txEl>
                                              <p:pRg st="2" end="2"/>
                                            </p:txEl>
                                          </p:spTgt>
                                        </p:tgtEl>
                                        <p:attrNameLst>
                                          <p:attrName>style.visibility</p:attrName>
                                        </p:attrNameLst>
                                      </p:cBhvr>
                                      <p:to>
                                        <p:strVal val="visible"/>
                                      </p:to>
                                    </p:set>
                                    <p:animEffect transition="in" filter="fade">
                                      <p:cBhvr>
                                        <p:cTn id="23" dur="500"/>
                                        <p:tgtEl>
                                          <p:spTgt spid="10">
                                            <p:txEl>
                                              <p:pRg st="2" end="2"/>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0">
                                            <p:txEl>
                                              <p:pRg st="3" end="3"/>
                                            </p:txEl>
                                          </p:spTgt>
                                        </p:tgtEl>
                                        <p:attrNameLst>
                                          <p:attrName>style.visibility</p:attrName>
                                        </p:attrNameLst>
                                      </p:cBhvr>
                                      <p:to>
                                        <p:strVal val="visible"/>
                                      </p:to>
                                    </p:set>
                                    <p:animEffect transition="in" filter="fade">
                                      <p:cBhvr>
                                        <p:cTn id="2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BFD1AF71-8DBA-4D6C-9F89-6208515F9360}"/>
              </a:ext>
            </a:extLst>
          </p:cNvPr>
          <p:cNvSpPr/>
          <p:nvPr/>
        </p:nvSpPr>
        <p:spPr>
          <a:xfrm>
            <a:off x="1655396" y="1848723"/>
            <a:ext cx="5833203" cy="4407855"/>
          </a:xfrm>
          <a:prstGeom prst="roundRect">
            <a:avLst>
              <a:gd name="adj" fmla="val 11723"/>
            </a:avLst>
          </a:prstGeom>
          <a:blipFill>
            <a:blip r:embed="rId2" cstate="screen">
              <a:extLst>
                <a:ext uri="{28A0092B-C50C-407E-A947-70E740481C1C}">
                  <a14:useLocalDpi xmlns:a14="http://schemas.microsoft.com/office/drawing/2010/main"/>
                </a:ext>
              </a:extLst>
            </a:blip>
            <a:stretch>
              <a:fillRect l="-2075" t="19820" r="-7867" b="-217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3" name="Rectangle 2">
            <a:hlinkClick r:id="rId3"/>
            <a:extLst>
              <a:ext uri="{FF2B5EF4-FFF2-40B4-BE49-F238E27FC236}">
                <a16:creationId xmlns:a16="http://schemas.microsoft.com/office/drawing/2014/main" xmlns="" id="{B12D2100-26FB-459B-AC6B-AE2684A2C7C5}"/>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xmlns="" id="{DDE0C4E5-719C-4B73-A258-756D9F8B8B05}"/>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Go Carbon Net Zero</a:t>
            </a:r>
            <a:endParaRPr lang="en-GB" sz="5000" dirty="0">
              <a:latin typeface="+mn-lt"/>
            </a:endParaRPr>
          </a:p>
        </p:txBody>
      </p:sp>
      <p:grpSp>
        <p:nvGrpSpPr>
          <p:cNvPr id="5" name="Group 4">
            <a:extLst>
              <a:ext uri="{FF2B5EF4-FFF2-40B4-BE49-F238E27FC236}">
                <a16:creationId xmlns:a16="http://schemas.microsoft.com/office/drawing/2014/main" xmlns="" id="{762C9F2C-4390-4E5C-8B5E-982313C4D99D}"/>
              </a:ext>
            </a:extLst>
          </p:cNvPr>
          <p:cNvGrpSpPr/>
          <p:nvPr/>
        </p:nvGrpSpPr>
        <p:grpSpPr>
          <a:xfrm>
            <a:off x="675448" y="1463513"/>
            <a:ext cx="7793097" cy="1578448"/>
            <a:chOff x="782010" y="1744227"/>
            <a:chExt cx="7659956" cy="2089595"/>
          </a:xfrm>
        </p:grpSpPr>
        <p:sp>
          <p:nvSpPr>
            <p:cNvPr id="6" name="Rectangle: Rounded Corners 5">
              <a:extLst>
                <a:ext uri="{FF2B5EF4-FFF2-40B4-BE49-F238E27FC236}">
                  <a16:creationId xmlns:a16="http://schemas.microsoft.com/office/drawing/2014/main" xmlns="" id="{956B8332-F256-4317-82B1-6A2A8E088E50}"/>
                </a:ext>
              </a:extLst>
            </p:cNvPr>
            <p:cNvSpPr/>
            <p:nvPr/>
          </p:nvSpPr>
          <p:spPr>
            <a:xfrm>
              <a:off x="782012" y="1744227"/>
              <a:ext cx="1889330" cy="1076742"/>
            </a:xfrm>
            <a:prstGeom prst="roundRect">
              <a:avLst>
                <a:gd name="adj" fmla="val 29710"/>
              </a:avLst>
            </a:prstGeom>
            <a:solidFill>
              <a:srgbClr val="73C050"/>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Rounded Corners 6">
              <a:extLst>
                <a:ext uri="{FF2B5EF4-FFF2-40B4-BE49-F238E27FC236}">
                  <a16:creationId xmlns:a16="http://schemas.microsoft.com/office/drawing/2014/main" xmlns="" id="{DC0B3498-32CA-45D1-9703-5FCEA4CCB52A}"/>
                </a:ext>
              </a:extLst>
            </p:cNvPr>
            <p:cNvSpPr/>
            <p:nvPr/>
          </p:nvSpPr>
          <p:spPr>
            <a:xfrm>
              <a:off x="782010" y="2263814"/>
              <a:ext cx="7659956" cy="1570008"/>
            </a:xfrm>
            <a:prstGeom prst="roundRect">
              <a:avLst>
                <a:gd name="adj" fmla="val 20016"/>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What are the disadvantages of renewable energy?</a:t>
              </a:r>
              <a:endParaRPr lang="en-GB" sz="1600" b="0" dirty="0">
                <a:effectLst/>
              </a:endParaRPr>
            </a:p>
            <a:p>
              <a:pPr rtl="0">
                <a:spcBef>
                  <a:spcPts val="1200"/>
                </a:spcBef>
                <a:spcAft>
                  <a:spcPts val="0"/>
                </a:spcAft>
              </a:pPr>
              <a:r>
                <a:rPr lang="en-GB" sz="1600" b="0" i="0" u="none" strike="noStrike" dirty="0">
                  <a:solidFill>
                    <a:srgbClr val="000000"/>
                  </a:solidFill>
                  <a:effectLst/>
                </a:rPr>
                <a:t>Do you think the disadvantages should prevent us from using renewable energy sources?</a:t>
              </a:r>
              <a:endParaRPr lang="en-GB" sz="1600" b="0" dirty="0">
                <a:effectLst/>
              </a:endParaRPr>
            </a:p>
          </p:txBody>
        </p:sp>
        <p:sp>
          <p:nvSpPr>
            <p:cNvPr id="8" name="Rectangle 7">
              <a:extLst>
                <a:ext uri="{FF2B5EF4-FFF2-40B4-BE49-F238E27FC236}">
                  <a16:creationId xmlns:a16="http://schemas.microsoft.com/office/drawing/2014/main" xmlns="" id="{1F876892-FB90-4A92-BD62-C43447FA1B60}"/>
                </a:ext>
              </a:extLst>
            </p:cNvPr>
            <p:cNvSpPr/>
            <p:nvPr/>
          </p:nvSpPr>
          <p:spPr>
            <a:xfrm>
              <a:off x="857580" y="1789213"/>
              <a:ext cx="1976823" cy="488933"/>
            </a:xfrm>
            <a:prstGeom prst="rect">
              <a:avLst/>
            </a:prstGeom>
          </p:spPr>
          <p:txBody>
            <a:bodyPr wrap="square">
              <a:spAutoFit/>
            </a:bodyPr>
            <a:lstStyle/>
            <a:p>
              <a:r>
                <a:rPr lang="en-GB" b="1" dirty="0"/>
                <a:t>Time to Think</a:t>
              </a:r>
            </a:p>
          </p:txBody>
        </p:sp>
      </p:grpSp>
    </p:spTree>
    <p:extLst>
      <p:ext uri="{BB962C8B-B14F-4D97-AF65-F5344CB8AC3E}">
        <p14:creationId xmlns:p14="http://schemas.microsoft.com/office/powerpoint/2010/main" val="3328085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BAC31E3D-BF46-40BD-BAF8-0B59E8602F12}"/>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5050A48F-3528-4570-8388-2E6A549F5E80}"/>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Time to Take Action</a:t>
            </a:r>
            <a:endParaRPr lang="en-GB" sz="5000" dirty="0">
              <a:latin typeface="+mn-lt"/>
            </a:endParaRPr>
          </a:p>
        </p:txBody>
      </p:sp>
      <p:grpSp>
        <p:nvGrpSpPr>
          <p:cNvPr id="7" name="Group 6">
            <a:extLst>
              <a:ext uri="{FF2B5EF4-FFF2-40B4-BE49-F238E27FC236}">
                <a16:creationId xmlns:a16="http://schemas.microsoft.com/office/drawing/2014/main" xmlns="" id="{C9AB0C27-8331-4010-B2DF-2B89E891AF99}"/>
              </a:ext>
            </a:extLst>
          </p:cNvPr>
          <p:cNvGrpSpPr/>
          <p:nvPr/>
        </p:nvGrpSpPr>
        <p:grpSpPr>
          <a:xfrm>
            <a:off x="675450" y="1517830"/>
            <a:ext cx="7793097" cy="1515077"/>
            <a:chOff x="782010" y="1744227"/>
            <a:chExt cx="7659956" cy="2005703"/>
          </a:xfrm>
        </p:grpSpPr>
        <p:sp>
          <p:nvSpPr>
            <p:cNvPr id="8" name="Rectangle: Rounded Corners 7">
              <a:extLst>
                <a:ext uri="{FF2B5EF4-FFF2-40B4-BE49-F238E27FC236}">
                  <a16:creationId xmlns:a16="http://schemas.microsoft.com/office/drawing/2014/main" xmlns="" id="{14AE6C8E-FAE4-4358-9839-0DAC345835D7}"/>
                </a:ext>
              </a:extLst>
            </p:cNvPr>
            <p:cNvSpPr/>
            <p:nvPr/>
          </p:nvSpPr>
          <p:spPr>
            <a:xfrm>
              <a:off x="782011" y="1744227"/>
              <a:ext cx="5440659" cy="1076741"/>
            </a:xfrm>
            <a:prstGeom prst="roundRect">
              <a:avLst>
                <a:gd name="adj" fmla="val 29710"/>
              </a:avLst>
            </a:prstGeom>
            <a:solidFill>
              <a:srgbClr val="FEC01F"/>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Rounded Corners 8">
              <a:extLst>
                <a:ext uri="{FF2B5EF4-FFF2-40B4-BE49-F238E27FC236}">
                  <a16:creationId xmlns:a16="http://schemas.microsoft.com/office/drawing/2014/main" xmlns="" id="{4D1CD9AC-37B8-4692-9462-E9F453158822}"/>
                </a:ext>
              </a:extLst>
            </p:cNvPr>
            <p:cNvSpPr/>
            <p:nvPr/>
          </p:nvSpPr>
          <p:spPr>
            <a:xfrm>
              <a:off x="782010" y="2263814"/>
              <a:ext cx="7659956" cy="1486116"/>
            </a:xfrm>
            <a:prstGeom prst="roundRect">
              <a:avLst>
                <a:gd name="adj" fmla="val 20016"/>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As children, installing your own solar panels or wind turbine at home is not an option. However, there are things you can do to help reduce your energy use and decrease your carbon footprint.  </a:t>
              </a:r>
              <a:endParaRPr lang="en-GB" sz="1400" b="0" dirty="0">
                <a:effectLst/>
              </a:endParaRPr>
            </a:p>
          </p:txBody>
        </p:sp>
        <p:sp>
          <p:nvSpPr>
            <p:cNvPr id="10" name="Rectangle 9">
              <a:extLst>
                <a:ext uri="{FF2B5EF4-FFF2-40B4-BE49-F238E27FC236}">
                  <a16:creationId xmlns:a16="http://schemas.microsoft.com/office/drawing/2014/main" xmlns="" id="{AB42147E-53A4-4473-AFFF-1F40EF8E4F42}"/>
                </a:ext>
              </a:extLst>
            </p:cNvPr>
            <p:cNvSpPr/>
            <p:nvPr/>
          </p:nvSpPr>
          <p:spPr>
            <a:xfrm>
              <a:off x="857580" y="1789213"/>
              <a:ext cx="6566427" cy="448188"/>
            </a:xfrm>
            <a:prstGeom prst="rect">
              <a:avLst/>
            </a:prstGeom>
          </p:spPr>
          <p:txBody>
            <a:bodyPr wrap="square">
              <a:spAutoFit/>
            </a:bodyPr>
            <a:lstStyle/>
            <a:p>
              <a:r>
                <a:rPr lang="en-GB" sz="1600" b="1" i="0" u="none" strike="noStrike" dirty="0">
                  <a:solidFill>
                    <a:srgbClr val="000000"/>
                  </a:solidFill>
                  <a:effectLst/>
                </a:rPr>
                <a:t>What Can We Do to Reduce Our Own Carbon Footprint?</a:t>
              </a:r>
              <a:endParaRPr lang="en-GB" sz="1600" b="1" dirty="0"/>
            </a:p>
          </p:txBody>
        </p:sp>
      </p:grpSp>
      <p:grpSp>
        <p:nvGrpSpPr>
          <p:cNvPr id="11" name="Group 10">
            <a:extLst>
              <a:ext uri="{FF2B5EF4-FFF2-40B4-BE49-F238E27FC236}">
                <a16:creationId xmlns:a16="http://schemas.microsoft.com/office/drawing/2014/main" xmlns="" id="{792304CF-2834-42A2-A03B-F529432D0262}"/>
              </a:ext>
            </a:extLst>
          </p:cNvPr>
          <p:cNvGrpSpPr/>
          <p:nvPr/>
        </p:nvGrpSpPr>
        <p:grpSpPr>
          <a:xfrm>
            <a:off x="675450" y="3220704"/>
            <a:ext cx="6857030" cy="2910094"/>
            <a:chOff x="782012" y="1887817"/>
            <a:chExt cx="6739882" cy="2419013"/>
          </a:xfrm>
        </p:grpSpPr>
        <p:sp>
          <p:nvSpPr>
            <p:cNvPr id="12" name="Rectangle: Rounded Corners 11">
              <a:extLst>
                <a:ext uri="{FF2B5EF4-FFF2-40B4-BE49-F238E27FC236}">
                  <a16:creationId xmlns:a16="http://schemas.microsoft.com/office/drawing/2014/main" xmlns="" id="{B1B0AB11-72DD-41A1-8010-A8C18DFF6D62}"/>
                </a:ext>
              </a:extLst>
            </p:cNvPr>
            <p:cNvSpPr/>
            <p:nvPr/>
          </p:nvSpPr>
          <p:spPr>
            <a:xfrm>
              <a:off x="782012" y="1887817"/>
              <a:ext cx="1925637" cy="933151"/>
            </a:xfrm>
            <a:prstGeom prst="roundRect">
              <a:avLst>
                <a:gd name="adj" fmla="val 24065"/>
              </a:avLst>
            </a:prstGeom>
            <a:solidFill>
              <a:srgbClr val="F1884C"/>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Rounded Corners 12">
              <a:extLst>
                <a:ext uri="{FF2B5EF4-FFF2-40B4-BE49-F238E27FC236}">
                  <a16:creationId xmlns:a16="http://schemas.microsoft.com/office/drawing/2014/main" xmlns="" id="{EDAB0C91-E118-4BE3-B6C0-98A64809F810}"/>
                </a:ext>
              </a:extLst>
            </p:cNvPr>
            <p:cNvSpPr/>
            <p:nvPr/>
          </p:nvSpPr>
          <p:spPr>
            <a:xfrm>
              <a:off x="782012" y="2263813"/>
              <a:ext cx="5440660" cy="2043017"/>
            </a:xfrm>
            <a:prstGeom prst="roundRect">
              <a:avLst>
                <a:gd name="adj" fmla="val 12649"/>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Look back at the list you created at the start, which contains all of the different ways you have used energy so far today.  </a:t>
              </a:r>
              <a:endParaRPr lang="en-GB" sz="1600" b="0" dirty="0">
                <a:effectLst/>
              </a:endParaRPr>
            </a:p>
            <a:p>
              <a:pPr rtl="0">
                <a:spcBef>
                  <a:spcPts val="1200"/>
                </a:spcBef>
                <a:spcAft>
                  <a:spcPts val="0"/>
                </a:spcAft>
              </a:pPr>
              <a:r>
                <a:rPr lang="en-GB" sz="1600" b="0" i="0" u="none" strike="noStrike" dirty="0">
                  <a:solidFill>
                    <a:srgbClr val="000000"/>
                  </a:solidFill>
                  <a:effectLst/>
                </a:rPr>
                <a:t>All of those things have contributed to your carbon footprint.</a:t>
              </a:r>
              <a:endParaRPr lang="en-GB" sz="1600" b="0" dirty="0">
                <a:effectLst/>
              </a:endParaRPr>
            </a:p>
            <a:p>
              <a:pPr rtl="0">
                <a:spcBef>
                  <a:spcPts val="1200"/>
                </a:spcBef>
                <a:spcAft>
                  <a:spcPts val="0"/>
                </a:spcAft>
              </a:pPr>
              <a:r>
                <a:rPr lang="en-GB" sz="1600" b="0" i="0" u="none" strike="noStrike" dirty="0">
                  <a:solidFill>
                    <a:srgbClr val="000000"/>
                  </a:solidFill>
                  <a:effectLst/>
                </a:rPr>
                <a:t>What changes could you make to reduce the amount of energy you use?</a:t>
              </a:r>
              <a:endParaRPr lang="en-GB" sz="1600" b="0" dirty="0">
                <a:effectLst/>
              </a:endParaRPr>
            </a:p>
          </p:txBody>
        </p:sp>
        <p:sp>
          <p:nvSpPr>
            <p:cNvPr id="14" name="Rectangle 13">
              <a:extLst>
                <a:ext uri="{FF2B5EF4-FFF2-40B4-BE49-F238E27FC236}">
                  <a16:creationId xmlns:a16="http://schemas.microsoft.com/office/drawing/2014/main" xmlns="" id="{D304F112-9488-4FDA-BAB0-4A33CA612D19}"/>
                </a:ext>
              </a:extLst>
            </p:cNvPr>
            <p:cNvSpPr/>
            <p:nvPr/>
          </p:nvSpPr>
          <p:spPr>
            <a:xfrm>
              <a:off x="955467" y="1948088"/>
              <a:ext cx="6566427" cy="448188"/>
            </a:xfrm>
            <a:prstGeom prst="rect">
              <a:avLst/>
            </a:prstGeom>
          </p:spPr>
          <p:txBody>
            <a:bodyPr wrap="square">
              <a:spAutoFit/>
            </a:bodyPr>
            <a:lstStyle/>
            <a:p>
              <a:r>
                <a:rPr lang="en-GB" sz="1600" b="1" i="0" u="none" strike="noStrike" dirty="0">
                  <a:solidFill>
                    <a:srgbClr val="000000"/>
                  </a:solidFill>
                  <a:effectLst/>
                </a:rPr>
                <a:t>Think About It</a:t>
              </a:r>
              <a:endParaRPr lang="en-GB" sz="1400" b="1" dirty="0"/>
            </a:p>
          </p:txBody>
        </p:sp>
      </p:grpSp>
      <p:pic>
        <p:nvPicPr>
          <p:cNvPr id="16" name="Picture 15">
            <a:extLst>
              <a:ext uri="{FF2B5EF4-FFF2-40B4-BE49-F238E27FC236}">
                <a16:creationId xmlns:a16="http://schemas.microsoft.com/office/drawing/2014/main" xmlns="" id="{C23FE796-EA28-4A50-BE80-C8C88AA0AFB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56009" y="3673031"/>
            <a:ext cx="2312538" cy="2501303"/>
          </a:xfrm>
          <a:prstGeom prst="rect">
            <a:avLst/>
          </a:prstGeom>
        </p:spPr>
      </p:pic>
      <p:pic>
        <p:nvPicPr>
          <p:cNvPr id="18" name="Picture 17">
            <a:extLst>
              <a:ext uri="{FF2B5EF4-FFF2-40B4-BE49-F238E27FC236}">
                <a16:creationId xmlns:a16="http://schemas.microsoft.com/office/drawing/2014/main" xmlns="" id="{3E122ADA-5577-4B3E-940A-E39846851A0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800000">
            <a:off x="7566877" y="3266521"/>
            <a:ext cx="1010106" cy="2191270"/>
          </a:xfrm>
          <a:prstGeom prst="rect">
            <a:avLst/>
          </a:prstGeom>
        </p:spPr>
      </p:pic>
    </p:spTree>
    <p:extLst>
      <p:ext uri="{BB962C8B-B14F-4D97-AF65-F5344CB8AC3E}">
        <p14:creationId xmlns:p14="http://schemas.microsoft.com/office/powerpoint/2010/main" val="808743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0" presetClass="entr" presetSubtype="0"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95D82AAB-DD7D-4D0B-B2B8-3FCD760BDFF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xmlns="" id="{B1D8566B-9A23-4F01-80DE-70ABA4757C0E}"/>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Time to Take Action</a:t>
            </a:r>
            <a:endParaRPr lang="en-GB" sz="5000" dirty="0">
              <a:latin typeface="+mn-lt"/>
            </a:endParaRPr>
          </a:p>
        </p:txBody>
      </p:sp>
      <p:sp>
        <p:nvSpPr>
          <p:cNvPr id="7" name="Rectangle: Rounded Corners 6">
            <a:extLst>
              <a:ext uri="{FF2B5EF4-FFF2-40B4-BE49-F238E27FC236}">
                <a16:creationId xmlns:a16="http://schemas.microsoft.com/office/drawing/2014/main" xmlns="" id="{5E676F95-F34D-43D0-9DD6-446C6AD6775B}"/>
              </a:ext>
            </a:extLst>
          </p:cNvPr>
          <p:cNvSpPr/>
          <p:nvPr/>
        </p:nvSpPr>
        <p:spPr>
          <a:xfrm>
            <a:off x="716348" y="1552755"/>
            <a:ext cx="7711301" cy="527199"/>
          </a:xfrm>
          <a:prstGeom prst="roundRect">
            <a:avLst>
              <a:gd name="adj" fmla="val 21383"/>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Why not try reducing your energy use to help you ‘Go Carbon Net Zero’?</a:t>
            </a:r>
            <a:endParaRPr lang="en-GB" sz="1100" dirty="0">
              <a:solidFill>
                <a:schemeClr val="tx1"/>
              </a:solidFill>
            </a:endParaRPr>
          </a:p>
        </p:txBody>
      </p:sp>
      <p:grpSp>
        <p:nvGrpSpPr>
          <p:cNvPr id="25" name="Group 24">
            <a:extLst>
              <a:ext uri="{FF2B5EF4-FFF2-40B4-BE49-F238E27FC236}">
                <a16:creationId xmlns:a16="http://schemas.microsoft.com/office/drawing/2014/main" xmlns="" id="{AF848713-F09B-4DEE-A6EB-A9977C27EB0D}"/>
              </a:ext>
            </a:extLst>
          </p:cNvPr>
          <p:cNvGrpSpPr/>
          <p:nvPr/>
        </p:nvGrpSpPr>
        <p:grpSpPr>
          <a:xfrm>
            <a:off x="666596" y="2358852"/>
            <a:ext cx="2612969" cy="1721054"/>
            <a:chOff x="666596" y="2349377"/>
            <a:chExt cx="2612969" cy="1721054"/>
          </a:xfrm>
        </p:grpSpPr>
        <p:sp>
          <p:nvSpPr>
            <p:cNvPr id="21" name="Rectangle: Rounded Corners 20">
              <a:extLst>
                <a:ext uri="{FF2B5EF4-FFF2-40B4-BE49-F238E27FC236}">
                  <a16:creationId xmlns:a16="http://schemas.microsoft.com/office/drawing/2014/main" xmlns="" id="{76E80920-8A0B-4269-A510-EA721F3466FE}"/>
                </a:ext>
              </a:extLst>
            </p:cNvPr>
            <p:cNvSpPr/>
            <p:nvPr/>
          </p:nvSpPr>
          <p:spPr>
            <a:xfrm>
              <a:off x="666596" y="2704555"/>
              <a:ext cx="2158086" cy="1365876"/>
            </a:xfrm>
            <a:prstGeom prst="roundRect">
              <a:avLst>
                <a:gd name="adj" fmla="val 21383"/>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use a scooter, cycle or walk to school instead of driving?</a:t>
              </a:r>
              <a:endParaRPr lang="en-GB" sz="1050" dirty="0">
                <a:solidFill>
                  <a:schemeClr val="tx1"/>
                </a:solidFill>
              </a:endParaRPr>
            </a:p>
          </p:txBody>
        </p:sp>
        <p:pic>
          <p:nvPicPr>
            <p:cNvPr id="11" name="Picture 10">
              <a:extLst>
                <a:ext uri="{FF2B5EF4-FFF2-40B4-BE49-F238E27FC236}">
                  <a16:creationId xmlns:a16="http://schemas.microsoft.com/office/drawing/2014/main" xmlns="" id="{F6520132-CD06-4845-99DF-9F66EA2811B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92677" y="2349377"/>
              <a:ext cx="786888" cy="1318120"/>
            </a:xfrm>
            <a:prstGeom prst="rect">
              <a:avLst/>
            </a:prstGeom>
          </p:spPr>
        </p:pic>
      </p:grpSp>
      <p:grpSp>
        <p:nvGrpSpPr>
          <p:cNvPr id="23" name="Group 22">
            <a:extLst>
              <a:ext uri="{FF2B5EF4-FFF2-40B4-BE49-F238E27FC236}">
                <a16:creationId xmlns:a16="http://schemas.microsoft.com/office/drawing/2014/main" xmlns="" id="{F630FBC0-CB56-4F76-B5A8-3A53DAD4B7D4}"/>
              </a:ext>
            </a:extLst>
          </p:cNvPr>
          <p:cNvGrpSpPr/>
          <p:nvPr/>
        </p:nvGrpSpPr>
        <p:grpSpPr>
          <a:xfrm>
            <a:off x="3459212" y="2237734"/>
            <a:ext cx="2415279" cy="1815655"/>
            <a:chOff x="3459212" y="2228259"/>
            <a:chExt cx="2415279" cy="1815655"/>
          </a:xfrm>
        </p:grpSpPr>
        <p:sp>
          <p:nvSpPr>
            <p:cNvPr id="22" name="Rectangle: Rounded Corners 21">
              <a:extLst>
                <a:ext uri="{FF2B5EF4-FFF2-40B4-BE49-F238E27FC236}">
                  <a16:creationId xmlns:a16="http://schemas.microsoft.com/office/drawing/2014/main" xmlns="" id="{A98857AD-0182-4F9A-BDF4-C106ECFDFD5B}"/>
                </a:ext>
              </a:extLst>
            </p:cNvPr>
            <p:cNvSpPr/>
            <p:nvPr/>
          </p:nvSpPr>
          <p:spPr>
            <a:xfrm>
              <a:off x="3459212" y="2678038"/>
              <a:ext cx="1954941" cy="1365876"/>
            </a:xfrm>
            <a:prstGeom prst="roundRect">
              <a:avLst>
                <a:gd name="adj" fmla="val 21383"/>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turn out the lights when you leave a room?</a:t>
              </a:r>
              <a:endParaRPr lang="en-GB" sz="1000" dirty="0">
                <a:solidFill>
                  <a:schemeClr val="tx1"/>
                </a:solidFill>
              </a:endParaRPr>
            </a:p>
          </p:txBody>
        </p:sp>
        <p:pic>
          <p:nvPicPr>
            <p:cNvPr id="13" name="Picture 12">
              <a:extLst>
                <a:ext uri="{FF2B5EF4-FFF2-40B4-BE49-F238E27FC236}">
                  <a16:creationId xmlns:a16="http://schemas.microsoft.com/office/drawing/2014/main" xmlns="" id="{ABA74653-837E-4200-B5A3-0986AE6EACC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82768" y="2228259"/>
              <a:ext cx="891723" cy="1815655"/>
            </a:xfrm>
            <a:prstGeom prst="rect">
              <a:avLst/>
            </a:prstGeom>
          </p:spPr>
        </p:pic>
      </p:grpSp>
      <p:grpSp>
        <p:nvGrpSpPr>
          <p:cNvPr id="28" name="Group 27">
            <a:extLst>
              <a:ext uri="{FF2B5EF4-FFF2-40B4-BE49-F238E27FC236}">
                <a16:creationId xmlns:a16="http://schemas.microsoft.com/office/drawing/2014/main" xmlns="" id="{5C706337-70C7-4024-B2CE-CD7219526D05}"/>
              </a:ext>
            </a:extLst>
          </p:cNvPr>
          <p:cNvGrpSpPr/>
          <p:nvPr/>
        </p:nvGrpSpPr>
        <p:grpSpPr>
          <a:xfrm>
            <a:off x="6004869" y="2687513"/>
            <a:ext cx="2665930" cy="1581196"/>
            <a:chOff x="6004869" y="2678038"/>
            <a:chExt cx="2665930" cy="1581196"/>
          </a:xfrm>
        </p:grpSpPr>
        <p:sp>
          <p:nvSpPr>
            <p:cNvPr id="24" name="Rectangle: Rounded Corners 23">
              <a:extLst>
                <a:ext uri="{FF2B5EF4-FFF2-40B4-BE49-F238E27FC236}">
                  <a16:creationId xmlns:a16="http://schemas.microsoft.com/office/drawing/2014/main" xmlns="" id="{EA695F61-3BD0-46CF-95DF-91E43746CFE3}"/>
                </a:ext>
              </a:extLst>
            </p:cNvPr>
            <p:cNvSpPr/>
            <p:nvPr/>
          </p:nvSpPr>
          <p:spPr>
            <a:xfrm>
              <a:off x="6004869" y="2678038"/>
              <a:ext cx="2158086" cy="1365876"/>
            </a:xfrm>
            <a:prstGeom prst="roundRect">
              <a:avLst>
                <a:gd name="adj" fmla="val 21383"/>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wear a jumper instead of turning on the heating? </a:t>
              </a:r>
              <a:endParaRPr lang="en-GB" sz="1000" dirty="0">
                <a:solidFill>
                  <a:schemeClr val="tx1"/>
                </a:solidFill>
              </a:endParaRPr>
            </a:p>
          </p:txBody>
        </p:sp>
        <p:pic>
          <p:nvPicPr>
            <p:cNvPr id="15" name="Picture 14">
              <a:extLst>
                <a:ext uri="{FF2B5EF4-FFF2-40B4-BE49-F238E27FC236}">
                  <a16:creationId xmlns:a16="http://schemas.microsoft.com/office/drawing/2014/main" xmlns="" id="{7D151BBA-C22A-4A94-89E5-ED38C83C887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79076" y="3027445"/>
              <a:ext cx="891723" cy="1231789"/>
            </a:xfrm>
            <a:prstGeom prst="rect">
              <a:avLst/>
            </a:prstGeom>
          </p:spPr>
        </p:pic>
      </p:grpSp>
      <p:grpSp>
        <p:nvGrpSpPr>
          <p:cNvPr id="29" name="Group 28">
            <a:extLst>
              <a:ext uri="{FF2B5EF4-FFF2-40B4-BE49-F238E27FC236}">
                <a16:creationId xmlns:a16="http://schemas.microsoft.com/office/drawing/2014/main" xmlns="" id="{32505791-2EC1-40CF-AAD1-EFD88A4DF281}"/>
              </a:ext>
            </a:extLst>
          </p:cNvPr>
          <p:cNvGrpSpPr/>
          <p:nvPr/>
        </p:nvGrpSpPr>
        <p:grpSpPr>
          <a:xfrm>
            <a:off x="666596" y="4475333"/>
            <a:ext cx="2839428" cy="1723793"/>
            <a:chOff x="666596" y="4612192"/>
            <a:chExt cx="2839428" cy="1723793"/>
          </a:xfrm>
        </p:grpSpPr>
        <p:sp>
          <p:nvSpPr>
            <p:cNvPr id="27" name="Rectangle: Rounded Corners 26">
              <a:extLst>
                <a:ext uri="{FF2B5EF4-FFF2-40B4-BE49-F238E27FC236}">
                  <a16:creationId xmlns:a16="http://schemas.microsoft.com/office/drawing/2014/main" xmlns="" id="{9E4FB72E-06B3-4B2D-8D97-7E0E2F59A50B}"/>
                </a:ext>
              </a:extLst>
            </p:cNvPr>
            <p:cNvSpPr/>
            <p:nvPr/>
          </p:nvSpPr>
          <p:spPr>
            <a:xfrm>
              <a:off x="666596" y="4612192"/>
              <a:ext cx="2158086" cy="1365876"/>
            </a:xfrm>
            <a:prstGeom prst="roundRect">
              <a:avLst>
                <a:gd name="adj" fmla="val 21383"/>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challenge yourself to have a two minute shower?</a:t>
              </a:r>
              <a:endParaRPr lang="en-GB" sz="900" dirty="0">
                <a:solidFill>
                  <a:schemeClr val="tx1"/>
                </a:solidFill>
              </a:endParaRPr>
            </a:p>
          </p:txBody>
        </p:sp>
        <p:pic>
          <p:nvPicPr>
            <p:cNvPr id="19" name="Picture 18">
              <a:extLst>
                <a:ext uri="{FF2B5EF4-FFF2-40B4-BE49-F238E27FC236}">
                  <a16:creationId xmlns:a16="http://schemas.microsoft.com/office/drawing/2014/main" xmlns="" id="{88EEC8E3-B8F8-4CBB-B0B1-142E91A6759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99188" y="5017864"/>
              <a:ext cx="1206836" cy="1318121"/>
            </a:xfrm>
            <a:prstGeom prst="rect">
              <a:avLst/>
            </a:prstGeom>
          </p:spPr>
        </p:pic>
      </p:grpSp>
      <p:grpSp>
        <p:nvGrpSpPr>
          <p:cNvPr id="32" name="Group 31">
            <a:extLst>
              <a:ext uri="{FF2B5EF4-FFF2-40B4-BE49-F238E27FC236}">
                <a16:creationId xmlns:a16="http://schemas.microsoft.com/office/drawing/2014/main" xmlns="" id="{2129A4F8-C695-4B9B-9533-E55089FF47E3}"/>
              </a:ext>
            </a:extLst>
          </p:cNvPr>
          <p:cNvGrpSpPr/>
          <p:nvPr/>
        </p:nvGrpSpPr>
        <p:grpSpPr>
          <a:xfrm>
            <a:off x="3570264" y="4207963"/>
            <a:ext cx="2821206" cy="1724513"/>
            <a:chOff x="3588370" y="4318305"/>
            <a:chExt cx="2821206" cy="1724513"/>
          </a:xfrm>
        </p:grpSpPr>
        <p:sp>
          <p:nvSpPr>
            <p:cNvPr id="31" name="Rectangle: Rounded Corners 30">
              <a:extLst>
                <a:ext uri="{FF2B5EF4-FFF2-40B4-BE49-F238E27FC236}">
                  <a16:creationId xmlns:a16="http://schemas.microsoft.com/office/drawing/2014/main" xmlns="" id="{7B0150D4-2668-4E92-BDD1-DD2D3DA9D208}"/>
                </a:ext>
              </a:extLst>
            </p:cNvPr>
            <p:cNvSpPr/>
            <p:nvPr/>
          </p:nvSpPr>
          <p:spPr>
            <a:xfrm>
              <a:off x="3588370" y="4641998"/>
              <a:ext cx="2158086" cy="1400820"/>
            </a:xfrm>
            <a:prstGeom prst="roundRect">
              <a:avLst>
                <a:gd name="adj" fmla="val 21383"/>
              </a:avLst>
            </a:prstGeom>
            <a:solidFill>
              <a:schemeClr val="bg1"/>
            </a:solidFill>
            <a:ln w="57150">
              <a:solidFill>
                <a:srgbClr val="D0409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b="0" i="0" u="none" strike="noStrike" dirty="0">
                  <a:solidFill>
                    <a:schemeClr val="tx1"/>
                  </a:solidFill>
                  <a:effectLst/>
                </a:rPr>
                <a:t>Could you turn               off your laptop or computer when it isn’t being used</a:t>
              </a:r>
              <a:r>
                <a:rPr lang="en-GB" sz="1600" b="0" i="0" u="none" strike="noStrike" dirty="0">
                  <a:solidFill>
                    <a:srgbClr val="000000"/>
                  </a:solidFill>
                  <a:effectLst/>
                </a:rPr>
                <a:t>?</a:t>
              </a:r>
              <a:endParaRPr lang="en-GB" sz="1600" dirty="0">
                <a:solidFill>
                  <a:schemeClr val="tx1"/>
                </a:solidFill>
              </a:endParaRPr>
            </a:p>
          </p:txBody>
        </p:sp>
        <p:pic>
          <p:nvPicPr>
            <p:cNvPr id="17" name="Picture 16">
              <a:extLst>
                <a:ext uri="{FF2B5EF4-FFF2-40B4-BE49-F238E27FC236}">
                  <a16:creationId xmlns:a16="http://schemas.microsoft.com/office/drawing/2014/main" xmlns="" id="{6F524ACE-0D2A-4B88-92C2-FB7E4D6815A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180865" y="4318305"/>
              <a:ext cx="1228711" cy="841704"/>
            </a:xfrm>
            <a:prstGeom prst="rect">
              <a:avLst/>
            </a:prstGeom>
          </p:spPr>
        </p:pic>
      </p:grpSp>
      <p:sp>
        <p:nvSpPr>
          <p:cNvPr id="33" name="Rectangle: Rounded Corners 32">
            <a:extLst>
              <a:ext uri="{FF2B5EF4-FFF2-40B4-BE49-F238E27FC236}">
                <a16:creationId xmlns:a16="http://schemas.microsoft.com/office/drawing/2014/main" xmlns="" id="{3525C206-259C-4AF6-8913-B050F98C9C2A}"/>
              </a:ext>
            </a:extLst>
          </p:cNvPr>
          <p:cNvSpPr/>
          <p:nvPr/>
        </p:nvSpPr>
        <p:spPr>
          <a:xfrm>
            <a:off x="6004869" y="5067959"/>
            <a:ext cx="2533982" cy="841703"/>
          </a:xfrm>
          <a:prstGeom prst="roundRect">
            <a:avLst>
              <a:gd name="adj" fmla="val 21383"/>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How many more ways did you think of?</a:t>
            </a:r>
            <a:r>
              <a:rPr lang="en-GB" dirty="0"/>
              <a:t>?</a:t>
            </a:r>
            <a:endParaRPr lang="en-GB" sz="1100" dirty="0">
              <a:solidFill>
                <a:schemeClr val="tx1"/>
              </a:solidFill>
            </a:endParaRPr>
          </a:p>
        </p:txBody>
      </p:sp>
    </p:spTree>
    <p:extLst>
      <p:ext uri="{BB962C8B-B14F-4D97-AF65-F5344CB8AC3E}">
        <p14:creationId xmlns:p14="http://schemas.microsoft.com/office/powerpoint/2010/main" val="2837966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500"/>
                                        <p:tgtEl>
                                          <p:spTgt spid="3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2B828E38-98E0-4383-94F7-1551083635AD}" vid="{98D973AB-FEE2-41B7-BB8D-8C5BBB1E93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584</TotalTime>
  <Words>2294</Words>
  <Application>Microsoft Office PowerPoint</Application>
  <PresentationFormat>On-screen Show (4:3)</PresentationFormat>
  <Paragraphs>256</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Roboto</vt:lpstr>
      <vt:lpstr>Twinkl</vt:lpstr>
      <vt:lpstr>Office Theme</vt:lpstr>
      <vt:lpstr>PowerPoint Presentation</vt:lpstr>
      <vt:lpstr>PowerPoint Presentation</vt:lpstr>
      <vt:lpstr>Sir David Attenborough</vt:lpstr>
      <vt:lpstr>Sir David Attenborough</vt:lpstr>
      <vt:lpstr>A life on Our Planet</vt:lpstr>
      <vt:lpstr>A life on Our Planet</vt:lpstr>
      <vt:lpstr>The Four Imperatives</vt:lpstr>
      <vt:lpstr>Go Carbon Net Zero</vt:lpstr>
      <vt:lpstr>Go Carbon Net Zero</vt:lpstr>
      <vt:lpstr>Where Does Our  Energy Come From?</vt:lpstr>
      <vt:lpstr>How Does Our Energy  Use Affect the Planet?</vt:lpstr>
      <vt:lpstr>How Does Our Energy  Use Affect the Planet?</vt:lpstr>
      <vt:lpstr>How Does Our Energy Use Affect the Planet?</vt:lpstr>
      <vt:lpstr>What Is Renewable Energy?</vt:lpstr>
      <vt:lpstr>What Is Renewable Energy?</vt:lpstr>
      <vt:lpstr>Time to Think </vt:lpstr>
      <vt:lpstr>How Does Renewable Energy Work?</vt:lpstr>
      <vt:lpstr>Wind Power</vt:lpstr>
      <vt:lpstr>Solar Power</vt:lpstr>
      <vt:lpstr>Hydroelectric Power</vt:lpstr>
      <vt:lpstr>Geothermal Power</vt:lpstr>
      <vt:lpstr>Why Is Renewable Energy Better for Our Planet?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Shannon Andrews</dc:creator>
  <cp:lastModifiedBy>Andrew Robinson</cp:lastModifiedBy>
  <cp:revision>53</cp:revision>
  <dcterms:created xsi:type="dcterms:W3CDTF">2020-10-13T07:13:29Z</dcterms:created>
  <dcterms:modified xsi:type="dcterms:W3CDTF">2021-12-02T13:53:06Z</dcterms:modified>
</cp:coreProperties>
</file>