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6" r:id="rId3"/>
    <p:sldId id="257" r:id="rId4"/>
    <p:sldId id="258" r:id="rId5"/>
    <p:sldId id="259" r:id="rId6"/>
    <p:sldId id="264" r:id="rId7"/>
    <p:sldId id="266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7467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978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3047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7036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3198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7018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4934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9886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564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220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4049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C59EA8-FC80-46C1-9C25-B89065AE109A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995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4297" y="781050"/>
            <a:ext cx="2493461" cy="3829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511842" y="589547"/>
            <a:ext cx="709863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Sassoon Primary" pitchFamily="50" charset="0"/>
              </a:rPr>
              <a:t>Operation </a:t>
            </a:r>
            <a:r>
              <a:rPr lang="en-GB" sz="4000" dirty="0" err="1" smtClean="0">
                <a:latin typeface="Sassoon Primary" pitchFamily="50" charset="0"/>
              </a:rPr>
              <a:t>Gadgetman</a:t>
            </a:r>
            <a:endParaRPr lang="en-GB" sz="4000" dirty="0" smtClean="0">
              <a:latin typeface="Sassoon Primary" pitchFamily="50" charset="0"/>
            </a:endParaRPr>
          </a:p>
          <a:p>
            <a:endParaRPr lang="en-GB" sz="4000" dirty="0">
              <a:latin typeface="Sassoon Primary" pitchFamily="50" charset="0"/>
            </a:endParaRPr>
          </a:p>
          <a:p>
            <a:endParaRPr lang="en-GB" sz="4000" dirty="0" smtClean="0">
              <a:latin typeface="Sassoon Primary" pitchFamily="50" charset="0"/>
            </a:endParaRPr>
          </a:p>
          <a:p>
            <a:r>
              <a:rPr lang="en-GB" sz="4000" dirty="0" smtClean="0">
                <a:latin typeface="Sassoon Primary" pitchFamily="50" charset="0"/>
              </a:rPr>
              <a:t>When did we learn about </a:t>
            </a:r>
            <a:r>
              <a:rPr lang="en-GB" sz="4000" dirty="0" err="1" smtClean="0">
                <a:latin typeface="Sassoon Primary" pitchFamily="50" charset="0"/>
              </a:rPr>
              <a:t>Malorie</a:t>
            </a:r>
            <a:r>
              <a:rPr lang="en-GB" sz="4000" dirty="0" smtClean="0">
                <a:latin typeface="Sassoon Primary" pitchFamily="50" charset="0"/>
              </a:rPr>
              <a:t> Blackman?</a:t>
            </a:r>
            <a:endParaRPr lang="en-GB" sz="4000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3414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65760" y="282633"/>
            <a:ext cx="45387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130968" y="305476"/>
            <a:ext cx="9962148" cy="73558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u="sng" dirty="0">
                <a:latin typeface="Sassoon Primary" pitchFamily="50" charset="0"/>
              </a:rPr>
              <a:t>Page 1</a:t>
            </a:r>
          </a:p>
          <a:p>
            <a:r>
              <a:rPr lang="en-US" sz="2000" dirty="0" smtClean="0">
                <a:latin typeface="Sassoon Primary" pitchFamily="50" charset="0"/>
              </a:rPr>
              <a:t>Is </a:t>
            </a:r>
            <a:r>
              <a:rPr lang="en-US" sz="2000" dirty="0">
                <a:latin typeface="Sassoon Primary" pitchFamily="50" charset="0"/>
              </a:rPr>
              <a:t>this book fiction or nonfiction? How do you know?</a:t>
            </a:r>
          </a:p>
          <a:p>
            <a:r>
              <a:rPr lang="en-US" sz="2000" dirty="0" smtClean="0">
                <a:solidFill>
                  <a:srgbClr val="FF0000"/>
                </a:solidFill>
                <a:latin typeface="Sassoon Primary" pitchFamily="50" charset="0"/>
              </a:rPr>
              <a:t>Fiction – it is a story as there are characters involved.</a:t>
            </a:r>
          </a:p>
          <a:p>
            <a:endParaRPr lang="en-US" sz="20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2000" dirty="0">
                <a:latin typeface="Sassoon Primary" pitchFamily="50" charset="0"/>
              </a:rPr>
              <a:t>Why does the author use capital letters for the opening line? What effect does it create? </a:t>
            </a:r>
            <a:endParaRPr lang="en-US" sz="2000" dirty="0" smtClean="0">
              <a:latin typeface="Sassoon Primary" pitchFamily="50" charset="0"/>
            </a:endParaRPr>
          </a:p>
          <a:p>
            <a:r>
              <a:rPr lang="en-US" sz="2000" dirty="0" smtClean="0">
                <a:solidFill>
                  <a:srgbClr val="FF0000"/>
                </a:solidFill>
                <a:latin typeface="Sassoon Primary" pitchFamily="50" charset="0"/>
              </a:rPr>
              <a:t>Some words are </a:t>
            </a:r>
            <a:r>
              <a:rPr lang="en-US" sz="2000" dirty="0" err="1" smtClean="0">
                <a:solidFill>
                  <a:srgbClr val="FF0000"/>
                </a:solidFill>
                <a:latin typeface="Sassoon Primary" pitchFamily="50" charset="0"/>
              </a:rPr>
              <a:t>onomatopaeias</a:t>
            </a:r>
            <a:r>
              <a:rPr lang="en-US" sz="2000" dirty="0">
                <a:solidFill>
                  <a:srgbClr val="FF0000"/>
                </a:solidFill>
                <a:latin typeface="Sassoon Primary" pitchFamily="50" charset="0"/>
              </a:rPr>
              <a:t> </a:t>
            </a:r>
            <a:r>
              <a:rPr lang="en-US" sz="2000" dirty="0" smtClean="0">
                <a:solidFill>
                  <a:srgbClr val="FF0000"/>
                </a:solidFill>
                <a:latin typeface="Sassoon Primary" pitchFamily="50" charset="0"/>
              </a:rPr>
              <a:t>and the capital letters are to </a:t>
            </a:r>
            <a:r>
              <a:rPr lang="en-US" sz="2000" dirty="0" err="1" smtClean="0">
                <a:solidFill>
                  <a:srgbClr val="FF0000"/>
                </a:solidFill>
                <a:latin typeface="Sassoon Primary" pitchFamily="50" charset="0"/>
              </a:rPr>
              <a:t>emphasise</a:t>
            </a:r>
            <a:r>
              <a:rPr lang="en-US" sz="2000" dirty="0" smtClean="0">
                <a:solidFill>
                  <a:srgbClr val="FF0000"/>
                </a:solidFill>
                <a:latin typeface="Sassoon Primary" pitchFamily="50" charset="0"/>
              </a:rPr>
              <a:t>.</a:t>
            </a:r>
            <a:endParaRPr lang="en-US" sz="2000" dirty="0">
              <a:solidFill>
                <a:srgbClr val="FF0000"/>
              </a:solidFill>
              <a:latin typeface="Sassoon Primary" pitchFamily="50" charset="0"/>
            </a:endParaRPr>
          </a:p>
          <a:p>
            <a:endParaRPr lang="en-US" sz="2000" dirty="0">
              <a:latin typeface="Sassoon Primary" pitchFamily="50" charset="0"/>
            </a:endParaRPr>
          </a:p>
          <a:p>
            <a:r>
              <a:rPr lang="en-US" sz="2000" dirty="0">
                <a:latin typeface="Sassoon Primary" pitchFamily="50" charset="0"/>
              </a:rPr>
              <a:t>What went wrong with the experiment</a:t>
            </a:r>
            <a:r>
              <a:rPr lang="en-US" sz="2000" dirty="0" smtClean="0">
                <a:latin typeface="Sassoon Primary" pitchFamily="50" charset="0"/>
              </a:rPr>
              <a:t>? </a:t>
            </a:r>
          </a:p>
          <a:p>
            <a:r>
              <a:rPr lang="en-US" sz="2000" dirty="0" smtClean="0">
                <a:solidFill>
                  <a:srgbClr val="FF0000"/>
                </a:solidFill>
                <a:latin typeface="Sassoon Primary" pitchFamily="50" charset="0"/>
              </a:rPr>
              <a:t>Dad blew up the kitchen.</a:t>
            </a:r>
          </a:p>
          <a:p>
            <a:endParaRPr lang="en-US" sz="2000" dirty="0"/>
          </a:p>
          <a:p>
            <a:r>
              <a:rPr lang="en-US" sz="2000" dirty="0">
                <a:latin typeface="Sassoon Primary" pitchFamily="50" charset="0"/>
              </a:rPr>
              <a:t>Why did Beans think that the bottom of garden wasn’t always far enough away? </a:t>
            </a:r>
            <a:endParaRPr lang="en-US" sz="2000" dirty="0" smtClean="0">
              <a:latin typeface="Sassoon Primary" pitchFamily="50" charset="0"/>
            </a:endParaRPr>
          </a:p>
          <a:p>
            <a:r>
              <a:rPr lang="en-US" sz="2000" dirty="0" smtClean="0">
                <a:solidFill>
                  <a:srgbClr val="FF0000"/>
                </a:solidFill>
                <a:latin typeface="Sassoon Primary" pitchFamily="50" charset="0"/>
              </a:rPr>
              <a:t>Dad often exploded his workshop as his explosions were maybe large at times.</a:t>
            </a:r>
            <a:endParaRPr lang="en-US" sz="2000" dirty="0">
              <a:solidFill>
                <a:srgbClr val="FF0000"/>
              </a:solidFill>
              <a:latin typeface="Sassoon Primary" pitchFamily="50" charset="0"/>
            </a:endParaRPr>
          </a:p>
          <a:p>
            <a:endParaRPr lang="en-US" sz="2000" dirty="0">
              <a:latin typeface="Sassoon Primary" pitchFamily="50" charset="0"/>
            </a:endParaRPr>
          </a:p>
          <a:p>
            <a:r>
              <a:rPr lang="en-US" sz="2000" dirty="0">
                <a:latin typeface="Sassoon Primary" pitchFamily="50" charset="0"/>
              </a:rPr>
              <a:t>What does ‘veering’ </a:t>
            </a:r>
            <a:r>
              <a:rPr lang="en-US" sz="2000" dirty="0" smtClean="0">
                <a:latin typeface="Sassoon Primary" pitchFamily="50" charset="0"/>
              </a:rPr>
              <a:t>mean? </a:t>
            </a:r>
          </a:p>
          <a:p>
            <a:r>
              <a:rPr lang="en-US" sz="2000" dirty="0" smtClean="0">
                <a:solidFill>
                  <a:srgbClr val="FF0000"/>
                </a:solidFill>
                <a:latin typeface="Sassoon Primary" pitchFamily="50" charset="0"/>
              </a:rPr>
              <a:t>“Veering” means moving over.</a:t>
            </a:r>
            <a:endParaRPr lang="en-US" sz="2000" dirty="0">
              <a:solidFill>
                <a:srgbClr val="FF0000"/>
              </a:solidFill>
              <a:latin typeface="Sassoon Primary" pitchFamily="50" charset="0"/>
            </a:endParaRPr>
          </a:p>
          <a:p>
            <a:endParaRPr lang="en-US" sz="2000" dirty="0">
              <a:latin typeface="Sassoon Primary" pitchFamily="50" charset="0"/>
            </a:endParaRPr>
          </a:p>
          <a:p>
            <a:r>
              <a:rPr lang="en-US" sz="2000" dirty="0">
                <a:latin typeface="Sassoon Primary" pitchFamily="50" charset="0"/>
              </a:rPr>
              <a:t>What was Beans’ dad’s profession</a:t>
            </a:r>
            <a:r>
              <a:rPr lang="en-US" sz="2000" dirty="0" smtClean="0">
                <a:latin typeface="Sassoon Primary" pitchFamily="50" charset="0"/>
              </a:rPr>
              <a:t>? </a:t>
            </a:r>
          </a:p>
          <a:p>
            <a:r>
              <a:rPr lang="en-US" sz="2000" dirty="0" smtClean="0">
                <a:solidFill>
                  <a:srgbClr val="FF0000"/>
                </a:solidFill>
                <a:latin typeface="Sassoon Primary" pitchFamily="50" charset="0"/>
              </a:rPr>
              <a:t>Beans’ dad was an inventor.</a:t>
            </a:r>
            <a:endParaRPr lang="en-GB" sz="2000" dirty="0">
              <a:latin typeface="Sassoon Primary" pitchFamily="50" charset="0"/>
            </a:endParaRPr>
          </a:p>
          <a:p>
            <a:endParaRPr lang="en-US" sz="2800" dirty="0">
              <a:latin typeface="Sassoon Primary" pitchFamily="50" charset="0"/>
            </a:endParaRPr>
          </a:p>
          <a:p>
            <a:endParaRPr lang="en-US" sz="2800" dirty="0">
              <a:latin typeface="Sassoon Primary" pitchFamily="50" charset="0"/>
            </a:endParaRPr>
          </a:p>
          <a:p>
            <a:r>
              <a:rPr lang="en-US" sz="2800" dirty="0" smtClean="0">
                <a:latin typeface="Sassoon Primary" pitchFamily="50" charset="0"/>
              </a:rPr>
              <a:t> </a:t>
            </a:r>
            <a:endParaRPr lang="en-GB" sz="2800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2417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95992" y="255398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124326" y="144976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800" u="sng" dirty="0"/>
              <a:t>Page </a:t>
            </a:r>
            <a:r>
              <a:rPr lang="en-GB" sz="2800" u="sng" dirty="0" smtClean="0"/>
              <a:t>3 and 4</a:t>
            </a:r>
            <a:endParaRPr lang="en-GB" sz="2800" u="sng" dirty="0"/>
          </a:p>
          <a:p>
            <a:endParaRPr lang="en-GB" u="sng" dirty="0"/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351613" y="855562"/>
            <a:ext cx="10638614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Sassoon Primary" pitchFamily="50" charset="0"/>
              </a:rPr>
              <a:t>What could be the secret that Beans promises to keep from her friends? </a:t>
            </a:r>
            <a:endParaRPr lang="en-US" sz="2400" dirty="0" smtClean="0">
              <a:latin typeface="Sassoon Primary" pitchFamily="50" charset="0"/>
            </a:endParaRPr>
          </a:p>
          <a:p>
            <a:r>
              <a:rPr lang="en-US" sz="2400" dirty="0" smtClean="0">
                <a:solidFill>
                  <a:srgbClr val="FF0000"/>
                </a:solidFill>
                <a:latin typeface="Sassoon Primary" pitchFamily="50" charset="0"/>
              </a:rPr>
              <a:t>The secret was that the animal </a:t>
            </a:r>
            <a:r>
              <a:rPr lang="en-US" sz="2400" dirty="0" err="1" smtClean="0">
                <a:solidFill>
                  <a:srgbClr val="FF0000"/>
                </a:solidFill>
                <a:latin typeface="Sassoon Primary" pitchFamily="50" charset="0"/>
              </a:rPr>
              <a:t>crunchies</a:t>
            </a:r>
            <a:r>
              <a:rPr lang="en-US" sz="2400" dirty="0" smtClean="0">
                <a:solidFill>
                  <a:srgbClr val="FF0000"/>
                </a:solidFill>
                <a:latin typeface="Sassoon Primary" pitchFamily="50" charset="0"/>
              </a:rPr>
              <a:t> exploded.</a:t>
            </a:r>
          </a:p>
          <a:p>
            <a:r>
              <a:rPr lang="en-US" sz="2400" dirty="0" smtClean="0">
                <a:latin typeface="Sassoon Primary" pitchFamily="50" charset="0"/>
              </a:rPr>
              <a:t>Why do you think she wouldn’t </a:t>
            </a:r>
            <a:r>
              <a:rPr lang="en-US" sz="2400" dirty="0">
                <a:latin typeface="Sassoon Primary" pitchFamily="50" charset="0"/>
              </a:rPr>
              <a:t>she want to tell them?</a:t>
            </a:r>
          </a:p>
          <a:p>
            <a:r>
              <a:rPr lang="en-US" sz="2400" dirty="0" smtClean="0">
                <a:solidFill>
                  <a:srgbClr val="FF0000"/>
                </a:solidFill>
                <a:latin typeface="Sassoon Primary" pitchFamily="50" charset="0"/>
              </a:rPr>
              <a:t>She might be embarrassed.</a:t>
            </a:r>
            <a:endParaRPr lang="en-US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GB" sz="2400" dirty="0">
                <a:latin typeface="Sassoon Primary" pitchFamily="50" charset="0"/>
              </a:rPr>
              <a:t>What does it mean when it says that she “raised her eyes heavenwards”?</a:t>
            </a:r>
          </a:p>
          <a:p>
            <a:r>
              <a:rPr lang="en-GB" sz="2400" dirty="0" smtClean="0">
                <a:solidFill>
                  <a:srgbClr val="FF0000"/>
                </a:solidFill>
                <a:latin typeface="Sassoon Primary" pitchFamily="50" charset="0"/>
              </a:rPr>
              <a:t>She did this as if to say, not again.</a:t>
            </a:r>
            <a:endParaRPr lang="en-US" sz="2400" dirty="0" smtClean="0">
              <a:latin typeface="Sassoon Primary" pitchFamily="50" charset="0"/>
            </a:endParaRPr>
          </a:p>
          <a:p>
            <a:r>
              <a:rPr lang="en-US" sz="2400" dirty="0">
                <a:latin typeface="Sassoon Primary" pitchFamily="50" charset="0"/>
              </a:rPr>
              <a:t>What does the word ‘vigorously’ mean? </a:t>
            </a:r>
            <a:endParaRPr lang="en-GB" sz="2400" dirty="0">
              <a:latin typeface="Sassoon Primary" pitchFamily="50" charset="0"/>
            </a:endParaRPr>
          </a:p>
          <a:p>
            <a:r>
              <a:rPr lang="en-US" sz="2400" dirty="0" smtClean="0">
                <a:solidFill>
                  <a:srgbClr val="FF0000"/>
                </a:solidFill>
                <a:latin typeface="Sassoon Primary" pitchFamily="50" charset="0"/>
              </a:rPr>
              <a:t>Vigorously mean quite hard.</a:t>
            </a:r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2400" dirty="0">
                <a:latin typeface="Sassoon Primary" pitchFamily="50" charset="0"/>
              </a:rPr>
              <a:t>Why did Ann call Beans a “mad girl”?</a:t>
            </a:r>
            <a:endParaRPr lang="en-GB" sz="2400" dirty="0">
              <a:latin typeface="Sassoon Primary" pitchFamily="50" charset="0"/>
            </a:endParaRPr>
          </a:p>
          <a:p>
            <a:r>
              <a:rPr lang="en-US" sz="2400" dirty="0" smtClean="0">
                <a:solidFill>
                  <a:srgbClr val="FF0000"/>
                </a:solidFill>
                <a:latin typeface="Sassoon Primary" pitchFamily="50" charset="0"/>
              </a:rPr>
              <a:t>She called her mad because Beans appeared with froth coming from her mouth.</a:t>
            </a:r>
            <a:r>
              <a:rPr lang="en-US" sz="2400" dirty="0">
                <a:solidFill>
                  <a:srgbClr val="FF0000"/>
                </a:solidFill>
                <a:latin typeface="Sassoon Primary" pitchFamily="50" charset="0"/>
              </a:rPr>
              <a:t> </a:t>
            </a:r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2400" dirty="0">
                <a:latin typeface="Sassoon Primary" pitchFamily="50" charset="0"/>
              </a:rPr>
              <a:t>How are Ann’s eyes described? </a:t>
            </a:r>
            <a:endParaRPr lang="en-GB" sz="2400" dirty="0">
              <a:latin typeface="Sassoon Primary" pitchFamily="50" charset="0"/>
            </a:endParaRPr>
          </a:p>
          <a:p>
            <a:r>
              <a:rPr lang="en-US" sz="2400" dirty="0" smtClean="0">
                <a:solidFill>
                  <a:srgbClr val="FF0000"/>
                </a:solidFill>
                <a:latin typeface="Sassoon Primary" pitchFamily="50" charset="0"/>
              </a:rPr>
              <a:t>Her eyes are described as green and like saucers.</a:t>
            </a:r>
            <a:r>
              <a:rPr lang="en-US" sz="2400" dirty="0">
                <a:solidFill>
                  <a:srgbClr val="FF0000"/>
                </a:solidFill>
                <a:latin typeface="Sassoon Primary" pitchFamily="50" charset="0"/>
              </a:rPr>
              <a:t> </a:t>
            </a:r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4621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20931" y="366279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u="sng" dirty="0"/>
          </a:p>
          <a:p>
            <a:endParaRPr lang="en-US" u="sng" dirty="0"/>
          </a:p>
        </p:txBody>
      </p:sp>
      <p:sp>
        <p:nvSpPr>
          <p:cNvPr id="3" name="Rectangle 2"/>
          <p:cNvSpPr/>
          <p:nvPr/>
        </p:nvSpPr>
        <p:spPr>
          <a:xfrm>
            <a:off x="304800" y="258901"/>
            <a:ext cx="11173326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u="sng" dirty="0">
                <a:latin typeface="Sassoon Primary" pitchFamily="50" charset="0"/>
              </a:rPr>
              <a:t>Page </a:t>
            </a:r>
            <a:r>
              <a:rPr lang="en-GB" sz="2800" u="sng" dirty="0" smtClean="0">
                <a:latin typeface="Sassoon Primary" pitchFamily="50" charset="0"/>
              </a:rPr>
              <a:t>5 and 6</a:t>
            </a:r>
            <a:endParaRPr lang="en-GB" sz="2800" u="sng" dirty="0">
              <a:latin typeface="Sassoon Primary" pitchFamily="50" charset="0"/>
            </a:endParaRPr>
          </a:p>
          <a:p>
            <a:r>
              <a:rPr lang="en-GB" sz="2000" dirty="0" smtClean="0">
                <a:latin typeface="Sassoon Primary" pitchFamily="50" charset="0"/>
              </a:rPr>
              <a:t>Which </a:t>
            </a:r>
            <a:r>
              <a:rPr lang="en-GB" sz="2000" dirty="0">
                <a:latin typeface="Sassoon Primary" pitchFamily="50" charset="0"/>
              </a:rPr>
              <a:t>word in the text means ‘ran</a:t>
            </a:r>
            <a:r>
              <a:rPr lang="en-GB" sz="2000" dirty="0" smtClean="0">
                <a:latin typeface="Sassoon Primary" pitchFamily="50" charset="0"/>
              </a:rPr>
              <a:t>’? </a:t>
            </a:r>
            <a:endParaRPr lang="en-GB" sz="2000" dirty="0">
              <a:latin typeface="Sassoon Primary" pitchFamily="50" charset="0"/>
            </a:endParaRPr>
          </a:p>
          <a:p>
            <a:r>
              <a:rPr lang="en-GB" sz="2000" dirty="0" smtClean="0">
                <a:solidFill>
                  <a:srgbClr val="FF0000"/>
                </a:solidFill>
                <a:latin typeface="Sassoon Primary" pitchFamily="50" charset="0"/>
              </a:rPr>
              <a:t>A word that means “ran” is “darted”.</a:t>
            </a:r>
            <a:endParaRPr lang="en-GB" sz="20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GB" sz="2000" dirty="0">
                <a:latin typeface="Sassoon Primary" pitchFamily="50" charset="0"/>
              </a:rPr>
              <a:t>Use </a:t>
            </a:r>
            <a:r>
              <a:rPr lang="en-GB" sz="2000" b="1" u="sng" dirty="0">
                <a:latin typeface="Sassoon Primary" pitchFamily="50" charset="0"/>
              </a:rPr>
              <a:t>3 </a:t>
            </a:r>
            <a:r>
              <a:rPr lang="en-GB" sz="2000" b="1" u="sng" dirty="0" smtClean="0">
                <a:latin typeface="Sassoon Primary" pitchFamily="50" charset="0"/>
              </a:rPr>
              <a:t>words </a:t>
            </a:r>
            <a:r>
              <a:rPr lang="en-GB" sz="2000" dirty="0">
                <a:latin typeface="Sassoon Primary" pitchFamily="50" charset="0"/>
              </a:rPr>
              <a:t>to describe Dad. How do we know?</a:t>
            </a:r>
          </a:p>
          <a:p>
            <a:r>
              <a:rPr lang="en-GB" sz="2000" dirty="0" smtClean="0">
                <a:solidFill>
                  <a:srgbClr val="FF0000"/>
                </a:solidFill>
                <a:latin typeface="Sassoon Primary" pitchFamily="50" charset="0"/>
              </a:rPr>
              <a:t>e.g. funny ( Bugs Bunny T shirt), scruffy ( hair sticking up), careless ( 1 slipper on)</a:t>
            </a:r>
            <a:endParaRPr lang="en-GB" sz="20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GB" sz="2000" dirty="0">
                <a:latin typeface="Sassoon Primary" pitchFamily="50" charset="0"/>
              </a:rPr>
              <a:t>Why did Dad “anxiously” ask if the girls were okay</a:t>
            </a:r>
            <a:r>
              <a:rPr lang="en-GB" sz="2000" dirty="0" smtClean="0">
                <a:latin typeface="Sassoon Primary" pitchFamily="50" charset="0"/>
              </a:rPr>
              <a:t>?</a:t>
            </a:r>
          </a:p>
          <a:p>
            <a:r>
              <a:rPr lang="en-GB" sz="2000" dirty="0" smtClean="0">
                <a:solidFill>
                  <a:srgbClr val="FF0000"/>
                </a:solidFill>
                <a:latin typeface="Sassoon Primary" pitchFamily="50" charset="0"/>
              </a:rPr>
              <a:t>He was worried that they may be frightened.</a:t>
            </a:r>
            <a:endParaRPr lang="en-GB" sz="2000" dirty="0">
              <a:solidFill>
                <a:srgbClr val="FF0000"/>
              </a:solidFill>
              <a:latin typeface="Sassoon Primary" pitchFamily="50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04800" y="2629650"/>
            <a:ext cx="985386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latin typeface="Sassoon Primary" pitchFamily="50" charset="0"/>
              </a:rPr>
              <a:t>What does Beans think of her father? How do we know?</a:t>
            </a:r>
          </a:p>
          <a:p>
            <a:r>
              <a:rPr lang="en-US" sz="2000" dirty="0" smtClean="0">
                <a:solidFill>
                  <a:srgbClr val="FF0000"/>
                </a:solidFill>
                <a:latin typeface="Sassoon Primary" pitchFamily="50" charset="0"/>
              </a:rPr>
              <a:t>She finds her Dad embarrassing as it says  - Why did Dad have to be </a:t>
            </a:r>
            <a:r>
              <a:rPr lang="en-US" sz="2000" b="1" u="sng" dirty="0" smtClean="0">
                <a:solidFill>
                  <a:srgbClr val="FF0000"/>
                </a:solidFill>
                <a:latin typeface="Sassoon Primary" pitchFamily="50" charset="0"/>
              </a:rPr>
              <a:t>so</a:t>
            </a:r>
            <a:r>
              <a:rPr lang="en-US" sz="2000" dirty="0" smtClean="0">
                <a:solidFill>
                  <a:srgbClr val="FF0000"/>
                </a:solidFill>
                <a:latin typeface="Sassoon Primary" pitchFamily="50" charset="0"/>
              </a:rPr>
              <a:t> embarrassing?</a:t>
            </a:r>
            <a:endParaRPr lang="en-US" sz="20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2000" dirty="0" smtClean="0">
                <a:latin typeface="Sassoon Primary" pitchFamily="50" charset="0"/>
              </a:rPr>
              <a:t>What did Ann do to </a:t>
            </a:r>
            <a:r>
              <a:rPr lang="en-US" sz="2000" dirty="0">
                <a:latin typeface="Sassoon Primary" pitchFamily="50" charset="0"/>
              </a:rPr>
              <a:t>stop herself from </a:t>
            </a:r>
            <a:r>
              <a:rPr lang="en-US" sz="2000" dirty="0" smtClean="0">
                <a:latin typeface="Sassoon Primary" pitchFamily="50" charset="0"/>
              </a:rPr>
              <a:t>laughing?</a:t>
            </a:r>
            <a:endParaRPr lang="en-US" sz="2000" dirty="0">
              <a:latin typeface="Sassoon Primary" pitchFamily="50" charset="0"/>
            </a:endParaRPr>
          </a:p>
          <a:p>
            <a:r>
              <a:rPr lang="en-US" sz="2000" dirty="0" smtClean="0">
                <a:solidFill>
                  <a:srgbClr val="FF0000"/>
                </a:solidFill>
                <a:latin typeface="Sassoon Primary" pitchFamily="50" charset="0"/>
              </a:rPr>
              <a:t>She bit her bottom lip and lowered her eyes.</a:t>
            </a:r>
            <a:endParaRPr lang="en-US" sz="20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2000" dirty="0">
                <a:latin typeface="Sassoon Primary" pitchFamily="50" charset="0"/>
              </a:rPr>
              <a:t>Which word in the text means ‘quickly’?</a:t>
            </a:r>
          </a:p>
          <a:p>
            <a:r>
              <a:rPr lang="en-US" sz="2000" dirty="0" smtClean="0">
                <a:solidFill>
                  <a:srgbClr val="FF0000"/>
                </a:solidFill>
                <a:latin typeface="Sassoon Primary" pitchFamily="50" charset="0"/>
              </a:rPr>
              <a:t>The word that means “quickly” is “hastily”.</a:t>
            </a:r>
            <a:endParaRPr lang="en-US" sz="20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2000" dirty="0">
                <a:latin typeface="Sassoon Primary" pitchFamily="50" charset="0"/>
              </a:rPr>
              <a:t>What are “animal </a:t>
            </a:r>
            <a:r>
              <a:rPr lang="en-US" sz="2000" dirty="0" err="1">
                <a:latin typeface="Sassoon Primary" pitchFamily="50" charset="0"/>
              </a:rPr>
              <a:t>crunchies</a:t>
            </a:r>
            <a:r>
              <a:rPr lang="en-US" sz="2000" dirty="0" smtClean="0">
                <a:latin typeface="Sassoon Primary" pitchFamily="50" charset="0"/>
              </a:rPr>
              <a:t>”?</a:t>
            </a:r>
          </a:p>
          <a:p>
            <a:r>
              <a:rPr lang="en-US" sz="2000" dirty="0" smtClean="0">
                <a:solidFill>
                  <a:srgbClr val="FF0000"/>
                </a:solidFill>
                <a:latin typeface="Sassoon Primary" pitchFamily="50" charset="0"/>
              </a:rPr>
              <a:t>Animal </a:t>
            </a:r>
            <a:r>
              <a:rPr lang="en-US" sz="2000" dirty="0" err="1" smtClean="0">
                <a:solidFill>
                  <a:srgbClr val="FF0000"/>
                </a:solidFill>
                <a:latin typeface="Sassoon Primary" pitchFamily="50" charset="0"/>
              </a:rPr>
              <a:t>crunchies</a:t>
            </a:r>
            <a:r>
              <a:rPr lang="en-US" sz="2000" dirty="0" smtClean="0">
                <a:solidFill>
                  <a:srgbClr val="FF0000"/>
                </a:solidFill>
                <a:latin typeface="Sassoon Primary" pitchFamily="50" charset="0"/>
              </a:rPr>
              <a:t> are biscuits shaped like animals that you cook as you propel them through the air.</a:t>
            </a:r>
            <a:endParaRPr lang="en-US" sz="2000" dirty="0">
              <a:solidFill>
                <a:srgbClr val="FF0000"/>
              </a:solidFill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2375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29491" y="421514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u="sng" dirty="0"/>
          </a:p>
        </p:txBody>
      </p:sp>
      <p:sp>
        <p:nvSpPr>
          <p:cNvPr id="3" name="Rectangle 2"/>
          <p:cNvSpPr/>
          <p:nvPr/>
        </p:nvSpPr>
        <p:spPr>
          <a:xfrm>
            <a:off x="340895" y="175736"/>
            <a:ext cx="11161294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u="sng" dirty="0">
                <a:latin typeface="Sassoon Primary" pitchFamily="50" charset="0"/>
              </a:rPr>
              <a:t>Page </a:t>
            </a:r>
            <a:r>
              <a:rPr lang="en-GB" sz="2800" u="sng" dirty="0" smtClean="0">
                <a:latin typeface="Sassoon Primary" pitchFamily="50" charset="0"/>
              </a:rPr>
              <a:t>7 and 8</a:t>
            </a:r>
            <a:endParaRPr lang="en-GB" sz="2800" u="sng" dirty="0">
              <a:latin typeface="Sassoon Primary" pitchFamily="50" charset="0"/>
            </a:endParaRPr>
          </a:p>
          <a:p>
            <a:r>
              <a:rPr lang="en-US" dirty="0"/>
              <a:t> </a:t>
            </a:r>
            <a:endParaRPr lang="en-GB" dirty="0"/>
          </a:p>
          <a:p>
            <a:r>
              <a:rPr lang="en-US" sz="2000" dirty="0">
                <a:latin typeface="Sassoon Primary" pitchFamily="50" charset="0"/>
              </a:rPr>
              <a:t>Why does Dad reply ‘sadly’, when Bean says that they have to hurry off to school? </a:t>
            </a:r>
            <a:endParaRPr lang="en-GB" sz="2000" dirty="0">
              <a:latin typeface="Sassoon Primary" pitchFamily="50" charset="0"/>
            </a:endParaRPr>
          </a:p>
          <a:p>
            <a:r>
              <a:rPr lang="en-US" sz="2000" dirty="0" smtClean="0">
                <a:solidFill>
                  <a:srgbClr val="FF0000"/>
                </a:solidFill>
                <a:latin typeface="Sassoon Primary" pitchFamily="50" charset="0"/>
              </a:rPr>
              <a:t>Dad was keen to explain how animal crackers worked.</a:t>
            </a:r>
            <a:endParaRPr lang="en-GB" sz="20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2000" dirty="0">
                <a:latin typeface="Sassoon Primary" pitchFamily="50" charset="0"/>
              </a:rPr>
              <a:t>Which word in the text is a synonym of ‘sad’? </a:t>
            </a:r>
          </a:p>
          <a:p>
            <a:r>
              <a:rPr lang="en-US" sz="2000" dirty="0" smtClean="0">
                <a:solidFill>
                  <a:srgbClr val="FF0000"/>
                </a:solidFill>
                <a:latin typeface="Sassoon Primary" pitchFamily="50" charset="0"/>
              </a:rPr>
              <a:t>A synonym of sad is forlorn.</a:t>
            </a:r>
            <a:endParaRPr lang="en-US" sz="20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2000" dirty="0">
                <a:latin typeface="Sassoon Primary" pitchFamily="50" charset="0"/>
              </a:rPr>
              <a:t>What does it mean it says that Dad ‘brightened up’?</a:t>
            </a:r>
          </a:p>
          <a:p>
            <a:r>
              <a:rPr lang="en-US" sz="2000" dirty="0" smtClean="0">
                <a:solidFill>
                  <a:srgbClr val="FF0000"/>
                </a:solidFill>
                <a:latin typeface="Sassoon Primary" pitchFamily="50" charset="0"/>
              </a:rPr>
              <a:t>“Brightened up” means that he cheered up.</a:t>
            </a:r>
            <a:endParaRPr lang="en-US" sz="20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2000" dirty="0">
                <a:latin typeface="Sassoon Primary" pitchFamily="50" charset="0"/>
              </a:rPr>
              <a:t>What is Bean’s surname</a:t>
            </a:r>
            <a:r>
              <a:rPr lang="en-US" sz="2000" dirty="0" smtClean="0">
                <a:latin typeface="Sassoon Primary" pitchFamily="50" charset="0"/>
              </a:rPr>
              <a:t>?</a:t>
            </a:r>
            <a:r>
              <a:rPr lang="en-US" sz="2000" dirty="0"/>
              <a:t> </a:t>
            </a:r>
            <a:endParaRPr lang="en-US" sz="2000" dirty="0" smtClean="0"/>
          </a:p>
          <a:p>
            <a:r>
              <a:rPr lang="en-US" sz="2000" dirty="0" smtClean="0">
                <a:solidFill>
                  <a:srgbClr val="FF0000"/>
                </a:solidFill>
                <a:latin typeface="Sassoon Primary" pitchFamily="50" charset="0"/>
              </a:rPr>
              <a:t>Bean’s surname is Conran.</a:t>
            </a:r>
          </a:p>
          <a:p>
            <a:r>
              <a:rPr lang="en-US" sz="2000" dirty="0">
                <a:latin typeface="Sassoon Primary" pitchFamily="50" charset="0"/>
              </a:rPr>
              <a:t>What does Beans do that tells us that she is worried about being late?</a:t>
            </a:r>
          </a:p>
          <a:p>
            <a:r>
              <a:rPr lang="en-US" sz="2000" dirty="0" smtClean="0">
                <a:solidFill>
                  <a:srgbClr val="FF0000"/>
                </a:solidFill>
                <a:latin typeface="Sassoon Primary" pitchFamily="50" charset="0"/>
              </a:rPr>
              <a:t>Beans looks at her watch again and taps her foot.</a:t>
            </a:r>
          </a:p>
          <a:p>
            <a:r>
              <a:rPr lang="en-US" sz="2000" dirty="0" smtClean="0">
                <a:latin typeface="Sassoon Primary" pitchFamily="50" charset="0"/>
              </a:rPr>
              <a:t>What </a:t>
            </a:r>
            <a:r>
              <a:rPr lang="en-US" sz="2000" dirty="0">
                <a:latin typeface="Sassoon Primary" pitchFamily="50" charset="0"/>
              </a:rPr>
              <a:t>will happen to the girls if they are late for school again?</a:t>
            </a:r>
          </a:p>
          <a:p>
            <a:r>
              <a:rPr lang="en-US" sz="2000" dirty="0" smtClean="0">
                <a:solidFill>
                  <a:srgbClr val="FF0000"/>
                </a:solidFill>
                <a:latin typeface="Sassoon Primary" pitchFamily="50" charset="0"/>
              </a:rPr>
              <a:t>The girls will have to write another essay for being late.</a:t>
            </a:r>
          </a:p>
          <a:p>
            <a:r>
              <a:rPr lang="en-US" sz="2000" dirty="0">
                <a:latin typeface="Sassoon Primary" pitchFamily="50" charset="0"/>
              </a:rPr>
              <a:t>What do you think the briefcases contain?</a:t>
            </a:r>
          </a:p>
          <a:p>
            <a:endParaRPr lang="en-US" sz="2000" dirty="0">
              <a:latin typeface="Sassoon Primary" pitchFamily="50" charset="0"/>
            </a:endParaRPr>
          </a:p>
          <a:p>
            <a:r>
              <a:rPr lang="en-US" sz="2000" dirty="0">
                <a:latin typeface="Sassoon Primary" pitchFamily="50" charset="0"/>
              </a:rPr>
              <a:t>Why is the word ‘</a:t>
            </a:r>
            <a:r>
              <a:rPr lang="en-US" sz="2000" i="1" dirty="0">
                <a:latin typeface="Sassoon Primary" pitchFamily="50" charset="0"/>
              </a:rPr>
              <a:t>have</a:t>
            </a:r>
            <a:r>
              <a:rPr lang="en-US" sz="2000" dirty="0">
                <a:latin typeface="Sassoon Primary" pitchFamily="50" charset="0"/>
              </a:rPr>
              <a:t>’ in italic writing?</a:t>
            </a:r>
          </a:p>
          <a:p>
            <a:r>
              <a:rPr lang="en-US" sz="2000" dirty="0" smtClean="0">
                <a:solidFill>
                  <a:srgbClr val="FF0000"/>
                </a:solidFill>
                <a:latin typeface="Sassoon Primary" pitchFamily="50" charset="0"/>
              </a:rPr>
              <a:t>Beans is </a:t>
            </a:r>
            <a:r>
              <a:rPr lang="en-US" sz="2000" dirty="0" err="1" smtClean="0">
                <a:solidFill>
                  <a:srgbClr val="FF0000"/>
                </a:solidFill>
                <a:latin typeface="Sassoon Primary" pitchFamily="50" charset="0"/>
              </a:rPr>
              <a:t>emphasisising</a:t>
            </a:r>
            <a:r>
              <a:rPr lang="en-US" sz="2000" dirty="0" smtClean="0">
                <a:solidFill>
                  <a:srgbClr val="FF0000"/>
                </a:solidFill>
                <a:latin typeface="Sassoon Primary" pitchFamily="50" charset="0"/>
              </a:rPr>
              <a:t> the word.</a:t>
            </a:r>
            <a:endParaRPr lang="en-US" sz="2000" dirty="0">
              <a:solidFill>
                <a:srgbClr val="FF0000"/>
              </a:solidFill>
              <a:latin typeface="Sassoon Primary" pitchFamily="50" charset="0"/>
            </a:endParaRPr>
          </a:p>
          <a:p>
            <a:endParaRPr lang="en-GB" sz="2400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8849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0631" y="210461"/>
            <a:ext cx="11237495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u="sng" dirty="0">
                <a:latin typeface="Sassoon Primary" pitchFamily="50" charset="0"/>
              </a:rPr>
              <a:t>Page </a:t>
            </a:r>
            <a:r>
              <a:rPr lang="en-US" sz="2800" u="sng" dirty="0" smtClean="0">
                <a:latin typeface="Sassoon Primary" pitchFamily="50" charset="0"/>
              </a:rPr>
              <a:t>9 and 10</a:t>
            </a:r>
            <a:endParaRPr lang="en-US" sz="2800" u="sng" dirty="0">
              <a:latin typeface="Sassoon Primary" pitchFamily="50" charset="0"/>
            </a:endParaRPr>
          </a:p>
          <a:p>
            <a:r>
              <a:rPr lang="en-US" sz="2400" dirty="0">
                <a:latin typeface="Sassoon Primary" pitchFamily="50" charset="0"/>
              </a:rPr>
              <a:t>What does ‘vaguely’ mean?</a:t>
            </a:r>
          </a:p>
          <a:p>
            <a:r>
              <a:rPr lang="en-US" sz="2400" dirty="0" smtClean="0">
                <a:solidFill>
                  <a:srgbClr val="FF0000"/>
                </a:solidFill>
                <a:latin typeface="Sassoon Primary" pitchFamily="50" charset="0"/>
              </a:rPr>
              <a:t>In this case, it means he was a little bit uninterested or confused</a:t>
            </a:r>
          </a:p>
          <a:p>
            <a:endParaRPr lang="en-US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2400" dirty="0">
                <a:latin typeface="Sassoon Primary" pitchFamily="50" charset="0"/>
              </a:rPr>
              <a:t>What do you think should be included in the </a:t>
            </a:r>
            <a:r>
              <a:rPr lang="en-US" sz="2400" dirty="0" err="1">
                <a:latin typeface="Sassoon Primary" pitchFamily="50" charset="0"/>
              </a:rPr>
              <a:t>Gadgetman</a:t>
            </a:r>
            <a:r>
              <a:rPr lang="en-US" sz="2400" dirty="0">
                <a:latin typeface="Sassoon Primary" pitchFamily="50" charset="0"/>
              </a:rPr>
              <a:t> spy kit? </a:t>
            </a:r>
          </a:p>
          <a:p>
            <a:endParaRPr lang="en-US" sz="2400" dirty="0">
              <a:latin typeface="Sassoon Primary" pitchFamily="50" charset="0"/>
            </a:endParaRPr>
          </a:p>
          <a:p>
            <a:r>
              <a:rPr lang="en-US" sz="2400" dirty="0">
                <a:latin typeface="Sassoon Primary" pitchFamily="50" charset="0"/>
              </a:rPr>
              <a:t>What do you think “PRINNNNNG! PRRINNNNNNGG!” represents</a:t>
            </a:r>
            <a:r>
              <a:rPr lang="en-US" sz="2400" dirty="0" smtClean="0">
                <a:latin typeface="Sassoon Primary" pitchFamily="50" charset="0"/>
              </a:rPr>
              <a:t>?</a:t>
            </a:r>
          </a:p>
          <a:p>
            <a:r>
              <a:rPr lang="en-US" sz="2400" dirty="0" smtClean="0">
                <a:solidFill>
                  <a:srgbClr val="FF0000"/>
                </a:solidFill>
                <a:latin typeface="Sassoon Primary" pitchFamily="50" charset="0"/>
              </a:rPr>
              <a:t>It is the noise from the doorbell.</a:t>
            </a:r>
            <a:endParaRPr lang="en-US" sz="2400" dirty="0">
              <a:solidFill>
                <a:srgbClr val="FF0000"/>
              </a:solidFill>
              <a:latin typeface="Sassoon Primary" pitchFamily="50" charset="0"/>
            </a:endParaRPr>
          </a:p>
          <a:p>
            <a:endParaRPr lang="en-US" sz="2400" dirty="0">
              <a:latin typeface="Sassoon Primary" pitchFamily="50" charset="0"/>
            </a:endParaRPr>
          </a:p>
          <a:p>
            <a:r>
              <a:rPr lang="en-US" sz="2400" dirty="0" smtClean="0">
                <a:latin typeface="Sassoon Primary" pitchFamily="50" charset="0"/>
              </a:rPr>
              <a:t>Why </a:t>
            </a:r>
            <a:r>
              <a:rPr lang="en-US" sz="2400" dirty="0" smtClean="0">
                <a:latin typeface="Sassoon Primary" pitchFamily="50" charset="0"/>
              </a:rPr>
              <a:t>does Dad encourage the girls to tell people to buy the spy kits ‘now’?</a:t>
            </a:r>
            <a:endParaRPr lang="en-US" sz="2400" dirty="0">
              <a:latin typeface="Sassoon Primary" pitchFamily="50" charset="0"/>
            </a:endParaRPr>
          </a:p>
          <a:p>
            <a:r>
              <a:rPr lang="en-US" sz="2400" dirty="0" smtClean="0">
                <a:solidFill>
                  <a:srgbClr val="FF0000"/>
                </a:solidFill>
                <a:latin typeface="Sassoon Primary" pitchFamily="50" charset="0"/>
              </a:rPr>
              <a:t>Dad thinks there will be a rush at Christmas.</a:t>
            </a:r>
          </a:p>
          <a:p>
            <a:endParaRPr lang="en-US" sz="2400" dirty="0">
              <a:solidFill>
                <a:srgbClr val="FF0000"/>
              </a:solidFill>
              <a:latin typeface="Sassoon Primary" pitchFamily="50" charset="0"/>
            </a:endParaRPr>
          </a:p>
          <a:p>
            <a:endParaRPr lang="en-US" sz="2400" dirty="0">
              <a:solidFill>
                <a:srgbClr val="FF0000"/>
              </a:solidFill>
              <a:latin typeface="Sassoon Primary" pitchFamily="50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82441" y="4557325"/>
            <a:ext cx="1113949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Sassoon Primary" pitchFamily="50" charset="0"/>
              </a:rPr>
              <a:t>How does </a:t>
            </a:r>
            <a:r>
              <a:rPr lang="en-US" sz="2400" dirty="0" err="1">
                <a:latin typeface="Sassoon Primary" pitchFamily="50" charset="0"/>
              </a:rPr>
              <a:t>Mr</a:t>
            </a:r>
            <a:r>
              <a:rPr lang="en-US" sz="2400" dirty="0">
                <a:latin typeface="Sassoon Primary" pitchFamily="50" charset="0"/>
              </a:rPr>
              <a:t> McKee feel about Dad and his </a:t>
            </a:r>
            <a:r>
              <a:rPr lang="en-US" sz="2400" dirty="0" smtClean="0">
                <a:latin typeface="Sassoon Primary" pitchFamily="50" charset="0"/>
              </a:rPr>
              <a:t>experiments? How </a:t>
            </a:r>
            <a:r>
              <a:rPr lang="en-US" sz="2400" dirty="0">
                <a:latin typeface="Sassoon Primary" pitchFamily="50" charset="0"/>
              </a:rPr>
              <a:t>do we know? </a:t>
            </a:r>
          </a:p>
          <a:p>
            <a:r>
              <a:rPr lang="en-US" sz="2400" dirty="0" err="1" smtClean="0">
                <a:solidFill>
                  <a:srgbClr val="FF0000"/>
                </a:solidFill>
                <a:latin typeface="Sassoon Primary" pitchFamily="50" charset="0"/>
              </a:rPr>
              <a:t>Mr</a:t>
            </a:r>
            <a:r>
              <a:rPr lang="en-US" sz="2400" dirty="0" smtClean="0">
                <a:solidFill>
                  <a:srgbClr val="FF0000"/>
                </a:solidFill>
                <a:latin typeface="Sassoon Primary" pitchFamily="50" charset="0"/>
              </a:rPr>
              <a:t> McKee isn’t impressed as he spoke tersely, his eyebrows fell low and his eyes were narrowed.</a:t>
            </a:r>
            <a:endParaRPr lang="en-US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2400" dirty="0">
                <a:latin typeface="Sassoon Primary" pitchFamily="50" charset="0"/>
              </a:rPr>
              <a:t>Which word means to try to get away quickly</a:t>
            </a:r>
            <a:r>
              <a:rPr lang="en-US" sz="2400" dirty="0" smtClean="0">
                <a:latin typeface="Sassoon Primary" pitchFamily="50" charset="0"/>
              </a:rPr>
              <a:t>?</a:t>
            </a:r>
          </a:p>
          <a:p>
            <a:r>
              <a:rPr lang="en-US" sz="2400" dirty="0" smtClean="0">
                <a:solidFill>
                  <a:srgbClr val="FF0000"/>
                </a:solidFill>
                <a:latin typeface="Sassoon Primary" pitchFamily="50" charset="0"/>
              </a:rPr>
              <a:t>The word that means get away quickly is “scarper”.</a:t>
            </a:r>
            <a:endParaRPr lang="en-US" sz="2400" dirty="0">
              <a:solidFill>
                <a:srgbClr val="FF0000"/>
              </a:solidFill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9823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71416" y="369576"/>
            <a:ext cx="11199159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u="sng" dirty="0">
                <a:latin typeface="Sassoon Primary" pitchFamily="50" charset="0"/>
              </a:rPr>
              <a:t>Page </a:t>
            </a:r>
            <a:r>
              <a:rPr lang="en-US" sz="2800" u="sng" dirty="0" smtClean="0">
                <a:latin typeface="Sassoon Primary" pitchFamily="50" charset="0"/>
              </a:rPr>
              <a:t>11 and 12</a:t>
            </a:r>
            <a:endParaRPr lang="en-US" sz="2800" u="sng" dirty="0">
              <a:latin typeface="Sassoon Primary" pitchFamily="50" charset="0"/>
            </a:endParaRPr>
          </a:p>
          <a:p>
            <a:endParaRPr lang="en-US" sz="2400" dirty="0">
              <a:latin typeface="Sassoon Primary" pitchFamily="50" charset="0"/>
            </a:endParaRPr>
          </a:p>
          <a:p>
            <a:r>
              <a:rPr lang="en-US" sz="2400" dirty="0" smtClean="0">
                <a:latin typeface="Sassoon Primary" pitchFamily="50" charset="0"/>
              </a:rPr>
              <a:t>What </a:t>
            </a:r>
            <a:r>
              <a:rPr lang="en-US" sz="2400" dirty="0">
                <a:latin typeface="Sassoon Primary" pitchFamily="50" charset="0"/>
              </a:rPr>
              <a:t>does ‘irate’ mean? </a:t>
            </a:r>
            <a:endParaRPr lang="en-US" sz="2400" dirty="0" smtClean="0">
              <a:latin typeface="Sassoon Primary" pitchFamily="50" charset="0"/>
            </a:endParaRPr>
          </a:p>
          <a:p>
            <a:r>
              <a:rPr lang="en-US" sz="2400" dirty="0" smtClean="0">
                <a:solidFill>
                  <a:srgbClr val="FF0000"/>
                </a:solidFill>
                <a:latin typeface="Sassoon Primary" pitchFamily="50" charset="0"/>
              </a:rPr>
              <a:t>The word “irate” means angry</a:t>
            </a:r>
            <a:endParaRPr lang="en-US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2400" dirty="0" smtClean="0">
                <a:latin typeface="Sassoon Primary" pitchFamily="50" charset="0"/>
              </a:rPr>
              <a:t>Why were the girls marching ‘quickly’ down the hill?</a:t>
            </a:r>
          </a:p>
          <a:p>
            <a:r>
              <a:rPr lang="en-US" sz="2400" dirty="0" smtClean="0">
                <a:solidFill>
                  <a:srgbClr val="FF0000"/>
                </a:solidFill>
                <a:latin typeface="Sassoon Primary" pitchFamily="50" charset="0"/>
              </a:rPr>
              <a:t>The girls needed to get to school.</a:t>
            </a:r>
            <a:endParaRPr lang="en-US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2400" dirty="0" smtClean="0">
                <a:latin typeface="Sassoon Primary" pitchFamily="50" charset="0"/>
              </a:rPr>
              <a:t>What warning did </a:t>
            </a:r>
            <a:r>
              <a:rPr lang="en-US" sz="2400" dirty="0" err="1" smtClean="0">
                <a:latin typeface="Sassoon Primary" pitchFamily="50" charset="0"/>
              </a:rPr>
              <a:t>Mr</a:t>
            </a:r>
            <a:r>
              <a:rPr lang="en-US" sz="2400" dirty="0" smtClean="0">
                <a:latin typeface="Sassoon Primary" pitchFamily="50" charset="0"/>
              </a:rPr>
              <a:t> McKee give to Beans’ Dad</a:t>
            </a:r>
            <a:r>
              <a:rPr lang="en-US" sz="2400" dirty="0" smtClean="0">
                <a:latin typeface="Sassoon Primary" pitchFamily="50" charset="0"/>
              </a:rPr>
              <a:t>?</a:t>
            </a:r>
          </a:p>
          <a:p>
            <a:r>
              <a:rPr lang="en-US" sz="2400" dirty="0" smtClean="0">
                <a:solidFill>
                  <a:srgbClr val="FF0000"/>
                </a:solidFill>
                <a:latin typeface="Sassoon Primary" pitchFamily="50" charset="0"/>
              </a:rPr>
              <a:t>He said if he heard one more teeny-tiny pop he would call the police.</a:t>
            </a:r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71663" y="3554998"/>
            <a:ext cx="1057570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Sassoon Primary" pitchFamily="50" charset="0"/>
              </a:rPr>
              <a:t>What could Beans’ Dad invent next?</a:t>
            </a:r>
          </a:p>
          <a:p>
            <a:endParaRPr lang="en-US" sz="2400" dirty="0">
              <a:latin typeface="Sassoon Primary" pitchFamily="50" charset="0"/>
            </a:endParaRPr>
          </a:p>
          <a:p>
            <a:r>
              <a:rPr lang="en-US" sz="2400" dirty="0">
                <a:latin typeface="Sassoon Primary" pitchFamily="50" charset="0"/>
              </a:rPr>
              <a:t>Do Beans and her father have a normal relationship? Explain your opinion.</a:t>
            </a:r>
            <a:endParaRPr lang="en-GB" sz="2400" dirty="0">
              <a:latin typeface="Sassoon Primary" pitchFamily="50" charset="0"/>
            </a:endParaRPr>
          </a:p>
          <a:p>
            <a:r>
              <a:rPr lang="en-US" sz="2400" dirty="0">
                <a:latin typeface="Sassoon Primary" pitchFamily="50" charset="0"/>
              </a:rPr>
              <a:t> </a:t>
            </a:r>
            <a:endParaRPr lang="en-GB" sz="2400" dirty="0">
              <a:latin typeface="Sassoon Primary" pitchFamily="50" charset="0"/>
            </a:endParaRPr>
          </a:p>
          <a:p>
            <a:r>
              <a:rPr lang="en-US" sz="2400" dirty="0">
                <a:latin typeface="Sassoon Primary" pitchFamily="50" charset="0"/>
              </a:rPr>
              <a:t>Is this chapter a good introduction to the story? </a:t>
            </a:r>
            <a:r>
              <a:rPr lang="en-GB" sz="2400" dirty="0">
                <a:latin typeface="Sassoon Primary" pitchFamily="50" charset="0"/>
              </a:rPr>
              <a:t>Why/why not?</a:t>
            </a:r>
          </a:p>
          <a:p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4261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6230</TotalTime>
  <Words>839</Words>
  <Application>Microsoft Office PowerPoint</Application>
  <PresentationFormat>Widescreen</PresentationFormat>
  <Paragraphs>104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Sassoon Primary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Disley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Harrison</dc:creator>
  <cp:lastModifiedBy>Helen Harrison</cp:lastModifiedBy>
  <cp:revision>38</cp:revision>
  <dcterms:created xsi:type="dcterms:W3CDTF">2020-01-06T16:49:55Z</dcterms:created>
  <dcterms:modified xsi:type="dcterms:W3CDTF">2022-01-05T09:20:25Z</dcterms:modified>
</cp:coreProperties>
</file>