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5" d="100"/>
          <a:sy n="115" d="100"/>
        </p:scale>
        <p:origin x="43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C0CA9-0779-4D00-AFC2-1CC4CA9693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087F94-1C2F-466F-ABA6-1337002D89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91B195C-12F1-4FEF-A426-CB739BF8F3F6}"/>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5" name="Footer Placeholder 4">
            <a:extLst>
              <a:ext uri="{FF2B5EF4-FFF2-40B4-BE49-F238E27FC236}">
                <a16:creationId xmlns:a16="http://schemas.microsoft.com/office/drawing/2014/main" id="{53E91D7A-5BD2-49D6-B1B2-74D457D3B7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886031-836A-462B-BDDB-635C9DBA464C}"/>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3046210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A30FE-C463-4DEE-A315-9025062C7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FC970D-8235-43AC-A32F-C7B284625E9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CCACF1-96E4-4A43-A810-A63C67FBFFDC}"/>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5" name="Footer Placeholder 4">
            <a:extLst>
              <a:ext uri="{FF2B5EF4-FFF2-40B4-BE49-F238E27FC236}">
                <a16:creationId xmlns:a16="http://schemas.microsoft.com/office/drawing/2014/main" id="{ED85CD86-7472-4847-8B3F-AC8701D09C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67E6AC-308A-4A3C-9F47-362AB4671D7B}"/>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3823547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D65D6-EC4B-49B5-9F50-F7C2AE015E3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997C58B-1177-4723-9302-BDE251739C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B85B829-F926-4B24-A52C-DEF833F0ABFF}"/>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5" name="Footer Placeholder 4">
            <a:extLst>
              <a:ext uri="{FF2B5EF4-FFF2-40B4-BE49-F238E27FC236}">
                <a16:creationId xmlns:a16="http://schemas.microsoft.com/office/drawing/2014/main" id="{68913DF9-32F4-4C16-9A87-FF3B62E223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9299EE-791F-4C91-B96A-08B5106A556F}"/>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3142439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92136-D198-4507-AFFA-E5CAC19BB9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46481B-5A02-4040-B065-6DB6037EA1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BD754C0-DED2-4FD2-B71B-A9E8984DAA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5A68583-28F2-4258-A177-68B220838B2B}"/>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6" name="Footer Placeholder 5">
            <a:extLst>
              <a:ext uri="{FF2B5EF4-FFF2-40B4-BE49-F238E27FC236}">
                <a16:creationId xmlns:a16="http://schemas.microsoft.com/office/drawing/2014/main" id="{4090A9EE-1E98-4146-8A20-EA8FC9A35F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6FCF0B-0E4D-4B45-88C8-D22328FA61B3}"/>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1521785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4B718-156D-42DC-8799-E0CF3DB212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E8E0364-9375-4417-8376-C93378FBE5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71FDC-DBBE-44D9-A484-8EB0F2D28F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DA0EF58-51E4-458A-BFA5-37663B8AF6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EB8DAF-6B20-47CD-A270-0A084E385C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48ECD12-83CB-48F6-9F76-6DFEA5AF2B3A}"/>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8" name="Footer Placeholder 7">
            <a:extLst>
              <a:ext uri="{FF2B5EF4-FFF2-40B4-BE49-F238E27FC236}">
                <a16:creationId xmlns:a16="http://schemas.microsoft.com/office/drawing/2014/main" id="{8D1B0C9C-2CDA-4E1E-B571-3F7FFA7783C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5D81B60-0371-4FCD-BF90-A5F2CF40A498}"/>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3673263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8EB27-8716-4887-99B8-C32AA99DB90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6400CE2-05FD-4009-A6D4-B339142B73B3}"/>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4" name="Footer Placeholder 3">
            <a:extLst>
              <a:ext uri="{FF2B5EF4-FFF2-40B4-BE49-F238E27FC236}">
                <a16:creationId xmlns:a16="http://schemas.microsoft.com/office/drawing/2014/main" id="{83A2FA73-F0C3-484E-9284-850CCA854B0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EFBA1C1-2F57-466F-8EB1-F0A94591EDF2}"/>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592349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15E04C-A611-4AFD-AD97-6A702EA98D9E}"/>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3" name="Footer Placeholder 2">
            <a:extLst>
              <a:ext uri="{FF2B5EF4-FFF2-40B4-BE49-F238E27FC236}">
                <a16:creationId xmlns:a16="http://schemas.microsoft.com/office/drawing/2014/main" id="{3C93B00F-C286-42CE-A39B-276DA1596B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872514-FE26-4C41-958C-6A68D9260CAC}"/>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2592481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458E3-17CD-4D78-96E7-DBE6A024A9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196ED98-47AD-4844-BB0A-AB9F8D81C83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188D6F6-8FAA-4B96-9FE6-0CD1CD7F11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C95E556-E247-449B-84BE-5451B93AF022}"/>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6" name="Footer Placeholder 5">
            <a:extLst>
              <a:ext uri="{FF2B5EF4-FFF2-40B4-BE49-F238E27FC236}">
                <a16:creationId xmlns:a16="http://schemas.microsoft.com/office/drawing/2014/main" id="{2F24B231-893D-4F1F-AC4E-6F36C520FD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CDF397-4201-409E-B6C4-A453D763E76C}"/>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1426334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668B3-CB50-4627-BF8D-61D2842BA5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0CBF893-E0B6-4720-A554-2A5EA70F61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553383D-DA35-454C-B861-C4C2B755E6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2D7086-E506-49D3-A806-375845312EA3}"/>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6" name="Footer Placeholder 5">
            <a:extLst>
              <a:ext uri="{FF2B5EF4-FFF2-40B4-BE49-F238E27FC236}">
                <a16:creationId xmlns:a16="http://schemas.microsoft.com/office/drawing/2014/main" id="{F1741372-AA44-47B0-A884-FF95111B75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1B4400-4397-404F-AFAE-F7F38DA1403F}"/>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2215090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7ECAF-49FD-4752-82F0-8F37383ED3D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C9AF08-E066-4991-B3E7-08C1D7E5255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2F722D-6B7E-472F-9DBE-F0C5E08F8779}"/>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5" name="Footer Placeholder 4">
            <a:extLst>
              <a:ext uri="{FF2B5EF4-FFF2-40B4-BE49-F238E27FC236}">
                <a16:creationId xmlns:a16="http://schemas.microsoft.com/office/drawing/2014/main" id="{6D2F08FE-D1D3-4423-A8F2-0551621102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2159EE-1020-4E01-A4AC-28C794055CD6}"/>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1076608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28CDEA-25C8-4C29-AF92-D9CD48E50C1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32B7EF-B799-4019-8ED1-B2702B6BBB8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4F05FC-939C-4BA1-A9E2-F58AEBAFE5DC}"/>
              </a:ext>
            </a:extLst>
          </p:cNvPr>
          <p:cNvSpPr>
            <a:spLocks noGrp="1"/>
          </p:cNvSpPr>
          <p:nvPr>
            <p:ph type="dt" sz="half" idx="10"/>
          </p:nvPr>
        </p:nvSpPr>
        <p:spPr/>
        <p:txBody>
          <a:bodyPr/>
          <a:lstStyle/>
          <a:p>
            <a:fld id="{23FAA7B3-D781-495F-8D94-05C21450045E}" type="datetimeFigureOut">
              <a:rPr lang="en-GB" smtClean="0"/>
              <a:t>27/02/2020</a:t>
            </a:fld>
            <a:endParaRPr lang="en-GB"/>
          </a:p>
        </p:txBody>
      </p:sp>
      <p:sp>
        <p:nvSpPr>
          <p:cNvPr id="5" name="Footer Placeholder 4">
            <a:extLst>
              <a:ext uri="{FF2B5EF4-FFF2-40B4-BE49-F238E27FC236}">
                <a16:creationId xmlns:a16="http://schemas.microsoft.com/office/drawing/2014/main" id="{71961A7E-1997-432E-8D1F-18E47030E8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A998B2-D583-455F-ABF9-2FBA3DAA3707}"/>
              </a:ext>
            </a:extLst>
          </p:cNvPr>
          <p:cNvSpPr>
            <a:spLocks noGrp="1"/>
          </p:cNvSpPr>
          <p:nvPr>
            <p:ph type="sldNum" sz="quarter" idx="12"/>
          </p:nvPr>
        </p:nvSpPr>
        <p:spPr/>
        <p:txBody>
          <a:bodyPr/>
          <a:lstStyle/>
          <a:p>
            <a:fld id="{218CBB9C-0E6A-499E-9670-1AF76D43E54A}" type="slidenum">
              <a:rPr lang="en-GB" smtClean="0"/>
              <a:t>‹#›</a:t>
            </a:fld>
            <a:endParaRPr lang="en-GB"/>
          </a:p>
        </p:txBody>
      </p:sp>
    </p:spTree>
    <p:extLst>
      <p:ext uri="{BB962C8B-B14F-4D97-AF65-F5344CB8AC3E}">
        <p14:creationId xmlns:p14="http://schemas.microsoft.com/office/powerpoint/2010/main" val="2745817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BE48E6-F706-409D-9534-06687FB8F9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AB1D09-ADB7-4E01-8A15-F5F60D5FE3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5A0F72-9B42-439F-9A27-0AE49A72ED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FAA7B3-D781-495F-8D94-05C21450045E}" type="datetimeFigureOut">
              <a:rPr lang="en-GB" smtClean="0"/>
              <a:t>27/02/2020</a:t>
            </a:fld>
            <a:endParaRPr lang="en-GB"/>
          </a:p>
        </p:txBody>
      </p:sp>
      <p:sp>
        <p:nvSpPr>
          <p:cNvPr id="5" name="Footer Placeholder 4">
            <a:extLst>
              <a:ext uri="{FF2B5EF4-FFF2-40B4-BE49-F238E27FC236}">
                <a16:creationId xmlns:a16="http://schemas.microsoft.com/office/drawing/2014/main" id="{7BA688FC-6911-4700-9C5E-05A20404BC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B1DA46C-FC27-4B45-9542-882EB4A459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8CBB9C-0E6A-499E-9670-1AF76D43E54A}" type="slidenum">
              <a:rPr lang="en-GB" smtClean="0"/>
              <a:t>‹#›</a:t>
            </a:fld>
            <a:endParaRPr lang="en-GB"/>
          </a:p>
        </p:txBody>
      </p:sp>
    </p:spTree>
    <p:extLst>
      <p:ext uri="{BB962C8B-B14F-4D97-AF65-F5344CB8AC3E}">
        <p14:creationId xmlns:p14="http://schemas.microsoft.com/office/powerpoint/2010/main" val="2607727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C5AA6-E4C1-4FA4-A273-B3ADEA3AE4C0}"/>
              </a:ext>
            </a:extLst>
          </p:cNvPr>
          <p:cNvSpPr>
            <a:spLocks noGrp="1"/>
          </p:cNvSpPr>
          <p:nvPr>
            <p:ph type="ctrTitle"/>
          </p:nvPr>
        </p:nvSpPr>
        <p:spPr>
          <a:xfrm>
            <a:off x="1524000" y="1122363"/>
            <a:ext cx="9144000" cy="4562820"/>
          </a:xfrm>
        </p:spPr>
        <p:txBody>
          <a:bodyPr>
            <a:normAutofit/>
          </a:bodyPr>
          <a:lstStyle/>
          <a:p>
            <a:r>
              <a:rPr lang="en-GB" sz="2900" dirty="0"/>
              <a:t>Page 1</a:t>
            </a:r>
            <a:br>
              <a:rPr lang="en-GB" sz="2900" dirty="0"/>
            </a:br>
            <a:r>
              <a:rPr lang="en-GB" sz="2900" dirty="0"/>
              <a:t/>
            </a:r>
            <a:br>
              <a:rPr lang="en-GB" sz="2900" dirty="0"/>
            </a:br>
            <a:r>
              <a:rPr lang="en-GB" sz="2900" dirty="0"/>
              <a:t>What does Pa mean when he tells Ma that her Auntie Betty has ‘copped it’? </a:t>
            </a:r>
            <a:br>
              <a:rPr lang="en-GB" sz="2900" dirty="0"/>
            </a:br>
            <a:r>
              <a:rPr lang="en-GB" sz="2900" dirty="0"/>
              <a:t/>
            </a:r>
            <a:br>
              <a:rPr lang="en-GB" sz="2900" dirty="0"/>
            </a:br>
            <a:r>
              <a:rPr lang="en-GB" sz="2900" dirty="0"/>
              <a:t>Why is everywhere a ‘bad place to cross nowadays’? </a:t>
            </a:r>
            <a:r>
              <a:rPr lang="en-GB" sz="3200" dirty="0"/>
              <a:t/>
            </a:r>
            <a:br>
              <a:rPr lang="en-GB" sz="3200" dirty="0"/>
            </a:br>
            <a:r>
              <a:rPr lang="en-GB" sz="3200" dirty="0"/>
              <a:t/>
            </a:r>
            <a:br>
              <a:rPr lang="en-GB" sz="3200" dirty="0"/>
            </a:br>
            <a:endParaRPr lang="en-GB" sz="3200" dirty="0"/>
          </a:p>
        </p:txBody>
      </p:sp>
    </p:spTree>
    <p:extLst>
      <p:ext uri="{BB962C8B-B14F-4D97-AF65-F5344CB8AC3E}">
        <p14:creationId xmlns:p14="http://schemas.microsoft.com/office/powerpoint/2010/main" val="40762912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C5AA6-E4C1-4FA4-A273-B3ADEA3AE4C0}"/>
              </a:ext>
            </a:extLst>
          </p:cNvPr>
          <p:cNvSpPr>
            <a:spLocks noGrp="1"/>
          </p:cNvSpPr>
          <p:nvPr>
            <p:ph type="ctrTitle"/>
          </p:nvPr>
        </p:nvSpPr>
        <p:spPr>
          <a:xfrm>
            <a:off x="1431235" y="1484242"/>
            <a:ext cx="9144000" cy="3551583"/>
          </a:xfrm>
        </p:spPr>
        <p:txBody>
          <a:bodyPr>
            <a:normAutofit fontScale="90000"/>
          </a:bodyPr>
          <a:lstStyle/>
          <a:p>
            <a:r>
              <a:rPr lang="en-GB" sz="2900" dirty="0"/>
              <a:t>Page 2</a:t>
            </a:r>
            <a:br>
              <a:rPr lang="en-GB" sz="2900" dirty="0"/>
            </a:br>
            <a:r>
              <a:rPr lang="en-GB" sz="2900" dirty="0"/>
              <a:t/>
            </a:r>
            <a:br>
              <a:rPr lang="en-GB" sz="2900" dirty="0"/>
            </a:br>
            <a:r>
              <a:rPr lang="en-GB" sz="2900" dirty="0"/>
              <a:t>What does ‘suburban’ mean?</a:t>
            </a:r>
            <a:br>
              <a:rPr lang="en-GB" sz="2900" dirty="0"/>
            </a:br>
            <a:r>
              <a:rPr lang="en-GB" sz="2900" dirty="0"/>
              <a:t/>
            </a:r>
            <a:br>
              <a:rPr lang="en-GB" sz="2900" dirty="0"/>
            </a:br>
            <a:r>
              <a:rPr lang="en-GB" sz="2900" dirty="0"/>
              <a:t>Why was the park popular with hedgehogs?</a:t>
            </a:r>
            <a:br>
              <a:rPr lang="en-GB" sz="2900" dirty="0"/>
            </a:br>
            <a:r>
              <a:rPr lang="en-GB" sz="2900" dirty="0"/>
              <a:t/>
            </a:r>
            <a:br>
              <a:rPr lang="en-GB" sz="2900" dirty="0"/>
            </a:br>
            <a:r>
              <a:rPr lang="en-GB" sz="2900" dirty="0"/>
              <a:t>Where could the mice and frogs be found within the park?  </a:t>
            </a:r>
            <a:r>
              <a:rPr lang="en-GB" sz="3200" dirty="0"/>
              <a:t/>
            </a:r>
            <a:br>
              <a:rPr lang="en-GB" sz="3200" dirty="0"/>
            </a:br>
            <a:r>
              <a:rPr lang="en-GB" sz="3200" dirty="0"/>
              <a:t/>
            </a:r>
            <a:br>
              <a:rPr lang="en-GB" sz="3200" dirty="0"/>
            </a:br>
            <a:endParaRPr lang="en-GB" sz="3200" dirty="0"/>
          </a:p>
        </p:txBody>
      </p:sp>
    </p:spTree>
    <p:extLst>
      <p:ext uri="{BB962C8B-B14F-4D97-AF65-F5344CB8AC3E}">
        <p14:creationId xmlns:p14="http://schemas.microsoft.com/office/powerpoint/2010/main" val="39158461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C5AA6-E4C1-4FA4-A273-B3ADEA3AE4C0}"/>
              </a:ext>
            </a:extLst>
          </p:cNvPr>
          <p:cNvSpPr>
            <a:spLocks noGrp="1"/>
          </p:cNvSpPr>
          <p:nvPr>
            <p:ph type="ctrTitle"/>
          </p:nvPr>
        </p:nvSpPr>
        <p:spPr>
          <a:xfrm>
            <a:off x="1524000" y="1140964"/>
            <a:ext cx="9144000" cy="4576072"/>
          </a:xfrm>
        </p:spPr>
        <p:txBody>
          <a:bodyPr>
            <a:normAutofit fontScale="90000"/>
          </a:bodyPr>
          <a:lstStyle/>
          <a:p>
            <a:r>
              <a:rPr lang="en-GB" sz="3200" dirty="0"/>
              <a:t>Page 4</a:t>
            </a:r>
            <a:br>
              <a:rPr lang="en-GB" sz="3200" dirty="0"/>
            </a:br>
            <a:r>
              <a:rPr lang="en-GB" sz="3200" dirty="0"/>
              <a:t/>
            </a:r>
            <a:br>
              <a:rPr lang="en-GB" sz="3200" dirty="0"/>
            </a:br>
            <a:r>
              <a:rPr lang="en-GB" sz="3200" dirty="0"/>
              <a:t>Which word in the text means something that is delicious and often rare?</a:t>
            </a:r>
            <a:br>
              <a:rPr lang="en-GB" sz="3200" dirty="0"/>
            </a:br>
            <a:r>
              <a:rPr lang="en-GB" sz="3200" dirty="0"/>
              <a:t/>
            </a:r>
            <a:br>
              <a:rPr lang="en-GB" sz="3200" dirty="0"/>
            </a:br>
            <a:r>
              <a:rPr lang="en-GB" sz="3200" dirty="0"/>
              <a:t>What was the ‘sport’ that hedgehogs took part in the park? </a:t>
            </a:r>
            <a:br>
              <a:rPr lang="en-GB" sz="3200" dirty="0"/>
            </a:br>
            <a:r>
              <a:rPr lang="en-GB" sz="3200" dirty="0"/>
              <a:t/>
            </a:r>
            <a:br>
              <a:rPr lang="en-GB" sz="3200" dirty="0"/>
            </a:br>
            <a:r>
              <a:rPr lang="en-GB" sz="3200" dirty="0"/>
              <a:t>Why doesn’t Ma want Pa to talk about Auntie Betty in front of the children?</a:t>
            </a:r>
            <a:br>
              <a:rPr lang="en-GB" sz="3200" dirty="0"/>
            </a:br>
            <a:r>
              <a:rPr lang="en-GB" sz="3200" dirty="0"/>
              <a:t/>
            </a:r>
            <a:br>
              <a:rPr lang="en-GB" sz="3200" dirty="0"/>
            </a:br>
            <a:r>
              <a:rPr lang="en-GB" sz="3200" dirty="0"/>
              <a:t>Why were the children ‘still greyish rather than brown’?</a:t>
            </a:r>
          </a:p>
        </p:txBody>
      </p:sp>
    </p:spTree>
    <p:extLst>
      <p:ext uri="{BB962C8B-B14F-4D97-AF65-F5344CB8AC3E}">
        <p14:creationId xmlns:p14="http://schemas.microsoft.com/office/powerpoint/2010/main" val="33909426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C5AA6-E4C1-4FA4-A273-B3ADEA3AE4C0}"/>
              </a:ext>
            </a:extLst>
          </p:cNvPr>
          <p:cNvSpPr>
            <a:spLocks noGrp="1"/>
          </p:cNvSpPr>
          <p:nvPr>
            <p:ph type="ctrTitle"/>
          </p:nvPr>
        </p:nvSpPr>
        <p:spPr>
          <a:xfrm>
            <a:off x="1524000" y="1122363"/>
            <a:ext cx="9144000" cy="4562820"/>
          </a:xfrm>
        </p:spPr>
        <p:txBody>
          <a:bodyPr>
            <a:normAutofit/>
          </a:bodyPr>
          <a:lstStyle/>
          <a:p>
            <a:r>
              <a:rPr lang="en-GB" sz="2900" dirty="0"/>
              <a:t>Page 5</a:t>
            </a:r>
            <a:br>
              <a:rPr lang="en-GB" sz="2900" dirty="0"/>
            </a:br>
            <a:r>
              <a:rPr lang="en-GB" sz="2900" dirty="0"/>
              <a:t/>
            </a:r>
            <a:br>
              <a:rPr lang="en-GB" sz="2900" dirty="0"/>
            </a:br>
            <a:r>
              <a:rPr lang="en-GB" sz="2900" dirty="0"/>
              <a:t>What are male and female hedgehogs called? </a:t>
            </a:r>
            <a:br>
              <a:rPr lang="en-GB" sz="2900" dirty="0"/>
            </a:br>
            <a:r>
              <a:rPr lang="en-GB" sz="2900" dirty="0"/>
              <a:t/>
            </a:r>
            <a:br>
              <a:rPr lang="en-GB" sz="2900" dirty="0"/>
            </a:br>
            <a:r>
              <a:rPr lang="en-GB" sz="2900" dirty="0"/>
              <a:t>How does the author describe Max? Use words from the text to support your answer</a:t>
            </a:r>
            <a:r>
              <a:rPr lang="en-GB" sz="3200" dirty="0"/>
              <a:t/>
            </a:r>
            <a:br>
              <a:rPr lang="en-GB" sz="3200" dirty="0"/>
            </a:br>
            <a:r>
              <a:rPr lang="en-GB" sz="3200" dirty="0"/>
              <a:t/>
            </a:r>
            <a:br>
              <a:rPr lang="en-GB" sz="3200" dirty="0"/>
            </a:br>
            <a:r>
              <a:rPr lang="en-GB" sz="3200" dirty="0"/>
              <a:t/>
            </a:r>
            <a:br>
              <a:rPr lang="en-GB" sz="3200" dirty="0"/>
            </a:br>
            <a:endParaRPr lang="en-GB" sz="3200" dirty="0"/>
          </a:p>
        </p:txBody>
      </p:sp>
    </p:spTree>
    <p:extLst>
      <p:ext uri="{BB962C8B-B14F-4D97-AF65-F5344CB8AC3E}">
        <p14:creationId xmlns:p14="http://schemas.microsoft.com/office/powerpoint/2010/main" val="33315166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C5AA6-E4C1-4FA4-A273-B3ADEA3AE4C0}"/>
              </a:ext>
            </a:extLst>
          </p:cNvPr>
          <p:cNvSpPr>
            <a:spLocks noGrp="1"/>
          </p:cNvSpPr>
          <p:nvPr>
            <p:ph type="ctrTitle"/>
          </p:nvPr>
        </p:nvSpPr>
        <p:spPr>
          <a:xfrm>
            <a:off x="1524000" y="1122363"/>
            <a:ext cx="9144000" cy="4562820"/>
          </a:xfrm>
        </p:spPr>
        <p:txBody>
          <a:bodyPr>
            <a:noAutofit/>
          </a:bodyPr>
          <a:lstStyle/>
          <a:p>
            <a:r>
              <a:rPr lang="en-GB" sz="3000" dirty="0"/>
              <a:t/>
            </a:r>
            <a:br>
              <a:rPr lang="en-GB" sz="3000" dirty="0"/>
            </a:br>
            <a:r>
              <a:rPr lang="en-GB" sz="3000" dirty="0"/>
              <a:t/>
            </a:r>
            <a:br>
              <a:rPr lang="en-GB" sz="3000" dirty="0"/>
            </a:br>
            <a:r>
              <a:rPr lang="en-GB" sz="3000" dirty="0"/>
              <a:t/>
            </a:r>
            <a:br>
              <a:rPr lang="en-GB" sz="3000" dirty="0"/>
            </a:br>
            <a:r>
              <a:rPr lang="en-GB" sz="3000" dirty="0"/>
              <a:t/>
            </a:r>
            <a:br>
              <a:rPr lang="en-GB" sz="3000" dirty="0"/>
            </a:br>
            <a:r>
              <a:rPr lang="en-GB" sz="2900" dirty="0"/>
              <a:t>Page 6</a:t>
            </a:r>
            <a:br>
              <a:rPr lang="en-GB" sz="2900" dirty="0"/>
            </a:br>
            <a:r>
              <a:rPr lang="en-GB" sz="2900" dirty="0"/>
              <a:t/>
            </a:r>
            <a:br>
              <a:rPr lang="en-GB" sz="2900" dirty="0"/>
            </a:br>
            <a:r>
              <a:rPr lang="en-GB" sz="2900" dirty="0"/>
              <a:t/>
            </a:r>
            <a:br>
              <a:rPr lang="en-GB" sz="2900" dirty="0"/>
            </a:br>
            <a:r>
              <a:rPr lang="en-GB" sz="2900" dirty="0"/>
              <a:t>What does ‘proceeded’ mean? </a:t>
            </a:r>
            <a:br>
              <a:rPr lang="en-GB" sz="2900" dirty="0"/>
            </a:br>
            <a:r>
              <a:rPr lang="en-GB" sz="2900" dirty="0"/>
              <a:t/>
            </a:r>
            <a:br>
              <a:rPr lang="en-GB" sz="2900" dirty="0"/>
            </a:br>
            <a:r>
              <a:rPr lang="en-GB" sz="2900" dirty="0"/>
              <a:t>Why do Ma and Pa decide to talk to the children about the road?</a:t>
            </a:r>
            <a:br>
              <a:rPr lang="en-GB" sz="2900" dirty="0"/>
            </a:br>
            <a:r>
              <a:rPr lang="en-GB" sz="2900" dirty="0"/>
              <a:t/>
            </a:r>
            <a:br>
              <a:rPr lang="en-GB" sz="2900" dirty="0"/>
            </a:br>
            <a:r>
              <a:rPr lang="en-GB" sz="2900" dirty="0"/>
              <a:t>Do you think they were right to tell them about the road? Why/why not? </a:t>
            </a:r>
            <a:r>
              <a:rPr lang="en-GB" sz="3000" dirty="0"/>
              <a:t/>
            </a:r>
            <a:br>
              <a:rPr lang="en-GB" sz="3000" dirty="0"/>
            </a:br>
            <a:endParaRPr lang="en-GB" sz="3000" dirty="0"/>
          </a:p>
        </p:txBody>
      </p:sp>
    </p:spTree>
    <p:extLst>
      <p:ext uri="{BB962C8B-B14F-4D97-AF65-F5344CB8AC3E}">
        <p14:creationId xmlns:p14="http://schemas.microsoft.com/office/powerpoint/2010/main" val="6465253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C5AA6-E4C1-4FA4-A273-B3ADEA3AE4C0}"/>
              </a:ext>
            </a:extLst>
          </p:cNvPr>
          <p:cNvSpPr>
            <a:spLocks noGrp="1"/>
          </p:cNvSpPr>
          <p:nvPr>
            <p:ph type="ctrTitle"/>
          </p:nvPr>
        </p:nvSpPr>
        <p:spPr>
          <a:xfrm>
            <a:off x="1524000" y="887896"/>
            <a:ext cx="9144000" cy="3657600"/>
          </a:xfrm>
        </p:spPr>
        <p:txBody>
          <a:bodyPr>
            <a:noAutofit/>
          </a:bodyPr>
          <a:lstStyle/>
          <a:p>
            <a:r>
              <a:rPr lang="en-GB" sz="2900" dirty="0"/>
              <a:t>Page 7</a:t>
            </a:r>
            <a:br>
              <a:rPr lang="en-GB" sz="2900" dirty="0"/>
            </a:br>
            <a:r>
              <a:rPr lang="en-GB" sz="2900" dirty="0"/>
              <a:t/>
            </a:r>
            <a:br>
              <a:rPr lang="en-GB" sz="2900" dirty="0"/>
            </a:br>
            <a:r>
              <a:rPr lang="en-GB" sz="2900" dirty="0"/>
              <a:t/>
            </a:r>
            <a:br>
              <a:rPr lang="en-GB" sz="2900" dirty="0"/>
            </a:br>
            <a:r>
              <a:rPr lang="en-GB" sz="2900" dirty="0"/>
              <a:t>Is Pa right when he says that humans never get run over? Why don’t they ever see humans lying in the road?</a:t>
            </a:r>
            <a:br>
              <a:rPr lang="en-GB" sz="2900" dirty="0"/>
            </a:br>
            <a:r>
              <a:rPr lang="en-GB" sz="2900" dirty="0"/>
              <a:t/>
            </a:r>
            <a:br>
              <a:rPr lang="en-GB" sz="2900" dirty="0"/>
            </a:br>
            <a:r>
              <a:rPr lang="en-GB" sz="2900" dirty="0"/>
              <a:t> </a:t>
            </a:r>
            <a:br>
              <a:rPr lang="en-GB" sz="2900" dirty="0"/>
            </a:br>
            <a:r>
              <a:rPr lang="en-GB" sz="2900" dirty="0"/>
              <a:t>What Road Safety rules do you think Max could tell his family? </a:t>
            </a:r>
          </a:p>
        </p:txBody>
      </p:sp>
    </p:spTree>
    <p:extLst>
      <p:ext uri="{BB962C8B-B14F-4D97-AF65-F5344CB8AC3E}">
        <p14:creationId xmlns:p14="http://schemas.microsoft.com/office/powerpoint/2010/main" val="33816276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8A147CA5D672C43A9D23E20D4B16B2D" ma:contentTypeVersion="2" ma:contentTypeDescription="Create a new document." ma:contentTypeScope="" ma:versionID="0478a5700a7765434e2ae0ad0f849c25">
  <xsd:schema xmlns:xsd="http://www.w3.org/2001/XMLSchema" xmlns:xs="http://www.w3.org/2001/XMLSchema" xmlns:p="http://schemas.microsoft.com/office/2006/metadata/properties" xmlns:ns2="622268dc-9459-4e10-b07f-c3dcd673cc24" targetNamespace="http://schemas.microsoft.com/office/2006/metadata/properties" ma:root="true" ma:fieldsID="79ee66eb7acb3bf4c3974a9141cb0054" ns2:_="">
    <xsd:import namespace="622268dc-9459-4e10-b07f-c3dcd673cc24"/>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22268dc-9459-4e10-b07f-c3dcd673cc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A192C8B-924A-4596-8300-31E7B2F91EB7}"/>
</file>

<file path=customXml/itemProps2.xml><?xml version="1.0" encoding="utf-8"?>
<ds:datastoreItem xmlns:ds="http://schemas.openxmlformats.org/officeDocument/2006/customXml" ds:itemID="{0290F299-15E1-4BDD-A0D9-D3EDF0D752B4}"/>
</file>

<file path=customXml/itemProps3.xml><?xml version="1.0" encoding="utf-8"?>
<ds:datastoreItem xmlns:ds="http://schemas.openxmlformats.org/officeDocument/2006/customXml" ds:itemID="{6684BD23-954B-45E2-95DE-FC90EFB8D98D}"/>
</file>

<file path=docProps/app.xml><?xml version="1.0" encoding="utf-8"?>
<Properties xmlns="http://schemas.openxmlformats.org/officeDocument/2006/extended-properties" xmlns:vt="http://schemas.openxmlformats.org/officeDocument/2006/docPropsVTypes">
  <TotalTime>472</TotalTime>
  <Words>269</Words>
  <Application>Microsoft Office PowerPoint</Application>
  <PresentationFormat>Widescreen</PresentationFormat>
  <Paragraphs>6</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Page 1  What does Pa mean when he tells Ma that her Auntie Betty has ‘copped it’?   Why is everywhere a ‘bad place to cross nowadays’?   </vt:lpstr>
      <vt:lpstr>Page 2  What does ‘suburban’ mean?  Why was the park popular with hedgehogs?  Where could the mice and frogs be found within the park?    </vt:lpstr>
      <vt:lpstr>Page 4  Which word in the text means something that is delicious and often rare?  What was the ‘sport’ that hedgehogs took part in the park?   Why doesn’t Ma want Pa to talk about Auntie Betty in front of the children?  Why were the children ‘still greyish rather than brown’?</vt:lpstr>
      <vt:lpstr>Page 5  What are male and female hedgehogs called?   How does the author describe Max? Use words from the text to support your answer   </vt:lpstr>
      <vt:lpstr>    Page 6   What does ‘proceeded’ mean?   Why do Ma and Pa decide to talk to the children about the road?  Do you think they were right to tell them about the road? Why/why not?  </vt:lpstr>
      <vt:lpstr>Page 7   Is Pa right when he says that humans never get run over? Why don’t they ever see humans lying in the road?    What Road Safety rules do you think Max could tell his family?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Page 1  What does Pa mean when he tells Ma that her Auntie Betty has ‘copped it’?   Why is everywhere a ‘bad place to cross nowadays’?</dc:title>
  <dc:creator>Joanne Barton</dc:creator>
  <cp:lastModifiedBy>Helen Harrison</cp:lastModifiedBy>
  <cp:revision>11</cp:revision>
  <dcterms:created xsi:type="dcterms:W3CDTF">2020-02-09T16:08:30Z</dcterms:created>
  <dcterms:modified xsi:type="dcterms:W3CDTF">2020-02-27T16:42:10Z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0x01010068A147CA5D672C43A9D23E20D4B16B2D</vt:lpwstr>
  </property>
</Properties>
</file>