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1772" r:id="rId2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C5DA3"/>
    <a:srgbClr val="E5DFED"/>
    <a:srgbClr val="EDC2B1"/>
    <a:srgbClr val="A148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BF5"/>
          </a:solidFill>
        </a:fill>
      </a:tcStyle>
    </a:wholeTbl>
    <a:band1H>
      <a:tcStyle>
        <a:tcBdr/>
        <a:fill>
          <a:solidFill>
            <a:srgbClr val="CFD5E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FD5EA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140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61B15CD-B3BF-4CE7-8A9B-4B38EB2BF46E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D04B55-0A96-4223-BD45-7A38A8A9AB9F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8BDFB27B-4213-485C-A148-AEFB0527EE71}" type="datetime1">
              <a:rPr lang="en-US"/>
              <a:pPr>
                <a:defRPr/>
              </a:pPr>
              <a:t>3/14/2024</a:t>
            </a:fld>
            <a:endParaRPr dirty="0"/>
          </a:p>
        </p:txBody>
      </p:sp>
      <p:sp>
        <p:nvSpPr>
          <p:cNvPr id="4100" name="Slide Image Placeholder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 w="12701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AF6D2E0-12B7-42CA-B61F-3AEB0281001D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GB" altLang="en-US" noProof="0"/>
              <a:t>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F482BE-BA66-446C-87E4-18B7D3E78F51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F726F7-9AC2-4A75-AC9F-1C7045F1E5BB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C12ABC26-458D-4F00-BF87-667FCF8FBC01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788099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1pPr>
    <a:lvl2pPr marL="457200" lvl="1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2pPr>
    <a:lvl3pPr marL="914400" lvl="2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3pPr>
    <a:lvl4pPr marL="1371600" lvl="3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4pPr>
    <a:lvl5pPr marL="1828800" lvl="4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1FC7A4-A4E2-4E98-911E-4339AD83E1F8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685800" y="1122361"/>
            <a:ext cx="77724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BA21B1-9C95-4B75-9DCE-802AD16C3A7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ECD70C-FE68-47DB-AFD0-19198E48FA2B}" type="datetime1">
              <a:rPr lang="en-US"/>
              <a:pPr>
                <a:defRPr/>
              </a:pPr>
              <a:t>3/14/2024</a:t>
            </a:fld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1F4A5-1344-403B-9581-D9D2BFE0046F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719614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8F004D-0C83-48CC-87C8-84934B27A9D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E1134F-63BE-45B2-95FF-ADCB25089432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51A4E0-37EE-4E8C-BE45-D971818BDDF9}" type="datetime1">
              <a:rPr lang="en-US"/>
              <a:pPr>
                <a:defRPr/>
              </a:pPr>
              <a:t>3/14/2024</a:t>
            </a:fld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E55C1B-E7BC-4E10-B96E-0E53F53B1B53}" type="slidenum">
              <a:rPr/>
              <a:pPr>
                <a:defRPr/>
              </a:pPr>
              <a:t>‹#›</a:t>
            </a:fld>
            <a:endParaRPr dirty="0"/>
          </a:p>
        </p:txBody>
      </p:sp>
      <p:sp>
        <p:nvSpPr>
          <p:cNvPr id="8" name="Footer Placeholder 1"/>
          <p:cNvSpPr txBox="1">
            <a:spLocks/>
          </p:cNvSpPr>
          <p:nvPr userDrawn="1"/>
        </p:nvSpPr>
        <p:spPr>
          <a:xfrm>
            <a:off x="3045426" y="6491993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defPPr>
              <a:defRPr lang="en-GB"/>
            </a:defPPr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dirty="0">
                <a:solidFill>
                  <a:srgbClr val="898989"/>
                </a:solidFill>
                <a:uFillTx/>
                <a:latin typeface="Calibri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dirty="0"/>
              <a:t>© Focus Education UK Ltd. 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9114" y="6444512"/>
            <a:ext cx="584886" cy="413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340679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F0E500-D3DA-4A9E-8372-B747EA40246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885" y="1709735"/>
            <a:ext cx="78867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116F8E-CCFE-4365-B10F-E324522CB0F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3885" y="4589465"/>
            <a:ext cx="7886700" cy="1500182"/>
          </a:xfrm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D74FDF-DF6A-4FF0-A0D3-CC6C59604C43}" type="datetime1">
              <a:rPr lang="en-US"/>
              <a:pPr>
                <a:defRPr/>
              </a:pPr>
              <a:t>3/14/2024</a:t>
            </a:fld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1AE2E3-1837-40A5-94FE-181728FC2F17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5280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4020F-07CD-4A49-BB82-645DC263564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EB8441-F455-4E85-87FD-6B6C170DDA6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28650" y="1825627"/>
            <a:ext cx="3886200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1C12C0-58CE-446A-8FA4-9813EF9CEF5A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4629149" y="1825627"/>
            <a:ext cx="3886200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488D3C-C2CE-4564-BCD5-D87F8C1DF728}" type="datetime1">
              <a:rPr lang="en-US"/>
              <a:pPr>
                <a:defRPr/>
              </a:pPr>
              <a:t>3/14/2024</a:t>
            </a:fld>
            <a:endParaRPr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5DD771-3C36-4AD8-8CC9-1FF3FAD68291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46057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D497E1-CAD0-4F22-BAB0-4C1CC43FFF7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9838" y="365129"/>
            <a:ext cx="78867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6FCCD4-FA65-4D2A-B3EE-21A26E91258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9838" y="1681160"/>
            <a:ext cx="3868341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813E39-4EA4-4182-A0DD-231D8D7AA926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29838" y="2505071"/>
            <a:ext cx="3868341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C57F19-012C-4F06-A53D-2149B193F8D5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4629149" y="1681160"/>
            <a:ext cx="3887388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E6F2492-1F5D-4BE5-9BF9-E2FA434E4983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4629149" y="2505071"/>
            <a:ext cx="3887388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47B94C-197D-42A1-9093-AF6009BA318B}" type="datetime1">
              <a:rPr lang="en-US"/>
              <a:pPr>
                <a:defRPr/>
              </a:pPr>
              <a:t>3/14/2024</a:t>
            </a:fld>
            <a:endParaRPr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BE5DC-BB5F-4576-A280-C22EF26535A1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08739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1F830-5E9A-4BF8-A331-FCDEBD0B048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480D84-0A77-4850-BFC0-A2AD54AA0C06}" type="datetime1">
              <a:rPr lang="en-US"/>
              <a:pPr>
                <a:defRPr/>
              </a:pPr>
              <a:t>3/14/2024</a:t>
            </a:fld>
            <a:endParaRPr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894750-1E72-483B-B85E-7EF864735AE2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76903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4109BE-13D4-4C86-9D2E-4D88197D7375}" type="datetime1">
              <a:rPr lang="en-US"/>
              <a:pPr>
                <a:defRPr/>
              </a:pPr>
              <a:t>3/14/2024</a:t>
            </a:fld>
            <a:endParaRPr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22EED5-EAEE-4043-904F-BB8502EF99A8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07440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92E804-DB8E-49DF-A4B0-A4F5135184A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64A997-2F63-475F-8249-A4CEEB5A54D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887388" y="987423"/>
            <a:ext cx="4629149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F98B6E-B092-4254-A438-889FAC9CFE11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77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ADF6CF-0AF1-413F-9609-49D0099D3AD5}" type="datetime1">
              <a:rPr lang="en-US"/>
              <a:pPr>
                <a:defRPr/>
              </a:pPr>
              <a:t>3/14/2024</a:t>
            </a:fld>
            <a:endParaRPr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D80D2C-AC70-457B-AA19-30EF97D5FDB8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58196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8A19A7-5196-4ECC-B23A-08CF5474FEC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214ADBE-5C65-497B-AF1D-9CE0E59F4757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3887388" y="987423"/>
            <a:ext cx="4629149" cy="4873623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FE2982-8307-4ED6-BACA-AD4891D515CB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77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4654C4-1861-426B-B44D-B9EE61F20820}" type="datetime1">
              <a:rPr lang="en-US"/>
              <a:pPr>
                <a:defRPr/>
              </a:pPr>
              <a:t>3/14/2024</a:t>
            </a:fld>
            <a:endParaRPr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A94EE3-D8F1-45B6-988E-FC734E1E0670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35021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036000-3108-4B1B-8CEE-1B65CA7F792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AE2F34-0A7C-41E7-B3D5-2006109A367F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12A455-2832-4F05-8EF4-C32EC4AA6D0E}" type="datetime1">
              <a:rPr lang="en-US"/>
              <a:pPr>
                <a:defRPr/>
              </a:pPr>
              <a:t>3/14/2024</a:t>
            </a:fld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8D4C0D-A835-40A8-96CC-4A126A1CDC6F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123084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6CFB6D-D295-4979-BC72-99D32BDBB9D4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6543675" y="365129"/>
            <a:ext cx="1971674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1EBC13-9AB6-42B2-A47F-D2B7CC136E6F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628650" y="365129"/>
            <a:ext cx="5800725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7AF9D7-699F-41F1-8989-1FE7C6945569}" type="datetime1">
              <a:rPr lang="en-US"/>
              <a:pPr>
                <a:defRPr/>
              </a:pPr>
              <a:t>3/14/2024</a:t>
            </a:fld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D1DC11-8A6D-4756-904A-5F7A5F58BBC2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1591221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bg>
      <p:bgPr>
        <a:solidFill>
          <a:srgbClr val="7FC1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59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59F8D7E-4EAB-4EA4-8CD2-39E759D9D98A}"/>
              </a:ext>
            </a:extLst>
          </p:cNvPr>
          <p:cNvSpPr txBox="1"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A6C658B-A3BB-419D-8C73-010AD3AE97D1}"/>
              </a:ext>
            </a:extLst>
          </p:cNvPr>
          <p:cNvSpPr txBox="1"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2AC60-3C3E-4EDA-AC15-3D5C9992291F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324356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6225" y="5349875"/>
            <a:ext cx="1238250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ooter Placeholder 5">
            <a:extLst>
              <a:ext uri="{FF2B5EF4-FFF2-40B4-BE49-F238E27FC236}">
                <a16:creationId xmlns:a16="http://schemas.microsoft.com/office/drawing/2014/main" id="{E6587015-4307-434D-8B4D-BB7FE2DED83A}"/>
              </a:ext>
            </a:extLst>
          </p:cNvPr>
          <p:cNvSpPr txBox="1"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dirty="0">
                <a:latin typeface="Century Gothic" pitchFamily="34"/>
              </a:defRPr>
            </a:lvl1pPr>
          </a:lstStyle>
          <a:p>
            <a:pPr>
              <a:defRPr/>
            </a:pPr>
            <a:r>
              <a:rPr dirty="0"/>
              <a:t>© Focus Education UK Ltd. </a:t>
            </a:r>
          </a:p>
        </p:txBody>
      </p:sp>
      <p:sp>
        <p:nvSpPr>
          <p:cNvPr id="4" name="Slide Number Placeholder 6">
            <a:extLst>
              <a:ext uri="{FF2B5EF4-FFF2-40B4-BE49-F238E27FC236}">
                <a16:creationId xmlns:a16="http://schemas.microsoft.com/office/drawing/2014/main" id="{24BECD27-CFA7-4081-9BC2-775C3251B713}"/>
              </a:ext>
            </a:extLst>
          </p:cNvPr>
          <p:cNvSpPr txBox="1"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latin typeface="Century Gothic" pitchFamily="34"/>
              </a:defRPr>
            </a:lvl1pPr>
          </a:lstStyle>
          <a:p>
            <a:pPr>
              <a:defRPr/>
            </a:pPr>
            <a:fld id="{6A00AAFA-506C-499C-A243-6F693D322119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34924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EC330-27E2-46B1-9827-CD9F9C651B16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DBF6B4FE-C7F2-4994-BB12-BB4D517A2EB5}" type="datetime1">
              <a:rPr lang="en-US"/>
              <a:pPr>
                <a:defRPr/>
              </a:pPr>
              <a:t>3/14/2024</a:t>
            </a:fld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9DEFD-2C00-4CCB-AFB8-ED346B351970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dirty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25B06-3062-48BD-964D-5FDD62D45AA8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B7C61D16-7583-49FC-AC4F-CB1111FE15BC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9" r:id="rId1"/>
    <p:sldLayoutId id="2147484040" r:id="rId2"/>
    <p:sldLayoutId id="2147484041" r:id="rId3"/>
    <p:sldLayoutId id="2147484042" r:id="rId4"/>
    <p:sldLayoutId id="2147484043" r:id="rId5"/>
    <p:sldLayoutId id="2147484044" r:id="rId6"/>
    <p:sldLayoutId id="2147484045" r:id="rId7"/>
    <p:sldLayoutId id="2147484046" r:id="rId8"/>
    <p:sldLayoutId id="2147484047" r:id="rId9"/>
    <p:sldLayoutId id="2147484048" r:id="rId10"/>
    <p:sldLayoutId id="2147484049" r:id="rId11"/>
    <p:sldLayoutId id="2147484050" r:id="rId12"/>
    <p:sldLayoutId id="2147484051" r:id="rId13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sz="4400" kern="1200">
          <a:solidFill>
            <a:srgbClr val="000000"/>
          </a:solidFill>
          <a:latin typeface="Calibri Light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800" kern="1200">
          <a:solidFill>
            <a:srgbClr val="000000"/>
          </a:solidFill>
          <a:latin typeface="Calibri"/>
        </a:defRPr>
      </a:lvl1pPr>
      <a:lvl2pPr marL="685800" lvl="1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400" kern="1200">
          <a:solidFill>
            <a:srgbClr val="000000"/>
          </a:solidFill>
          <a:latin typeface="Calibri"/>
        </a:defRPr>
      </a:lvl2pPr>
      <a:lvl3pPr marL="1143000" lvl="2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000" kern="1200">
          <a:solidFill>
            <a:srgbClr val="000000"/>
          </a:solidFill>
          <a:latin typeface="Calibri"/>
        </a:defRPr>
      </a:lvl3pPr>
      <a:lvl4pPr marL="1600200" lvl="3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4pPr>
      <a:lvl5pPr marL="2057400" lvl="4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C3637747-C5B9-4583-8E05-02EAFC898A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4159081"/>
              </p:ext>
            </p:extLst>
          </p:nvPr>
        </p:nvGraphicFramePr>
        <p:xfrm>
          <a:off x="233770" y="623805"/>
          <a:ext cx="8658226" cy="591415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596423">
                  <a:extLst>
                    <a:ext uri="{9D8B030D-6E8A-4147-A177-3AD203B41FA5}">
                      <a16:colId xmlns:a16="http://schemas.microsoft.com/office/drawing/2014/main" val="2856023917"/>
                    </a:ext>
                  </a:extLst>
                </a:gridCol>
                <a:gridCol w="1923966">
                  <a:extLst>
                    <a:ext uri="{9D8B030D-6E8A-4147-A177-3AD203B41FA5}">
                      <a16:colId xmlns:a16="http://schemas.microsoft.com/office/drawing/2014/main" val="3951551185"/>
                    </a:ext>
                  </a:extLst>
                </a:gridCol>
                <a:gridCol w="3203332">
                  <a:extLst>
                    <a:ext uri="{9D8B030D-6E8A-4147-A177-3AD203B41FA5}">
                      <a16:colId xmlns:a16="http://schemas.microsoft.com/office/drawing/2014/main" val="3283858985"/>
                    </a:ext>
                  </a:extLst>
                </a:gridCol>
                <a:gridCol w="1934505">
                  <a:extLst>
                    <a:ext uri="{9D8B030D-6E8A-4147-A177-3AD203B41FA5}">
                      <a16:colId xmlns:a16="http://schemas.microsoft.com/office/drawing/2014/main" val="1262213171"/>
                    </a:ext>
                  </a:extLst>
                </a:gridCol>
              </a:tblGrid>
              <a:tr h="310939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latin typeface="Century Gothic" pitchFamily="34"/>
                        </a:rPr>
                        <a:t>Subject Specific Vocabulary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DA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en-GB" dirty="0"/>
                        <a:t> Each symbol represents a letter or sound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latin typeface="Century Gothic" pitchFamily="34"/>
                        </a:rPr>
                        <a:t>Exciting Books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DA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839317"/>
                  </a:ext>
                </a:extLst>
              </a:tr>
              <a:tr h="660745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 smtClean="0">
                          <a:solidFill>
                            <a:srgbClr val="7C5DA3"/>
                          </a:solidFill>
                          <a:latin typeface="Century Gothic" pitchFamily="34"/>
                        </a:rPr>
                        <a:t>Oba</a:t>
                      </a:r>
                      <a:endParaRPr lang="en-GB" sz="1400" b="1" dirty="0">
                        <a:solidFill>
                          <a:srgbClr val="7C5DA3"/>
                        </a:solidFill>
                        <a:latin typeface="Century Gothic" pitchFamily="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 smtClean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The ruler or king.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8">
                  <a:txBody>
                    <a:bodyPr/>
                    <a:lstStyle/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  <a:p>
                      <a:pPr lvl="0"/>
                      <a:endParaRPr lang="en-GB" sz="1100" dirty="0">
                        <a:latin typeface="Century Gothic" pitchFamily="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1663132"/>
                  </a:ext>
                </a:extLst>
              </a:tr>
              <a:tr h="544143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 smtClean="0">
                          <a:solidFill>
                            <a:srgbClr val="7C5DA3"/>
                          </a:solidFill>
                          <a:latin typeface="Century Gothic" pitchFamily="34"/>
                        </a:rPr>
                        <a:t>Empire</a:t>
                      </a:r>
                      <a:endParaRPr lang="en-GB" sz="1400" b="1" dirty="0">
                        <a:solidFill>
                          <a:srgbClr val="7C5DA3"/>
                        </a:solidFill>
                        <a:latin typeface="Century Gothic" pitchFamily="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Empire is a term used to describe a group of territories ruled by one single ruler or state.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9335589"/>
                  </a:ext>
                </a:extLst>
              </a:tr>
              <a:tr h="660745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rgbClr val="7C5DA3"/>
                          </a:solidFill>
                          <a:latin typeface="Century Gothic" panose="020B0502020202020204" pitchFamily="34" charset="0"/>
                        </a:rPr>
                        <a:t>Animism</a:t>
                      </a:r>
                      <a:endParaRPr lang="en-GB" sz="1400" b="1" dirty="0">
                        <a:solidFill>
                          <a:srgbClr val="7C5DA3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Animism is the belief that all objects, places, and creatures are alive. </a:t>
                      </a:r>
                      <a:endParaRPr lang="en-GB" sz="9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7C5DA3"/>
                          </a:solidFill>
                          <a:latin typeface="Century Gothic" panose="020B0502020202020204" pitchFamily="34" charset="0"/>
                        </a:rPr>
                        <a:t>Sticky Knowledge about </a:t>
                      </a:r>
                      <a:r>
                        <a:rPr lang="en-GB" sz="1800" b="1" dirty="0" smtClean="0">
                          <a:solidFill>
                            <a:srgbClr val="7C5DA3"/>
                          </a:solidFill>
                          <a:latin typeface="Century Gothic" panose="020B0502020202020204" pitchFamily="34" charset="0"/>
                        </a:rPr>
                        <a:t>the Kingdom of Benin</a:t>
                      </a:r>
                      <a:endParaRPr lang="en-GB" sz="1800" b="1" dirty="0">
                        <a:solidFill>
                          <a:srgbClr val="7C5DA3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7937287"/>
                  </a:ext>
                </a:extLst>
              </a:tr>
              <a:tr h="5791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Invasion</a:t>
                      </a:r>
                    </a:p>
                    <a:p>
                      <a:pPr lvl="0"/>
                      <a:endParaRPr lang="en-GB" sz="1400" b="1" dirty="0">
                        <a:solidFill>
                          <a:srgbClr val="7C5DA3"/>
                        </a:solidFill>
                        <a:latin typeface="Century Gothic" pitchFamily="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 invasion is the movement of an army into a region, usually in a hostile </a:t>
                      </a:r>
                      <a:r>
                        <a:rPr lang="en-GB" sz="9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attack, which is part </a:t>
                      </a:r>
                      <a:r>
                        <a:rPr lang="en-GB" sz="9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of a war or conflict.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people of Benin traded with merchants from Europe and with other African kingdoms. Instead of using money they exchanged goods.</a:t>
                      </a:r>
                      <a:endParaRPr lang="en-GB" sz="900" b="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65475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 smtClean="0">
                          <a:solidFill>
                            <a:srgbClr val="7C5DA3"/>
                          </a:solidFill>
                          <a:latin typeface="Century Gothic" pitchFamily="34"/>
                        </a:rPr>
                        <a:t>Ivory</a:t>
                      </a:r>
                    </a:p>
                    <a:p>
                      <a:pPr lvl="0"/>
                      <a:endParaRPr lang="en-GB" sz="1400" b="1" dirty="0" smtClean="0">
                        <a:solidFill>
                          <a:srgbClr val="7C5DA3"/>
                        </a:solidFill>
                        <a:latin typeface="Century Gothic" pitchFamily="34"/>
                      </a:endParaRPr>
                    </a:p>
                    <a:p>
                      <a:pPr lvl="0"/>
                      <a:endParaRPr lang="en-GB" sz="1400" b="1" dirty="0">
                        <a:solidFill>
                          <a:srgbClr val="7C5DA3"/>
                        </a:solidFill>
                        <a:latin typeface="Century Gothic" pitchFamily="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Ivory is a hard, white material from the tusks (traditionally from elephants) and teeth of animals, 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900" dirty="0" smtClean="0">
                          <a:latin typeface="Century Gothic" panose="020B0502020202020204" pitchFamily="34" charset="0"/>
                        </a:rPr>
                        <a:t>Around 1440, </a:t>
                      </a:r>
                      <a:r>
                        <a:rPr lang="en-GB" sz="900" dirty="0" err="1" smtClean="0">
                          <a:latin typeface="Century Gothic" panose="020B0502020202020204" pitchFamily="34" charset="0"/>
                        </a:rPr>
                        <a:t>Ewuare</a:t>
                      </a:r>
                      <a:r>
                        <a:rPr lang="en-GB" sz="900" dirty="0" smtClean="0">
                          <a:latin typeface="Century Gothic" panose="020B0502020202020204" pitchFamily="34" charset="0"/>
                        </a:rPr>
                        <a:t> became the new Oba of Benin. He was the first of five great warrior kings. </a:t>
                      </a:r>
                    </a:p>
                    <a:p>
                      <a:r>
                        <a:rPr lang="en-GB" sz="900" dirty="0" smtClean="0">
                          <a:latin typeface="Century Gothic" panose="020B0502020202020204" pitchFamily="34" charset="0"/>
                        </a:rPr>
                        <a:t>      </a:t>
                      </a:r>
                      <a:r>
                        <a:rPr lang="en-GB" sz="900" dirty="0" err="1" smtClean="0">
                          <a:latin typeface="Century Gothic" panose="020B0502020202020204" pitchFamily="34" charset="0"/>
                        </a:rPr>
                        <a:t>Ewuare</a:t>
                      </a:r>
                      <a:r>
                        <a:rPr lang="en-GB" sz="900" dirty="0" smtClean="0">
                          <a:latin typeface="Century Gothic" panose="020B0502020202020204" pitchFamily="34" charset="0"/>
                        </a:rPr>
                        <a:t> built up an army. He also rebuilt Benin City</a:t>
                      </a:r>
                    </a:p>
                    <a:p>
                      <a:r>
                        <a:rPr lang="en-GB" sz="900" dirty="0" smtClean="0">
                          <a:latin typeface="Century Gothic" panose="020B0502020202020204" pitchFamily="34" charset="0"/>
                        </a:rPr>
                        <a:t>      and the royal palace.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851898"/>
                  </a:ext>
                </a:extLst>
              </a:tr>
              <a:tr h="66074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 smtClean="0">
                          <a:solidFill>
                            <a:srgbClr val="7C5DA3"/>
                          </a:solidFill>
                          <a:latin typeface="Century Gothic" pitchFamily="34"/>
                        </a:rPr>
                        <a:t>Manillas</a:t>
                      </a:r>
                      <a:endParaRPr lang="en-GB" sz="1400" b="1" dirty="0" smtClean="0">
                        <a:solidFill>
                          <a:srgbClr val="7C5DA3"/>
                        </a:solidFill>
                        <a:latin typeface="Century Gothic" pitchFamily="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 smtClean="0">
                        <a:solidFill>
                          <a:srgbClr val="7C5DA3"/>
                        </a:solidFill>
                        <a:latin typeface="Century Gothic" pitchFamily="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Horseshoe-shaped brass rings that were used as currency by Europeans to trade with West Africans.</a:t>
                      </a:r>
                      <a:endParaRPr lang="en-GB" sz="9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Benin was a large and varied kingdom. Some people lived in villages and small towns, but most people lived and worked in Benin City.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59488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Guild</a:t>
                      </a:r>
                      <a:endParaRPr lang="en-GB" sz="1400" b="1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guild is an association of artisans and merchants who oversee the practice of their craft/trade.</a:t>
                      </a:r>
                      <a:endParaRPr lang="en-GB" sz="9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most important person in the kingdom was the king, known as the Oba.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Hundreds of men and women lived at the royal court, and looked after the Oba and his family.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endParaRPr lang="en-GB" sz="900" b="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7679921"/>
                  </a:ext>
                </a:extLst>
              </a:tr>
              <a:tr h="344882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 smtClean="0">
                          <a:solidFill>
                            <a:srgbClr val="7C5DA3"/>
                          </a:solidFill>
                          <a:latin typeface="Century Gothic" pitchFamily="34"/>
                        </a:rPr>
                        <a:t>Bronze</a:t>
                      </a:r>
                      <a:endParaRPr lang="en-GB" sz="1400" b="1" dirty="0">
                        <a:solidFill>
                          <a:srgbClr val="7C5DA3"/>
                        </a:solidFill>
                        <a:latin typeface="Century Gothic" pitchFamily="34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Bronze is an alloy or mixture of tin and copper. It could be used to make a greater range of tools and weapons than had previously been possible</a:t>
                      </a:r>
                      <a:r>
                        <a:rPr lang="en-GB" sz="9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.</a:t>
                      </a:r>
                      <a:endParaRPr lang="en-GB" sz="9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Benin people were animists. This meant that they believed that animals and objects had souls and spirits. They worshipped many gods and held ceremonies in their honour.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821830925"/>
                  </a:ext>
                </a:extLst>
              </a:tr>
            </a:tbl>
          </a:graphicData>
        </a:graphic>
      </p:graphicFrame>
      <p:sp>
        <p:nvSpPr>
          <p:cNvPr id="11266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426652" y="190891"/>
            <a:ext cx="8272463" cy="492125"/>
          </a:xfrm>
        </p:spPr>
        <p:txBody>
          <a:bodyPr anchorCtr="1"/>
          <a:lstStyle/>
          <a:p>
            <a:pPr algn="ctr" eaLnBrk="1" hangingPunct="1"/>
            <a:r>
              <a:rPr lang="en-GB" altLang="en-US" sz="3200" b="1" dirty="0" smtClean="0">
                <a:solidFill>
                  <a:srgbClr val="7C5DA3"/>
                </a:solidFill>
                <a:latin typeface="Century Gothic" panose="020B0502020202020204" pitchFamily="34" charset="0"/>
              </a:rPr>
              <a:t>Kingdom of Benin: </a:t>
            </a:r>
            <a:r>
              <a:rPr lang="en-GB" altLang="en-US" sz="3200" b="1" dirty="0">
                <a:solidFill>
                  <a:srgbClr val="7C5DA3"/>
                </a:solidFill>
                <a:latin typeface="Century Gothic" panose="020B0502020202020204" pitchFamily="34" charset="0"/>
              </a:rPr>
              <a:t>KS2 Knowledge Mat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4B636D-B1A3-41B7-883E-3521CF600F11}"/>
              </a:ext>
            </a:extLst>
          </p:cNvPr>
          <p:cNvSpPr txBox="1"/>
          <p:nvPr/>
        </p:nvSpPr>
        <p:spPr>
          <a:xfrm>
            <a:off x="6957604" y="4242688"/>
            <a:ext cx="19435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>
              <a:solidFill>
                <a:srgbClr val="7030A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2883" y="623805"/>
            <a:ext cx="1611112" cy="168875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8078" y="1006982"/>
            <a:ext cx="1822559" cy="231904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57604" y="3758945"/>
            <a:ext cx="1950638" cy="2446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086025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now Mats" id="{44C609E7-D963-4258-AC0C-6D24BC1BAC45}" vid="{70B9A501-B5B1-4368-BA62-45740617565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4289</TotalTime>
  <Words>341</Words>
  <Application>Microsoft Office PowerPoint</Application>
  <PresentationFormat>On-screen Show (4:3)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Wingdings</vt:lpstr>
      <vt:lpstr>Office Theme</vt:lpstr>
      <vt:lpstr>Kingdom of Benin: KS2 Knowledge Mat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Stone Age KS2 Knowledge Mat</dc:title>
  <dc:creator>Marketing Dept</dc:creator>
  <cp:lastModifiedBy>J Robinson</cp:lastModifiedBy>
  <cp:revision>124</cp:revision>
  <dcterms:created xsi:type="dcterms:W3CDTF">2019-01-14T16:39:51Z</dcterms:created>
  <dcterms:modified xsi:type="dcterms:W3CDTF">2024-03-14T15:27:37Z</dcterms:modified>
</cp:coreProperties>
</file>