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-114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E106C8-D043-495C-BCD2-50DFC0D3E9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C968E52-573F-4C12-A054-7D488238A4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2597BC2-947B-41AF-AD7A-4B60F5DEC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6007666-7EB0-407B-9EE1-78B4BB09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EC5173-E4A4-49DD-B57B-0493F9C0E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832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C025D7-F4F9-43A2-9FFF-664D744B9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36D252-1DDA-4D13-866A-9E7E8F3E7B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D51FC35-1ED9-40A1-AA05-456220C35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145EA8-A9D7-48B9-95B0-2508D91B3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B2267E4-FEE6-4606-B252-4B9598210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594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9343A5-20B2-4DCB-A318-F6CC197A7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BBA15EE-5E6C-4A01-BFE2-F431711A64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564824E-AC19-4F67-A4BF-3E9E019BF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355101D-4FD7-44D6-8613-475A180C4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137370C-90E4-4B8A-8EA4-C398D2910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17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B85B14-841A-4D37-B51D-4D087EA06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180B74D-CA2E-4A2D-B620-59CA07EB39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3922470-1E73-4DD6-9C5B-47089BFE14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BD5108D-550F-4014-89E0-D35028872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E7F565D-FE7C-4663-92B6-667D962DB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AB8C57F-E157-4832-8FC1-EEC5A3100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88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F9F521-9F45-4B52-8EC6-A4CBE19B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2427372-72A4-4384-AA68-CF54A9FE37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817ECC2-DA1F-4257-89D3-1F8B069FE0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2B8F00D-3806-41D5-BFB8-2F4FC52614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3A8AA3C-0DD0-43FE-8FEE-76F9E7BFCF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B9B2AB15-B7FB-494B-9BF7-85D9D6665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F0088AF-6FA0-47EB-8547-A8C06F859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E2A7103-D02F-4661-98B5-3F1112B14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787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F5AF5F-C771-421B-AE28-3181B07F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8BD9C6D-5C7A-40BC-AF64-1AD267BDF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1DEA28D-5D57-4EB1-A031-32DD10FA6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1189380-8EB3-44F0-A6C9-1061F3B72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39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6EA9C7D-C71E-44A0-B81A-34564BA76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2D56F24-9104-4E38-B0D0-9C19AFA00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CE00D30-2ED9-4675-B42C-A9E3AF680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497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890428-64B2-4F54-B27A-F2B93043E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74AC12-7D9F-48D0-8442-32482C939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C724982-7E24-44AB-B446-50D809C7CF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4794417-72D1-4644-AEFA-8A1F19D6E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48EF9F1-A248-419B-AEAA-1268B0AFC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0AA0FF2-6639-407D-B0FE-F5D299E67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680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3F9953-EEBC-4F38-8E46-EE689913F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5CC85F6-CBDD-4D26-8C5D-3694DF48BD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B9321D8-AAA7-4C7B-A87C-1E0AED9EC8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FD45921-10AB-42F7-9FB2-B1BBDA364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D16A3DF-845F-4140-BD06-3DC9009E2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7B80158-D445-4B5B-9871-6F761B2C7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503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1349CC-F431-4BF0-9C5B-D9E8758CB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6AC5799-5DD8-41DD-9D53-4286592C20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80E8BB-1CD9-4331-9658-2AD5BCE11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07204B-0FDA-4C55-B182-13FF65257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B6F6049-37A2-4F60-8572-2FEDB0BA0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579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06D0EAAF-25CC-4BBB-B5F8-C6675E1952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90B6765-5F1E-439A-955F-A0381221F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1990AE9-36EC-4115-836E-EB30BEF40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B4214D1-135C-494B-8C13-60795C5F6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C42196B-8FE7-4494-8562-86538DBC9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698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A3E53CB-0D3A-42DA-B7F9-94871D844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C84EEB1-1187-42D0-870D-70AF6DC6A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1AAFB78-13DF-4E41-924F-266D076CF6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3376D-0642-45A0-8F31-78EE82F6CAE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2F86D6-5751-43FF-9249-7675AE1D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BE54A2C-9591-488B-9009-8A0938F750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C8A8B-33AE-44BF-8541-543853863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384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D3EA186-6B0F-4395-8C77-285F8DE65030}"/>
              </a:ext>
            </a:extLst>
          </p:cNvPr>
          <p:cNvSpPr txBox="1"/>
          <p:nvPr/>
        </p:nvSpPr>
        <p:spPr>
          <a:xfrm>
            <a:off x="0" y="0"/>
            <a:ext cx="12192000" cy="664464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6BEEC09-F94A-4646-835F-8245BB6A0465}"/>
              </a:ext>
            </a:extLst>
          </p:cNvPr>
          <p:cNvSpPr txBox="1"/>
          <p:nvPr/>
        </p:nvSpPr>
        <p:spPr>
          <a:xfrm>
            <a:off x="5963920" y="727891"/>
            <a:ext cx="6096000" cy="5561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the hammer? What the chain,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what furnace was thy brain?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the anvil? What dread grasp,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Dare its deadly terrors clasp!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the stars threw down their spears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water’d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heaven with their tears: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 he smile his work to see?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 he who made the Lamb make thee?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Tyger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Tyger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burning bright,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the forests of the night: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immortal hand or eye,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Dare frame thy fearful symmetry?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5B1F42C-FC40-4FD4-B3A5-CD2456B49F55}"/>
              </a:ext>
            </a:extLst>
          </p:cNvPr>
          <p:cNvSpPr txBox="1"/>
          <p:nvPr/>
        </p:nvSpPr>
        <p:spPr>
          <a:xfrm>
            <a:off x="1010920" y="629920"/>
            <a:ext cx="4648200" cy="6359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Tyger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Tyger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Tyger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burning bright,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the forests of the night;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immortal hand or eye,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Could frame thy fearful symmetry?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what distant deeps or skies.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Burnt the fire of thine eyes?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what wings dare he aspire?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the hand, dare seize the fire?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what shoulder, and what art,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Could twist the sinews of thy heart?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when thy heart began to beat,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dread hand? And what dread feet?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51892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4D4D65C-9C59-4277-93AD-BEB9072331FF}"/>
              </a:ext>
            </a:extLst>
          </p:cNvPr>
          <p:cNvSpPr txBox="1"/>
          <p:nvPr/>
        </p:nvSpPr>
        <p:spPr>
          <a:xfrm>
            <a:off x="0" y="0"/>
            <a:ext cx="12192000" cy="747897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/>
              <a:t>Day 1:</a:t>
            </a:r>
          </a:p>
          <a:p>
            <a:r>
              <a:rPr lang="en-GB" sz="3600" dirty="0"/>
              <a:t>Read the whole text. </a:t>
            </a:r>
          </a:p>
          <a:p>
            <a:r>
              <a:rPr lang="en-GB" sz="3600" dirty="0"/>
              <a:t>1.What do you think that the poem is about?</a:t>
            </a:r>
          </a:p>
          <a:p>
            <a:r>
              <a:rPr lang="en-GB" sz="3600" dirty="0"/>
              <a:t>2. When do you think that the poem might have been written? What evidence suggests this?</a:t>
            </a:r>
          </a:p>
          <a:p>
            <a:r>
              <a:rPr lang="en-GB" sz="3600" dirty="0"/>
              <a:t>3. Look at verse 1. Define immortal.</a:t>
            </a:r>
          </a:p>
          <a:p>
            <a:r>
              <a:rPr lang="en-GB" sz="3600" dirty="0"/>
              <a:t>4. Look at verses 1 and 2. Find examples of alliteration.</a:t>
            </a:r>
          </a:p>
          <a:p>
            <a:r>
              <a:rPr lang="en-GB" sz="3600" dirty="0"/>
              <a:t>5. Why do you think that the poet has described the tiger as being framed by ‘fearful symmetry’? </a:t>
            </a:r>
          </a:p>
          <a:p>
            <a:r>
              <a:rPr lang="en-GB" sz="3600" dirty="0"/>
              <a:t>6. Look at verse 2. Why do you think that the poet has used the words, ‘burnt’ and ‘fire’ to describe the tiger’s eyes?</a:t>
            </a:r>
          </a:p>
          <a:p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01035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00E630A-66C1-46AB-BBBC-E1DD660B0B1D}"/>
              </a:ext>
            </a:extLst>
          </p:cNvPr>
          <p:cNvSpPr txBox="1"/>
          <p:nvPr/>
        </p:nvSpPr>
        <p:spPr>
          <a:xfrm>
            <a:off x="0" y="0"/>
            <a:ext cx="12192000" cy="680186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800" u="sng" dirty="0"/>
              <a:t>Day 2 Verses 3-4</a:t>
            </a:r>
          </a:p>
          <a:p>
            <a:r>
              <a:rPr lang="en-GB" sz="3800" dirty="0"/>
              <a:t>1.What is rhyme? Find some examples of where the poet has used rhyme.</a:t>
            </a:r>
          </a:p>
          <a:p>
            <a:r>
              <a:rPr lang="en-GB" sz="3800" dirty="0"/>
              <a:t>2. What does the rhyme contribute to the poem?</a:t>
            </a:r>
          </a:p>
          <a:p>
            <a:r>
              <a:rPr lang="en-GB" sz="3800" dirty="0"/>
              <a:t>3. Why do you think that the poet has repeated the word ‘dread’? What does this make you feel about the tiger?</a:t>
            </a:r>
          </a:p>
          <a:p>
            <a:r>
              <a:rPr lang="en-GB" sz="3800" dirty="0"/>
              <a:t>4. What is a metaphor?</a:t>
            </a:r>
          </a:p>
          <a:p>
            <a:r>
              <a:rPr lang="en-GB" sz="3800" dirty="0"/>
              <a:t>5.Highlight vocabulary that identifies the tools which were used to make the creature. Who would have used these tools?</a:t>
            </a:r>
          </a:p>
          <a:p>
            <a:r>
              <a:rPr lang="en-GB" sz="3800" dirty="0"/>
              <a:t>6. Why do you think that the poet has used this comparison?</a:t>
            </a:r>
          </a:p>
          <a:p>
            <a:r>
              <a:rPr lang="en-GB" u="sng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A9F9B9-17B5-4C55-B23F-B9C94EE70ADC}"/>
              </a:ext>
            </a:extLst>
          </p:cNvPr>
          <p:cNvSpPr txBox="1"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8962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D3EA186-6B0F-4395-8C77-285F8DE65030}"/>
              </a:ext>
            </a:extLst>
          </p:cNvPr>
          <p:cNvSpPr txBox="1"/>
          <p:nvPr/>
        </p:nvSpPr>
        <p:spPr>
          <a:xfrm>
            <a:off x="0" y="0"/>
            <a:ext cx="12192000" cy="683264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/>
              <a:t>Day 3 Verses 5-6</a:t>
            </a:r>
          </a:p>
          <a:p>
            <a:pPr marL="342900" indent="-342900">
              <a:buAutoNum type="arabicPeriod"/>
            </a:pPr>
            <a:r>
              <a:rPr lang="en-GB" sz="3200" dirty="0"/>
              <a:t>Who is the poet referring to when he asks, ‘Did he smile his work to see?’</a:t>
            </a:r>
          </a:p>
          <a:p>
            <a:pPr marL="342900" indent="-342900">
              <a:buAutoNum type="arabicPeriod"/>
            </a:pPr>
            <a:r>
              <a:rPr lang="en-GB" sz="3200" dirty="0"/>
              <a:t>Why do you think the poet asks this question? (see qn1 )</a:t>
            </a:r>
          </a:p>
          <a:p>
            <a:pPr marL="342900" indent="-342900">
              <a:buAutoNum type="arabicPeriod"/>
            </a:pPr>
            <a:r>
              <a:rPr lang="en-GB" sz="3200" dirty="0"/>
              <a:t>Why do you think that the stars, ‘</a:t>
            </a:r>
            <a:r>
              <a:rPr lang="en-GB" sz="3200" dirty="0" err="1"/>
              <a:t>water’d</a:t>
            </a:r>
            <a:r>
              <a:rPr lang="en-GB" sz="3200" dirty="0"/>
              <a:t> heaven with their tears?’ </a:t>
            </a:r>
          </a:p>
          <a:p>
            <a:pPr marL="342900" indent="-342900">
              <a:buAutoNum type="arabicPeriod"/>
            </a:pPr>
            <a:r>
              <a:rPr lang="en-GB" sz="3200" dirty="0"/>
              <a:t>What effect do you think that the poet is trying to make when he asks,  ‘Did he who made the Lamb make thee?’</a:t>
            </a:r>
          </a:p>
          <a:p>
            <a:pPr marL="342900" indent="-342900">
              <a:buAutoNum type="arabicPeriod"/>
            </a:pPr>
            <a:r>
              <a:rPr lang="en-GB" sz="3200" dirty="0"/>
              <a:t>Look at the whole poem. Why do you think that the poet has used questions throughout the poem?</a:t>
            </a:r>
          </a:p>
          <a:p>
            <a:pPr marL="342900" indent="-342900">
              <a:buAutoNum type="arabicPeriod"/>
            </a:pPr>
            <a:r>
              <a:rPr lang="en-GB" sz="3200" dirty="0"/>
              <a:t>Identify some examples of repetition in the poem. How are the first and last verses similar/different. Why do you think  that the poet has chosen to do this?</a:t>
            </a:r>
          </a:p>
          <a:p>
            <a:pPr marL="342900" indent="-342900">
              <a:buAutoNum type="arabicPeriod"/>
            </a:pPr>
            <a:endParaRPr lang="en-GB" dirty="0"/>
          </a:p>
          <a:p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5B1F42C-FC40-4FD4-B3A5-CD2456B49F55}"/>
              </a:ext>
            </a:extLst>
          </p:cNvPr>
          <p:cNvSpPr txBox="1"/>
          <p:nvPr/>
        </p:nvSpPr>
        <p:spPr>
          <a:xfrm>
            <a:off x="1010920" y="629920"/>
            <a:ext cx="46482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15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399</Words>
  <Application>Microsoft Office PowerPoint</Application>
  <PresentationFormat>Custom</PresentationFormat>
  <Paragraphs>56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 Robinson</dc:creator>
  <cp:lastModifiedBy>Rebecca Kemp</cp:lastModifiedBy>
  <cp:revision>10</cp:revision>
  <dcterms:created xsi:type="dcterms:W3CDTF">2022-03-17T09:45:54Z</dcterms:created>
  <dcterms:modified xsi:type="dcterms:W3CDTF">2022-03-24T12:12:50Z</dcterms:modified>
</cp:coreProperties>
</file>