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2"/>
  </p:handoutMasterIdLst>
  <p:sldIdLst>
    <p:sldId id="258" r:id="rId2"/>
    <p:sldId id="263" r:id="rId3"/>
    <p:sldId id="264" r:id="rId4"/>
    <p:sldId id="266" r:id="rId5"/>
    <p:sldId id="267" r:id="rId6"/>
    <p:sldId id="268" r:id="rId7"/>
    <p:sldId id="269" r:id="rId8"/>
    <p:sldId id="270" r:id="rId9"/>
    <p:sldId id="271" r:id="rId10"/>
    <p:sldId id="272" r:id="rId11"/>
  </p:sldIdLst>
  <p:sldSz cx="9144000" cy="6858000" type="screen4x3"/>
  <p:notesSz cx="6858000" cy="9144000"/>
  <p:embeddedFontLst>
    <p:embeddedFont>
      <p:font typeface="Comic Sans MS" panose="030F0702030302020204" pitchFamily="66" charset="0"/>
      <p:regular r:id="rId13"/>
      <p:bold r:id="rId14"/>
      <p:italic r:id="rId15"/>
      <p:boldItalic r:id="rId16"/>
    </p:embeddedFont>
    <p:embeddedFont>
      <p:font typeface="BPreplay" panose="02000503000000020004" charset="0"/>
      <p:regular r:id="rId17"/>
      <p:bold r:id="rId18"/>
      <p:italic r:id="rId19"/>
      <p:boldItalic r:id="rId20"/>
    </p:embeddedFont>
    <p:embeddedFont>
      <p:font typeface="Sassoon Infant Rg" panose="02000503030000020003" charset="0"/>
      <p:regular r:id="rId21"/>
      <p:bold r:id="rId22"/>
    </p:embeddedFont>
    <p:embeddedFont>
      <p:font typeface="Sassoon Infant Md" panose="02000603050000020003" charset="0"/>
      <p:regular r:id="rId23"/>
    </p:embeddedFont>
    <p:embeddedFont>
      <p:font typeface="MS PGothic" panose="020B0600070205080204" pitchFamily="34" charset="-128"/>
      <p:regular r:id="rId24"/>
    </p:embeddedFont>
    <p:embeddedFont>
      <p:font typeface="Calibri" panose="020F0502020204030204" pitchFamily="34" charset="0"/>
      <p:regular r:id="rId25"/>
      <p:bold r:id="rId26"/>
      <p:italic r:id="rId27"/>
      <p:boldItalic r:id="rId28"/>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E9CC"/>
    <a:srgbClr val="E8BC6D"/>
    <a:srgbClr val="F5CA78"/>
    <a:srgbClr val="C1C68F"/>
    <a:srgbClr val="6A593F"/>
    <a:srgbClr val="514F4F"/>
    <a:srgbClr val="E7DFBF"/>
    <a:srgbClr val="E622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100" d="100"/>
          <a:sy n="100" d="100"/>
        </p:scale>
        <p:origin x="498" y="-300"/>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DEEB0B16-2E71-43B1-9AEC-A814A49D3D1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23246FAE-6246-4517-A289-F329ACF7C7A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06B4E7F-9773-4892-BD34-89395DCF32DF}" type="datetimeFigureOut">
              <a:rPr lang="en-GB"/>
              <a:pPr>
                <a:defRPr/>
              </a:pPr>
              <a:t>08/02/2022</a:t>
            </a:fld>
            <a:endParaRPr lang="en-GB"/>
          </a:p>
        </p:txBody>
      </p:sp>
      <p:sp>
        <p:nvSpPr>
          <p:cNvPr id="4" name="Footer Placeholder 3">
            <a:extLst>
              <a:ext uri="{FF2B5EF4-FFF2-40B4-BE49-F238E27FC236}">
                <a16:creationId xmlns:a16="http://schemas.microsoft.com/office/drawing/2014/main" xmlns="" id="{178783E1-A32B-4010-9288-3A30097594F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xmlns="" id="{A285D408-97EC-410D-928B-6B7CF5970E9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019AF151-FCF4-4CE6-8C71-A2D53B9C8F26}" type="slidenum">
              <a:rPr lang="en-GB" altLang="en-US"/>
              <a:pPr/>
              <a:t>‹#›</a:t>
            </a:fld>
            <a:endParaRPr lang="en-GB" altLang="en-US"/>
          </a:p>
        </p:txBody>
      </p:sp>
    </p:spTree>
    <p:extLst>
      <p:ext uri="{BB962C8B-B14F-4D97-AF65-F5344CB8AC3E}">
        <p14:creationId xmlns:p14="http://schemas.microsoft.com/office/powerpoint/2010/main" val="400300103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79FA483F-20FB-4080-B2D8-A5D0D91414C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xmlns="" id="{A224BB66-9DDA-4F52-A8B3-8AF1A585BD7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930658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725E7D34-B3AF-4B37-94C9-90DBDBF5C2B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xmlns="" id="{F5899846-CB6F-4658-AA8A-2B0F1AA69DB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17433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xmlns="" id="{57360E67-EC7D-4AC4-9E4A-C664A0FCEF5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0851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1616705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5983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xmlns="" id="{89B6D1C3-0DE1-4539-ACBC-A3592CD22DE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46023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B38A9BF3-924F-43B2-B0A2-D2356794D86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EE1D5995-60F6-4E7F-AE1E-2179E67622C0}"/>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1" r:id="rId4"/>
    <p:sldLayoutId id="2147483722" r:id="rId5"/>
    <p:sldLayoutId id="214748372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4" name="Twinkl Logo">
            <a:extLst>
              <a:ext uri="{FF2B5EF4-FFF2-40B4-BE49-F238E27FC236}">
                <a16:creationId xmlns:a16="http://schemas.microsoft.com/office/drawing/2014/main" xmlns="" id="{C3867A33-2A31-4E3C-8D98-F8674664867C}"/>
              </a:ext>
            </a:extLst>
          </p:cNvPr>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xmlns="" id="{E6A1CAD9-4C6C-4543-8B7C-85CA524891EF}"/>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xmlns="" id="{B4AF23DF-4D24-43A1-819C-A42ABF06C803}"/>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xmlns="" id="{E31983D2-97E1-43D4-A998-2948E50C7E89}"/>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a:extLst>
              <a:ext uri="{FF2B5EF4-FFF2-40B4-BE49-F238E27FC236}">
                <a16:creationId xmlns:a16="http://schemas.microsoft.com/office/drawing/2014/main" xmlns="" id="{7AF0E2A5-643E-4DA6-9D15-08423AEE73C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a:extLst>
              <a:ext uri="{FF2B5EF4-FFF2-40B4-BE49-F238E27FC236}">
                <a16:creationId xmlns:a16="http://schemas.microsoft.com/office/drawing/2014/main" xmlns="" id="{607C8FDD-1225-4E5B-BC9E-E506910EC0D5}"/>
              </a:ext>
            </a:extLst>
          </p:cNvPr>
          <p:cNvSpPr>
            <a:spLocks noGrp="1"/>
          </p:cNvSpPr>
          <p:nvPr>
            <p:ph idx="1"/>
          </p:nvPr>
        </p:nvSpPr>
        <p:spPr>
          <a:xfrm>
            <a:off x="628650" y="1127125"/>
            <a:ext cx="7886700" cy="1409700"/>
          </a:xfrm>
        </p:spPr>
        <p:txBody>
          <a:bodyPr/>
          <a:lstStyle/>
          <a:p>
            <a:pPr eaLnBrk="1" hangingPunct="1"/>
            <a:r>
              <a:rPr lang="en-GB" altLang="en-US" dirty="0"/>
              <a:t>I can find out how London was rebuilt after the Great Fire</a:t>
            </a:r>
          </a:p>
        </p:txBody>
      </p:sp>
      <p:sp>
        <p:nvSpPr>
          <p:cNvPr id="9223" name="Content Placeholder 15">
            <a:extLst>
              <a:ext uri="{FF2B5EF4-FFF2-40B4-BE49-F238E27FC236}">
                <a16:creationId xmlns:a16="http://schemas.microsoft.com/office/drawing/2014/main" xmlns="" id="{5E2DF720-74DE-4209-93F7-D80B4625064A}"/>
              </a:ext>
            </a:extLst>
          </p:cNvPr>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dirty="0"/>
              <a:t>I can create a poster showing my ideas about how London could have been rebuilt after the Great fire</a:t>
            </a:r>
          </a:p>
          <a:p>
            <a:pPr eaLnBrk="1" hangingPunct="1"/>
            <a:r>
              <a:rPr lang="en-GB" altLang="en-US" dirty="0"/>
              <a:t>I can describe the ways in which London was rebuilt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765D2D55-144E-415E-A294-F75BEE4D29CF}"/>
              </a:ext>
            </a:extLst>
          </p:cNvPr>
          <p:cNvSpPr>
            <a:spLocks noGrp="1"/>
          </p:cNvSpPr>
          <p:nvPr>
            <p:ph type="title"/>
          </p:nvPr>
        </p:nvSpPr>
        <p:spPr>
          <a:xfrm>
            <a:off x="755650" y="525463"/>
            <a:ext cx="7632700" cy="1352550"/>
          </a:xfrm>
        </p:spPr>
        <p:txBody>
          <a:bodyPr rtlCol="0">
            <a:normAutofit fontScale="90000"/>
          </a:bodyPr>
          <a:lstStyle/>
          <a:p>
            <a:pPr algn="ctr" eaLnBrk="1" fontAlgn="auto" hangingPunct="1">
              <a:spcAft>
                <a:spcPts val="0"/>
              </a:spcAft>
              <a:defRPr/>
            </a:pPr>
            <a:r>
              <a:rPr lang="en-GB" dirty="0"/>
              <a:t>Why did the Great Fire eventually stop?</a:t>
            </a:r>
          </a:p>
        </p:txBody>
      </p:sp>
      <p:sp>
        <p:nvSpPr>
          <p:cNvPr id="10243" name="Content Placeholder 6">
            <a:extLst>
              <a:ext uri="{FF2B5EF4-FFF2-40B4-BE49-F238E27FC236}">
                <a16:creationId xmlns:a16="http://schemas.microsoft.com/office/drawing/2014/main" xmlns="" id="{913F07C8-B98C-4920-AFCC-84BCD009BE94}"/>
              </a:ext>
            </a:extLst>
          </p:cNvPr>
          <p:cNvSpPr>
            <a:spLocks noGrp="1"/>
          </p:cNvSpPr>
          <p:nvPr>
            <p:ph idx="1"/>
          </p:nvPr>
        </p:nvSpPr>
        <p:spPr>
          <a:xfrm>
            <a:off x="461963" y="1570038"/>
            <a:ext cx="8220075" cy="4243387"/>
          </a:xfrm>
        </p:spPr>
        <p:txBody>
          <a:bodyPr/>
          <a:lstStyle/>
          <a:p>
            <a:pPr eaLnBrk="1" hangingPunct="1"/>
            <a:r>
              <a:rPr lang="en-GB" altLang="en-US"/>
              <a:t>Houses in London’s streets were built very close together and made from wood. Many of these houses had been pulled down to stop the fire spreading between them.</a:t>
            </a:r>
          </a:p>
          <a:p>
            <a:pPr eaLnBrk="1" hangingPunct="1"/>
            <a:r>
              <a:rPr lang="en-GB" altLang="en-US"/>
              <a:t>The wind had stopped so it wasn’t spreading the fire anymore.</a:t>
            </a:r>
          </a:p>
          <a:p>
            <a:pPr eaLnBrk="1" hangingPunct="1"/>
            <a:r>
              <a:rPr lang="en-GB" altLang="en-US"/>
              <a:t>In some areas, the ground was so hot it took several days before people could walk there again!</a:t>
            </a:r>
          </a:p>
          <a:p>
            <a:pPr eaLnBrk="1" hangingPunct="1"/>
            <a:r>
              <a:rPr lang="en-GB" altLang="en-US"/>
              <a:t>At least 65,000 people were left homeless and without their belongings. London needed to be rebuilt.</a:t>
            </a:r>
          </a:p>
        </p:txBody>
      </p:sp>
      <p:pic>
        <p:nvPicPr>
          <p:cNvPr id="10244" name="Picture 1">
            <a:extLst>
              <a:ext uri="{FF2B5EF4-FFF2-40B4-BE49-F238E27FC236}">
                <a16:creationId xmlns:a16="http://schemas.microsoft.com/office/drawing/2014/main" xmlns="" id="{D3234E43-9707-435C-9C5E-5A9834B3AF5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3288" y="4254500"/>
            <a:ext cx="2257425"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Whole Class">
            <a:extLst>
              <a:ext uri="{FF2B5EF4-FFF2-40B4-BE49-F238E27FC236}">
                <a16:creationId xmlns:a16="http://schemas.microsoft.com/office/drawing/2014/main" xmlns="" id="{C04FA0D5-8C5F-49CA-9B11-16B369C8F5D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41D4A337-A109-44C8-8A52-7419D0488AC5}"/>
              </a:ext>
            </a:extLst>
          </p:cNvPr>
          <p:cNvSpPr>
            <a:spLocks noGrp="1"/>
          </p:cNvSpPr>
          <p:nvPr>
            <p:ph type="title"/>
          </p:nvPr>
        </p:nvSpPr>
        <p:spPr>
          <a:xfrm>
            <a:off x="755650" y="685800"/>
            <a:ext cx="7632700" cy="1352550"/>
          </a:xfrm>
        </p:spPr>
        <p:txBody>
          <a:bodyPr rtlCol="0">
            <a:normAutofit fontScale="90000"/>
          </a:bodyPr>
          <a:lstStyle/>
          <a:p>
            <a:pPr algn="ctr" eaLnBrk="1" fontAlgn="auto" hangingPunct="1">
              <a:spcAft>
                <a:spcPts val="0"/>
              </a:spcAft>
              <a:defRPr/>
            </a:pPr>
            <a:r>
              <a:rPr lang="en-GB" dirty="0"/>
              <a:t>What Happened Next?</a:t>
            </a:r>
            <a:br>
              <a:rPr lang="en-GB" dirty="0"/>
            </a:br>
            <a:r>
              <a:rPr lang="en-GB" sz="2700" b="0" dirty="0">
                <a:latin typeface="+mn-lt"/>
              </a:rPr>
              <a:t>Who made the decisions</a:t>
            </a:r>
            <a:br>
              <a:rPr lang="en-GB" sz="2700" b="0" dirty="0">
                <a:latin typeface="+mn-lt"/>
              </a:rPr>
            </a:br>
            <a:r>
              <a:rPr lang="en-GB" sz="2700" b="0" dirty="0">
                <a:latin typeface="+mn-lt"/>
              </a:rPr>
              <a:t>about what happened next to London?</a:t>
            </a:r>
          </a:p>
        </p:txBody>
      </p:sp>
      <p:sp>
        <p:nvSpPr>
          <p:cNvPr id="11267" name="Content Placeholder 6">
            <a:extLst>
              <a:ext uri="{FF2B5EF4-FFF2-40B4-BE49-F238E27FC236}">
                <a16:creationId xmlns:a16="http://schemas.microsoft.com/office/drawing/2014/main" xmlns="" id="{CE33A483-C13B-49DC-85FB-0DFF1D55432F}"/>
              </a:ext>
            </a:extLst>
          </p:cNvPr>
          <p:cNvSpPr>
            <a:spLocks noGrp="1"/>
          </p:cNvSpPr>
          <p:nvPr>
            <p:ph idx="1"/>
          </p:nvPr>
        </p:nvSpPr>
        <p:spPr>
          <a:xfrm>
            <a:off x="3100388" y="2560638"/>
            <a:ext cx="4976812" cy="969962"/>
          </a:xfrm>
        </p:spPr>
        <p:txBody>
          <a:bodyPr/>
          <a:lstStyle/>
          <a:p>
            <a:pPr marL="0" indent="0" algn="ctr" eaLnBrk="1" hangingPunct="1">
              <a:buFont typeface="Arial" panose="020B0604020202020204" pitchFamily="34" charset="0"/>
              <a:buNone/>
            </a:pPr>
            <a:r>
              <a:rPr lang="en-GB" altLang="en-US"/>
              <a:t>Who do you think decided what happened</a:t>
            </a:r>
          </a:p>
          <a:p>
            <a:pPr marL="0" indent="0" algn="ctr" eaLnBrk="1" hangingPunct="1">
              <a:buFont typeface="Arial" panose="020B0604020202020204" pitchFamily="34" charset="0"/>
              <a:buNone/>
            </a:pPr>
            <a:r>
              <a:rPr lang="en-GB" altLang="en-US"/>
              <a:t>to London in 1666?</a:t>
            </a:r>
          </a:p>
        </p:txBody>
      </p:sp>
      <p:pic>
        <p:nvPicPr>
          <p:cNvPr id="11268" name="Picture 2">
            <a:extLst>
              <a:ext uri="{FF2B5EF4-FFF2-40B4-BE49-F238E27FC236}">
                <a16:creationId xmlns:a16="http://schemas.microsoft.com/office/drawing/2014/main" xmlns="" id="{686D23F3-C5E4-4449-8AC4-4D8ACFC93F9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92175" y="2038350"/>
            <a:ext cx="1897063" cy="274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Content Placeholder 6">
            <a:extLst>
              <a:ext uri="{FF2B5EF4-FFF2-40B4-BE49-F238E27FC236}">
                <a16:creationId xmlns:a16="http://schemas.microsoft.com/office/drawing/2014/main" xmlns="" id="{0770DB43-5E94-4483-84DE-E2DB2F83D5BD}"/>
              </a:ext>
            </a:extLst>
          </p:cNvPr>
          <p:cNvSpPr>
            <a:spLocks/>
          </p:cNvSpPr>
          <p:nvPr/>
        </p:nvSpPr>
        <p:spPr bwMode="auto">
          <a:xfrm>
            <a:off x="585788" y="4816475"/>
            <a:ext cx="8137525" cy="187166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a:t>King Charles II made a speech to the people of London; the details are this declaration from 1666. he praised the courage of the people who tried to put out the fire. He also said that he wanted to rebuild the city and make plans to ensure another disaster like this could not happen again.</a:t>
            </a:r>
          </a:p>
        </p:txBody>
      </p:sp>
      <p:sp>
        <p:nvSpPr>
          <p:cNvPr id="9" name="Rounded Rectangle 8">
            <a:extLst>
              <a:ext uri="{FF2B5EF4-FFF2-40B4-BE49-F238E27FC236}">
                <a16:creationId xmlns:a16="http://schemas.microsoft.com/office/drawing/2014/main" xmlns="" id="{BF177B60-510C-4741-9A2D-D570C2077697}"/>
              </a:ext>
            </a:extLst>
          </p:cNvPr>
          <p:cNvSpPr/>
          <p:nvPr/>
        </p:nvSpPr>
        <p:spPr>
          <a:xfrm>
            <a:off x="3100388" y="3767138"/>
            <a:ext cx="1533525" cy="411162"/>
          </a:xfrm>
          <a:prstGeom prst="roundRect">
            <a:avLst/>
          </a:prstGeom>
          <a:solidFill>
            <a:srgbClr val="E7DFBF"/>
          </a:solidFill>
          <a:ln w="38100">
            <a:solidFill>
              <a:srgbClr val="514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King Charles II?</a:t>
            </a:r>
          </a:p>
        </p:txBody>
      </p:sp>
      <p:sp>
        <p:nvSpPr>
          <p:cNvPr id="10" name="Rounded Rectangle 9">
            <a:extLst>
              <a:ext uri="{FF2B5EF4-FFF2-40B4-BE49-F238E27FC236}">
                <a16:creationId xmlns:a16="http://schemas.microsoft.com/office/drawing/2014/main" xmlns="" id="{ADA6BC9D-447D-49D2-A66F-5AA301F6637B}"/>
              </a:ext>
            </a:extLst>
          </p:cNvPr>
          <p:cNvSpPr/>
          <p:nvPr/>
        </p:nvSpPr>
        <p:spPr>
          <a:xfrm>
            <a:off x="4822825" y="3767138"/>
            <a:ext cx="1533525" cy="411162"/>
          </a:xfrm>
          <a:prstGeom prst="roundRect">
            <a:avLst/>
          </a:prstGeom>
          <a:solidFill>
            <a:srgbClr val="E7DFBF"/>
          </a:solidFill>
          <a:ln w="38100">
            <a:solidFill>
              <a:srgbClr val="514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The Lord Mayor?</a:t>
            </a:r>
          </a:p>
        </p:txBody>
      </p:sp>
      <p:sp>
        <p:nvSpPr>
          <p:cNvPr id="11" name="Rounded Rectangle 10">
            <a:extLst>
              <a:ext uri="{FF2B5EF4-FFF2-40B4-BE49-F238E27FC236}">
                <a16:creationId xmlns:a16="http://schemas.microsoft.com/office/drawing/2014/main" xmlns="" id="{F9C9391F-D746-41E2-BF46-6EC7ED6AF352}"/>
              </a:ext>
            </a:extLst>
          </p:cNvPr>
          <p:cNvSpPr/>
          <p:nvPr/>
        </p:nvSpPr>
        <p:spPr>
          <a:xfrm>
            <a:off x="6545263" y="3784600"/>
            <a:ext cx="1531937" cy="411163"/>
          </a:xfrm>
          <a:prstGeom prst="roundRect">
            <a:avLst/>
          </a:prstGeom>
          <a:solidFill>
            <a:srgbClr val="E7DFBF"/>
          </a:solidFill>
          <a:ln w="38100">
            <a:solidFill>
              <a:srgbClr val="514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Architects? </a:t>
            </a:r>
          </a:p>
        </p:txBody>
      </p:sp>
      <p:pic>
        <p:nvPicPr>
          <p:cNvPr id="11273" name="Talking Partners">
            <a:extLst>
              <a:ext uri="{FF2B5EF4-FFF2-40B4-BE49-F238E27FC236}">
                <a16:creationId xmlns:a16="http://schemas.microsoft.com/office/drawing/2014/main" xmlns="" id="{73058E11-7779-4859-8E25-F082145EC4D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4039B477-1B5C-4613-83C5-031639284478}"/>
              </a:ext>
            </a:extLst>
          </p:cNvPr>
          <p:cNvSpPr>
            <a:spLocks noGrp="1"/>
          </p:cNvSpPr>
          <p:nvPr>
            <p:ph type="title"/>
          </p:nvPr>
        </p:nvSpPr>
        <p:spPr>
          <a:xfrm>
            <a:off x="755650" y="566738"/>
            <a:ext cx="7632700" cy="1352550"/>
          </a:xfrm>
        </p:spPr>
        <p:txBody>
          <a:bodyPr rtlCol="0">
            <a:normAutofit fontScale="90000"/>
          </a:bodyPr>
          <a:lstStyle/>
          <a:p>
            <a:pPr algn="ctr" eaLnBrk="1" fontAlgn="auto" hangingPunct="1">
              <a:spcAft>
                <a:spcPts val="0"/>
              </a:spcAft>
              <a:defRPr/>
            </a:pPr>
            <a:r>
              <a:rPr lang="en-GB" dirty="0"/>
              <a:t>How would you</a:t>
            </a:r>
            <a:br>
              <a:rPr lang="en-GB" dirty="0"/>
            </a:br>
            <a:r>
              <a:rPr lang="en-GB" dirty="0"/>
              <a:t>rebuild London?</a:t>
            </a:r>
          </a:p>
        </p:txBody>
      </p:sp>
      <p:sp>
        <p:nvSpPr>
          <p:cNvPr id="12291" name="Content Placeholder 6">
            <a:extLst>
              <a:ext uri="{FF2B5EF4-FFF2-40B4-BE49-F238E27FC236}">
                <a16:creationId xmlns:a16="http://schemas.microsoft.com/office/drawing/2014/main" xmlns="" id="{4ED6FF71-8B2B-477A-A4CC-3391E3589DC1}"/>
              </a:ext>
            </a:extLst>
          </p:cNvPr>
          <p:cNvSpPr>
            <a:spLocks noGrp="1"/>
          </p:cNvSpPr>
          <p:nvPr>
            <p:ph idx="1"/>
          </p:nvPr>
        </p:nvSpPr>
        <p:spPr>
          <a:xfrm>
            <a:off x="503238" y="1479550"/>
            <a:ext cx="8137525" cy="1090613"/>
          </a:xfrm>
        </p:spPr>
        <p:txBody>
          <a:bodyPr/>
          <a:lstStyle/>
          <a:p>
            <a:pPr marL="0" indent="0" algn="ctr" eaLnBrk="1" hangingPunct="1">
              <a:buFont typeface="Arial" panose="020B0604020202020204" pitchFamily="34" charset="0"/>
              <a:buNone/>
            </a:pPr>
            <a:r>
              <a:rPr lang="en-GB" altLang="en-US"/>
              <a:t>This is a painting of London before the fire. The houses are made from wood, often leaning into the streets and tightly packed together.</a:t>
            </a:r>
          </a:p>
        </p:txBody>
      </p:sp>
      <p:pic>
        <p:nvPicPr>
          <p:cNvPr id="5" name="Picture 4">
            <a:extLst>
              <a:ext uri="{FF2B5EF4-FFF2-40B4-BE49-F238E27FC236}">
                <a16:creationId xmlns:a16="http://schemas.microsoft.com/office/drawing/2014/main" xmlns="" id="{872BE281-A137-4829-8B6E-CB0826D696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245663" y="2394587"/>
            <a:ext cx="6652673" cy="2059470"/>
          </a:xfrm>
          <a:prstGeom prst="roundRect">
            <a:avLst>
              <a:gd name="adj" fmla="val 4167"/>
            </a:avLst>
          </a:prstGeom>
          <a:solidFill>
            <a:srgbClr val="FFFFFF"/>
          </a:solidFill>
          <a:ln w="25400" cap="sq">
            <a:solidFill>
              <a:srgbClr val="E8BC6D"/>
            </a:solidFill>
            <a:miter lim="800000"/>
          </a:ln>
          <a:effectLst/>
        </p:spPr>
      </p:pic>
      <p:sp>
        <p:nvSpPr>
          <p:cNvPr id="12293" name="Content Placeholder 6">
            <a:extLst>
              <a:ext uri="{FF2B5EF4-FFF2-40B4-BE49-F238E27FC236}">
                <a16:creationId xmlns:a16="http://schemas.microsoft.com/office/drawing/2014/main" xmlns="" id="{BE575E1D-A497-4553-BF4A-7C204CA5E1EF}"/>
              </a:ext>
            </a:extLst>
          </p:cNvPr>
          <p:cNvSpPr>
            <a:spLocks/>
          </p:cNvSpPr>
          <p:nvPr/>
        </p:nvSpPr>
        <p:spPr bwMode="auto">
          <a:xfrm>
            <a:off x="790575" y="4410075"/>
            <a:ext cx="8220075" cy="136366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sz="1600"/>
              <a:t>What was dangerous?</a:t>
            </a:r>
          </a:p>
          <a:p>
            <a:pPr eaLnBrk="1" hangingPunct="1"/>
            <a:r>
              <a:rPr lang="en-GB" altLang="en-US" sz="1600"/>
              <a:t>What could make the new houses safer?</a:t>
            </a:r>
          </a:p>
          <a:p>
            <a:pPr eaLnBrk="1" hangingPunct="1"/>
            <a:r>
              <a:rPr lang="en-GB" altLang="en-US" sz="1600"/>
              <a:t>What could be done to make the streets cleaner?</a:t>
            </a:r>
          </a:p>
          <a:p>
            <a:pPr eaLnBrk="1" hangingPunct="1"/>
            <a:r>
              <a:rPr lang="en-GB" altLang="en-US" sz="1600"/>
              <a:t>What could be done to make the streets safer?</a:t>
            </a:r>
          </a:p>
        </p:txBody>
      </p:sp>
      <p:sp>
        <p:nvSpPr>
          <p:cNvPr id="12294" name="Text Box 2">
            <a:extLst>
              <a:ext uri="{FF2B5EF4-FFF2-40B4-BE49-F238E27FC236}">
                <a16:creationId xmlns:a16="http://schemas.microsoft.com/office/drawing/2014/main" xmlns="" id="{3E1B9D27-5252-4890-A63D-453FD9FE5253}"/>
              </a:ext>
            </a:extLst>
          </p:cNvPr>
          <p:cNvSpPr txBox="1">
            <a:spLocks noChangeArrowheads="1"/>
          </p:cNvSpPr>
          <p:nvPr/>
        </p:nvSpPr>
        <p:spPr bwMode="auto">
          <a:xfrm>
            <a:off x="2947988" y="4303713"/>
            <a:ext cx="32480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defRPr/>
            </a:pPr>
            <a:r>
              <a:rPr lang="en-GB" altLang="en-US" sz="500" dirty="0">
                <a:solidFill>
                  <a:schemeClr val="bg1">
                    <a:lumMod val="75000"/>
                  </a:schemeClr>
                </a:solidFill>
                <a:latin typeface="BPreplay" panose="02000503000000020004" pitchFamily="50" charset="0"/>
                <a:ea typeface="MS PGothic" panose="020B0600070205080204" pitchFamily="34" charset="-128"/>
              </a:rPr>
              <a:t>Photo courtesy of Fred Dawson (@flickr.com) - - granted under creative commons licence – attribution</a:t>
            </a:r>
          </a:p>
        </p:txBody>
      </p:sp>
      <p:pic>
        <p:nvPicPr>
          <p:cNvPr id="12295" name="Whole Class">
            <a:extLst>
              <a:ext uri="{FF2B5EF4-FFF2-40B4-BE49-F238E27FC236}">
                <a16:creationId xmlns:a16="http://schemas.microsoft.com/office/drawing/2014/main" xmlns="" id="{4ED1DD3C-7645-482A-8B9B-DE64212A3F1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xmlns="" id="{9F66917E-407D-4CD0-87B3-68B0C6475544}"/>
              </a:ext>
            </a:extLst>
          </p:cNvPr>
          <p:cNvSpPr>
            <a:spLocks noGrp="1"/>
          </p:cNvSpPr>
          <p:nvPr>
            <p:ph type="title"/>
          </p:nvPr>
        </p:nvSpPr>
        <p:spPr>
          <a:xfrm>
            <a:off x="755650" y="427038"/>
            <a:ext cx="7632700" cy="1352550"/>
          </a:xfrm>
        </p:spPr>
        <p:txBody>
          <a:bodyPr/>
          <a:lstStyle/>
          <a:p>
            <a:pPr algn="ctr" eaLnBrk="1" hangingPunct="1"/>
            <a:r>
              <a:rPr lang="en-GB" altLang="en-US"/>
              <a:t>Activity</a:t>
            </a:r>
          </a:p>
        </p:txBody>
      </p:sp>
      <p:sp>
        <p:nvSpPr>
          <p:cNvPr id="13315" name="Content Placeholder 6">
            <a:extLst>
              <a:ext uri="{FF2B5EF4-FFF2-40B4-BE49-F238E27FC236}">
                <a16:creationId xmlns:a16="http://schemas.microsoft.com/office/drawing/2014/main" xmlns="" id="{D7C5FD4F-C9FF-45F4-9DB3-527F4A89EF6B}"/>
              </a:ext>
            </a:extLst>
          </p:cNvPr>
          <p:cNvSpPr>
            <a:spLocks noGrp="1"/>
          </p:cNvSpPr>
          <p:nvPr>
            <p:ph idx="1"/>
          </p:nvPr>
        </p:nvSpPr>
        <p:spPr>
          <a:xfrm>
            <a:off x="4489450" y="1758950"/>
            <a:ext cx="3971925" cy="4011613"/>
          </a:xfrm>
        </p:spPr>
        <p:txBody>
          <a:bodyPr/>
          <a:lstStyle/>
          <a:p>
            <a:pPr eaLnBrk="1" hangingPunct="1"/>
            <a:r>
              <a:rPr lang="en-GB" altLang="en-US"/>
              <a:t>This is a portrait of King Charles II, he made decisions about what happened after the Great Fire.</a:t>
            </a:r>
          </a:p>
          <a:p>
            <a:pPr eaLnBrk="1" hangingPunct="1"/>
            <a:r>
              <a:rPr lang="en-GB" altLang="en-US"/>
              <a:t>Imagine you have lived through the Great Fire of 1666. You have lost your home and many of your belongings. You are living in a tent outside of London. What questions do you have for the King?</a:t>
            </a:r>
          </a:p>
          <a:p>
            <a:pPr eaLnBrk="1" hangingPunct="1"/>
            <a:r>
              <a:rPr lang="en-GB" altLang="en-US"/>
              <a:t>Now is your chance to ask him! What do you want to happen to London now? </a:t>
            </a:r>
          </a:p>
        </p:txBody>
      </p:sp>
      <p:pic>
        <p:nvPicPr>
          <p:cNvPr id="5" name="Picture 4">
            <a:extLst>
              <a:ext uri="{FF2B5EF4-FFF2-40B4-BE49-F238E27FC236}">
                <a16:creationId xmlns:a16="http://schemas.microsoft.com/office/drawing/2014/main" xmlns="" id="{12F8B323-3C7A-45B7-B4B0-0774C340A6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938865" y="1547173"/>
            <a:ext cx="3462870" cy="4285302"/>
          </a:xfrm>
          <a:prstGeom prst="roundRect">
            <a:avLst>
              <a:gd name="adj" fmla="val 4167"/>
            </a:avLst>
          </a:prstGeom>
          <a:solidFill>
            <a:srgbClr val="FFFFFF"/>
          </a:solidFill>
          <a:ln w="25400" cap="sq">
            <a:solidFill>
              <a:srgbClr val="E8BC6D"/>
            </a:solidFill>
            <a:miter lim="800000"/>
          </a:ln>
          <a:effectLst/>
        </p:spPr>
      </p:pic>
      <p:sp>
        <p:nvSpPr>
          <p:cNvPr id="13317" name="Text Box 2">
            <a:extLst>
              <a:ext uri="{FF2B5EF4-FFF2-40B4-BE49-F238E27FC236}">
                <a16:creationId xmlns:a16="http://schemas.microsoft.com/office/drawing/2014/main" xmlns="" id="{33996CF7-EC17-4CBE-AC70-2583912A52EB}"/>
              </a:ext>
            </a:extLst>
          </p:cNvPr>
          <p:cNvSpPr txBox="1">
            <a:spLocks noChangeArrowheads="1"/>
          </p:cNvSpPr>
          <p:nvPr/>
        </p:nvSpPr>
        <p:spPr bwMode="auto">
          <a:xfrm>
            <a:off x="1181100" y="5932488"/>
            <a:ext cx="29940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500">
                <a:solidFill>
                  <a:schemeClr val="tx1"/>
                </a:solidFill>
                <a:latin typeface="BPreplay" pitchFamily="50" charset="0"/>
                <a:ea typeface="MS PGothic" panose="020B0600070205080204" pitchFamily="34" charset="-128"/>
              </a:rPr>
              <a:t>Photo courtesy of lisby1(@flickr.com) - </a:t>
            </a:r>
            <a:r>
              <a:rPr lang="en-GB" altLang="en-US" sz="500">
                <a:solidFill>
                  <a:schemeClr val="tx1"/>
                </a:solidFill>
                <a:latin typeface="BPreplay" pitchFamily="50" charset="0"/>
                <a:ea typeface="MS PGothic" panose="020B0600070205080204" pitchFamily="34" charset="-128"/>
                <a:cs typeface="Arial" panose="020B0604020202020204" pitchFamily="34" charset="0"/>
              </a:rPr>
              <a:t>- </a:t>
            </a:r>
            <a:r>
              <a:rPr lang="en-GB" altLang="en-US" sz="500">
                <a:solidFill>
                  <a:schemeClr val="tx1"/>
                </a:solidFill>
                <a:latin typeface="BPreplay" pitchFamily="50" charset="0"/>
                <a:ea typeface="MS PGothic" panose="020B0600070205080204" pitchFamily="34" charset="-128"/>
                <a:cs typeface="Comic Sans MS" panose="030F0702030302020204" pitchFamily="66" charset="0"/>
              </a:rPr>
              <a:t>granted under creative commons licence – attribution</a:t>
            </a:r>
          </a:p>
        </p:txBody>
      </p:sp>
      <p:pic>
        <p:nvPicPr>
          <p:cNvPr id="13318" name="Whole Class">
            <a:extLst>
              <a:ext uri="{FF2B5EF4-FFF2-40B4-BE49-F238E27FC236}">
                <a16:creationId xmlns:a16="http://schemas.microsoft.com/office/drawing/2014/main" xmlns="" id="{7659AC6D-4484-4D69-9AB6-62BB19A023B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31A133EF-C4B8-4DA4-AA03-05E2F4EA4F4F}"/>
              </a:ext>
            </a:extLst>
          </p:cNvPr>
          <p:cNvSpPr>
            <a:spLocks noGrp="1"/>
          </p:cNvSpPr>
          <p:nvPr>
            <p:ph type="title"/>
          </p:nvPr>
        </p:nvSpPr>
        <p:spPr>
          <a:xfrm>
            <a:off x="755650" y="565150"/>
            <a:ext cx="7632700" cy="1352550"/>
          </a:xfrm>
        </p:spPr>
        <p:txBody>
          <a:bodyPr rtlCol="0">
            <a:normAutofit fontScale="90000"/>
          </a:bodyPr>
          <a:lstStyle/>
          <a:p>
            <a:pPr algn="ctr" eaLnBrk="1" fontAlgn="auto" hangingPunct="1">
              <a:spcAft>
                <a:spcPts val="0"/>
              </a:spcAft>
              <a:defRPr/>
            </a:pPr>
            <a:r>
              <a:rPr lang="en-GB" dirty="0"/>
              <a:t>How would you</a:t>
            </a:r>
            <a:br>
              <a:rPr lang="en-GB" dirty="0"/>
            </a:br>
            <a:r>
              <a:rPr lang="en-GB" dirty="0"/>
              <a:t>rebuild London?</a:t>
            </a:r>
          </a:p>
        </p:txBody>
      </p:sp>
      <p:sp>
        <p:nvSpPr>
          <p:cNvPr id="14339" name="Content Placeholder 6">
            <a:extLst>
              <a:ext uri="{FF2B5EF4-FFF2-40B4-BE49-F238E27FC236}">
                <a16:creationId xmlns:a16="http://schemas.microsoft.com/office/drawing/2014/main" xmlns="" id="{FF26C60A-61C9-4416-9802-95144A66B018}"/>
              </a:ext>
            </a:extLst>
          </p:cNvPr>
          <p:cNvSpPr>
            <a:spLocks noGrp="1"/>
          </p:cNvSpPr>
          <p:nvPr>
            <p:ph idx="1"/>
          </p:nvPr>
        </p:nvSpPr>
        <p:spPr>
          <a:xfrm>
            <a:off x="755650" y="1625600"/>
            <a:ext cx="7632700" cy="1928813"/>
          </a:xfrm>
        </p:spPr>
        <p:txBody>
          <a:bodyPr/>
          <a:lstStyle/>
          <a:p>
            <a:pPr marL="0" indent="0" algn="ctr" eaLnBrk="1" hangingPunct="1">
              <a:buFont typeface="Arial" panose="020B0604020202020204" pitchFamily="34" charset="0"/>
              <a:buNone/>
            </a:pPr>
            <a:r>
              <a:rPr lang="en-GB" altLang="en-US"/>
              <a:t>Here is an architect’s idea of how he or she might design a city. Can you create a poster of how you want to rebuild London?</a:t>
            </a:r>
          </a:p>
        </p:txBody>
      </p:sp>
      <p:pic>
        <p:nvPicPr>
          <p:cNvPr id="5" name="Picture 4">
            <a:extLst>
              <a:ext uri="{FF2B5EF4-FFF2-40B4-BE49-F238E27FC236}">
                <a16:creationId xmlns:a16="http://schemas.microsoft.com/office/drawing/2014/main" xmlns="" id="{7405CB36-83AE-4FC4-ABE3-25D1B7D16E8F}"/>
              </a:ext>
            </a:extLst>
          </p:cNvPr>
          <p:cNvPicPr>
            <a:picLocks noChangeAspect="1"/>
          </p:cNvPicPr>
          <p:nvPr/>
        </p:nvPicPr>
        <p:blipFill rotWithShape="1">
          <a:blip r:embed="rId3">
            <a:extLst>
              <a:ext uri="{28A0092B-C50C-407E-A947-70E740481C1C}">
                <a14:useLocalDpi xmlns:a14="http://schemas.microsoft.com/office/drawing/2010/main" val="0"/>
              </a:ext>
            </a:extLst>
          </a:blip>
          <a:srcRect l="8831" t="10158" r="6218" b="3793"/>
          <a:stretch/>
        </p:blipFill>
        <p:spPr bwMode="auto">
          <a:xfrm>
            <a:off x="3782412" y="2663694"/>
            <a:ext cx="4529829" cy="2917012"/>
          </a:xfrm>
          <a:prstGeom prst="roundRect">
            <a:avLst>
              <a:gd name="adj" fmla="val 4167"/>
            </a:avLst>
          </a:prstGeom>
          <a:solidFill>
            <a:srgbClr val="FFFFFF"/>
          </a:solidFill>
          <a:ln w="25400" cap="sq">
            <a:solidFill>
              <a:srgbClr val="E8BC6D"/>
            </a:solidFill>
            <a:miter lim="800000"/>
          </a:ln>
          <a:effectLst/>
        </p:spPr>
      </p:pic>
      <p:sp>
        <p:nvSpPr>
          <p:cNvPr id="14341" name="Text Box 2">
            <a:extLst>
              <a:ext uri="{FF2B5EF4-FFF2-40B4-BE49-F238E27FC236}">
                <a16:creationId xmlns:a16="http://schemas.microsoft.com/office/drawing/2014/main" xmlns="" id="{75ED5157-BD84-4EDF-82F1-D7B6FCD02440}"/>
              </a:ext>
            </a:extLst>
          </p:cNvPr>
          <p:cNvSpPr txBox="1">
            <a:spLocks noChangeArrowheads="1"/>
          </p:cNvSpPr>
          <p:nvPr/>
        </p:nvSpPr>
        <p:spPr bwMode="auto">
          <a:xfrm>
            <a:off x="4195763" y="5580063"/>
            <a:ext cx="3471862"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500">
                <a:solidFill>
                  <a:schemeClr val="tx1"/>
                </a:solidFill>
                <a:latin typeface="BPreplay" pitchFamily="50" charset="0"/>
                <a:ea typeface="MS PGothic" panose="020B0600070205080204" pitchFamily="34" charset="-128"/>
              </a:rPr>
              <a:t>Photo courtesy of Boston Public Library(@flickr.com) - - granted under creative commons licence – attribution</a:t>
            </a:r>
          </a:p>
        </p:txBody>
      </p:sp>
      <p:sp>
        <p:nvSpPr>
          <p:cNvPr id="8" name="Rounded Rectangle 7">
            <a:extLst>
              <a:ext uri="{FF2B5EF4-FFF2-40B4-BE49-F238E27FC236}">
                <a16:creationId xmlns:a16="http://schemas.microsoft.com/office/drawing/2014/main" xmlns="" id="{B7F62217-9654-40B6-814A-5FE17217BCFA}"/>
              </a:ext>
            </a:extLst>
          </p:cNvPr>
          <p:cNvSpPr/>
          <p:nvPr/>
        </p:nvSpPr>
        <p:spPr>
          <a:xfrm>
            <a:off x="817563" y="2689225"/>
            <a:ext cx="2851150" cy="668338"/>
          </a:xfrm>
          <a:prstGeom prst="roundRect">
            <a:avLst/>
          </a:prstGeom>
          <a:solidFill>
            <a:srgbClr val="FCE9CC"/>
          </a:solidFill>
          <a:ln w="28575">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How will the houses be safer?</a:t>
            </a:r>
          </a:p>
        </p:txBody>
      </p:sp>
      <p:pic>
        <p:nvPicPr>
          <p:cNvPr id="14343" name="Individual Work">
            <a:extLst>
              <a:ext uri="{FF2B5EF4-FFF2-40B4-BE49-F238E27FC236}">
                <a16:creationId xmlns:a16="http://schemas.microsoft.com/office/drawing/2014/main" xmlns="" id="{43848274-C414-4E75-BBFD-16367255EF7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a:extLst>
              <a:ext uri="{FF2B5EF4-FFF2-40B4-BE49-F238E27FC236}">
                <a16:creationId xmlns:a16="http://schemas.microsoft.com/office/drawing/2014/main" xmlns="" id="{8DBC04C4-AE99-41E4-9DF3-4F6D653A0EC2}"/>
              </a:ext>
            </a:extLst>
          </p:cNvPr>
          <p:cNvSpPr/>
          <p:nvPr/>
        </p:nvSpPr>
        <p:spPr>
          <a:xfrm>
            <a:off x="817563" y="3432175"/>
            <a:ext cx="2851150" cy="668338"/>
          </a:xfrm>
          <a:prstGeom prst="roundRect">
            <a:avLst/>
          </a:prstGeom>
          <a:solidFill>
            <a:srgbClr val="FCE9CC"/>
          </a:solidFill>
          <a:ln w="28575">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What will the houses be made from?</a:t>
            </a:r>
          </a:p>
        </p:txBody>
      </p:sp>
      <p:sp>
        <p:nvSpPr>
          <p:cNvPr id="14" name="Rounded Rectangle 13">
            <a:extLst>
              <a:ext uri="{FF2B5EF4-FFF2-40B4-BE49-F238E27FC236}">
                <a16:creationId xmlns:a16="http://schemas.microsoft.com/office/drawing/2014/main" xmlns="" id="{1ECEB220-016B-41E4-A6CB-485396665FAB}"/>
              </a:ext>
            </a:extLst>
          </p:cNvPr>
          <p:cNvSpPr/>
          <p:nvPr/>
        </p:nvSpPr>
        <p:spPr>
          <a:xfrm>
            <a:off x="817563" y="4173538"/>
            <a:ext cx="2851150" cy="668337"/>
          </a:xfrm>
          <a:prstGeom prst="roundRect">
            <a:avLst/>
          </a:prstGeom>
          <a:solidFill>
            <a:srgbClr val="FCE9CC"/>
          </a:solidFill>
          <a:ln w="28575">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What will the streets look like?</a:t>
            </a:r>
          </a:p>
        </p:txBody>
      </p:sp>
      <p:sp>
        <p:nvSpPr>
          <p:cNvPr id="15" name="Rounded Rectangle 14">
            <a:extLst>
              <a:ext uri="{FF2B5EF4-FFF2-40B4-BE49-F238E27FC236}">
                <a16:creationId xmlns:a16="http://schemas.microsoft.com/office/drawing/2014/main" xmlns="" id="{9EDB9536-9E83-4865-82DA-450502443742}"/>
              </a:ext>
            </a:extLst>
          </p:cNvPr>
          <p:cNvSpPr/>
          <p:nvPr/>
        </p:nvSpPr>
        <p:spPr>
          <a:xfrm>
            <a:off x="817563" y="4916488"/>
            <a:ext cx="2851150" cy="668337"/>
          </a:xfrm>
          <a:prstGeom prst="roundRect">
            <a:avLst/>
          </a:prstGeom>
          <a:solidFill>
            <a:srgbClr val="FCE9CC"/>
          </a:solidFill>
          <a:ln w="28575">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How much space will there be?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CFF01A5E-D275-4C22-9FE4-6352216320F2}"/>
              </a:ext>
            </a:extLst>
          </p:cNvPr>
          <p:cNvSpPr>
            <a:spLocks noGrp="1"/>
          </p:cNvSpPr>
          <p:nvPr>
            <p:ph type="title"/>
          </p:nvPr>
        </p:nvSpPr>
        <p:spPr>
          <a:xfrm>
            <a:off x="755650" y="728663"/>
            <a:ext cx="7632700" cy="1352550"/>
          </a:xfrm>
        </p:spPr>
        <p:txBody>
          <a:bodyPr rtlCol="0">
            <a:normAutofit fontScale="90000"/>
          </a:bodyPr>
          <a:lstStyle/>
          <a:p>
            <a:pPr algn="ctr" eaLnBrk="1" fontAlgn="auto" hangingPunct="1">
              <a:spcAft>
                <a:spcPts val="0"/>
              </a:spcAft>
              <a:defRPr/>
            </a:pPr>
            <a:r>
              <a:rPr lang="en-GB" dirty="0"/>
              <a:t>What actually happened</a:t>
            </a:r>
            <a:br>
              <a:rPr lang="en-GB" dirty="0"/>
            </a:br>
            <a:r>
              <a:rPr lang="en-GB" dirty="0"/>
              <a:t>after the Great Fire?</a:t>
            </a:r>
          </a:p>
        </p:txBody>
      </p:sp>
      <p:sp>
        <p:nvSpPr>
          <p:cNvPr id="7" name="Content Placeholder 6">
            <a:extLst>
              <a:ext uri="{FF2B5EF4-FFF2-40B4-BE49-F238E27FC236}">
                <a16:creationId xmlns:a16="http://schemas.microsoft.com/office/drawing/2014/main" xmlns="" id="{98B3E2EF-693F-48EC-AD1A-A95C11C798E2}"/>
              </a:ext>
            </a:extLst>
          </p:cNvPr>
          <p:cNvSpPr>
            <a:spLocks noGrp="1"/>
          </p:cNvSpPr>
          <p:nvPr>
            <p:ph idx="1"/>
          </p:nvPr>
        </p:nvSpPr>
        <p:spPr>
          <a:xfrm>
            <a:off x="461963" y="2006600"/>
            <a:ext cx="8220075" cy="4243388"/>
          </a:xfrm>
        </p:spPr>
        <p:txBody>
          <a:bodyPr rtlCol="0">
            <a:normAutofit/>
          </a:bodyPr>
          <a:lstStyle/>
          <a:p>
            <a:pPr eaLnBrk="1" fontAlgn="auto" hangingPunct="1">
              <a:spcAft>
                <a:spcPts val="0"/>
              </a:spcAft>
              <a:defRPr/>
            </a:pPr>
            <a:r>
              <a:rPr lang="en-GB" dirty="0">
                <a:cs typeface="+mn-cs"/>
              </a:rPr>
              <a:t>In October 1666, King Charles appointed architects including Sir Christopher Wren, to start rebuilding London.</a:t>
            </a:r>
          </a:p>
          <a:p>
            <a:pPr eaLnBrk="1" fontAlgn="auto" hangingPunct="1">
              <a:spcAft>
                <a:spcPts val="0"/>
              </a:spcAft>
              <a:defRPr/>
            </a:pPr>
            <a:r>
              <a:rPr lang="en-GB" dirty="0">
                <a:cs typeface="+mn-cs"/>
              </a:rPr>
              <a:t>Some streets were </a:t>
            </a:r>
            <a:r>
              <a:rPr lang="en-GB" dirty="0">
                <a:latin typeface="Sassoon Infant Md" panose="02000603050000020003" pitchFamily="50" charset="0"/>
                <a:cs typeface="+mn-cs"/>
              </a:rPr>
              <a:t>widened</a:t>
            </a:r>
            <a:r>
              <a:rPr lang="en-GB" dirty="0">
                <a:cs typeface="+mn-cs"/>
              </a:rPr>
              <a:t> or </a:t>
            </a:r>
            <a:r>
              <a:rPr lang="en-GB" dirty="0">
                <a:latin typeface="Sassoon Infant Md" panose="02000603050000020003" pitchFamily="50" charset="0"/>
                <a:cs typeface="+mn-cs"/>
              </a:rPr>
              <a:t>straightened</a:t>
            </a:r>
            <a:r>
              <a:rPr lang="en-GB" dirty="0">
                <a:cs typeface="+mn-cs"/>
              </a:rPr>
              <a:t>.</a:t>
            </a:r>
          </a:p>
          <a:p>
            <a:pPr eaLnBrk="1" fontAlgn="auto" hangingPunct="1">
              <a:spcAft>
                <a:spcPts val="0"/>
              </a:spcAft>
              <a:defRPr/>
            </a:pPr>
            <a:r>
              <a:rPr lang="en-GB" dirty="0">
                <a:cs typeface="+mn-cs"/>
              </a:rPr>
              <a:t>All houses had to be constructed of </a:t>
            </a:r>
            <a:r>
              <a:rPr lang="en-GB" dirty="0">
                <a:latin typeface="Sassoon Infant Md" panose="02000603050000020003" pitchFamily="50" charset="0"/>
                <a:cs typeface="+mn-cs"/>
              </a:rPr>
              <a:t>brick</a:t>
            </a:r>
            <a:r>
              <a:rPr lang="en-GB" dirty="0">
                <a:cs typeface="+mn-cs"/>
              </a:rPr>
              <a:t>, though some use of wood was allowed in practice. The grander houses sometimes had doorways and windows in </a:t>
            </a:r>
            <a:r>
              <a:rPr lang="en-GB" dirty="0">
                <a:latin typeface="Sassoon Infant Md" panose="02000603050000020003" pitchFamily="50" charset="0"/>
                <a:cs typeface="+mn-cs"/>
              </a:rPr>
              <a:t>stone</a:t>
            </a:r>
            <a:r>
              <a:rPr lang="en-GB" dirty="0">
                <a:cs typeface="+mn-cs"/>
              </a:rPr>
              <a:t>. Some are still present in London today (see picture).</a:t>
            </a:r>
          </a:p>
          <a:p>
            <a:pPr eaLnBrk="1" fontAlgn="auto" hangingPunct="1">
              <a:spcAft>
                <a:spcPts val="0"/>
              </a:spcAft>
              <a:defRPr/>
            </a:pPr>
            <a:r>
              <a:rPr lang="en-GB" dirty="0">
                <a:cs typeface="+mn-cs"/>
              </a:rPr>
              <a:t>It was made easier to get </a:t>
            </a:r>
            <a:r>
              <a:rPr lang="en-GB" dirty="0">
                <a:latin typeface="Sassoon Infant Md" panose="02000603050000020003" pitchFamily="50" charset="0"/>
                <a:cs typeface="+mn-cs"/>
              </a:rPr>
              <a:t>water</a:t>
            </a:r>
            <a:r>
              <a:rPr lang="en-GB" dirty="0">
                <a:cs typeface="+mn-cs"/>
              </a:rPr>
              <a:t> from the </a:t>
            </a:r>
            <a:r>
              <a:rPr lang="en-GB" dirty="0">
                <a:latin typeface="Sassoon Infant Md" panose="02000603050000020003" pitchFamily="50" charset="0"/>
                <a:cs typeface="+mn-cs"/>
              </a:rPr>
              <a:t>River Thames </a:t>
            </a:r>
            <a:r>
              <a:rPr lang="en-GB" dirty="0">
                <a:cs typeface="+mn-cs"/>
              </a:rPr>
              <a:t>to the houses close by.</a:t>
            </a:r>
          </a:p>
          <a:p>
            <a:pPr eaLnBrk="1" fontAlgn="auto" hangingPunct="1">
              <a:spcAft>
                <a:spcPts val="0"/>
              </a:spcAft>
              <a:defRPr/>
            </a:pPr>
            <a:endParaRPr lang="en-GB" dirty="0">
              <a:cs typeface="+mn-cs"/>
            </a:endParaRPr>
          </a:p>
          <a:p>
            <a:pPr marL="0" indent="0" eaLnBrk="1" fontAlgn="auto" hangingPunct="1">
              <a:spcAft>
                <a:spcPts val="0"/>
              </a:spcAft>
              <a:buFont typeface="Arial" panose="020B0604020202020204" pitchFamily="34" charset="0"/>
              <a:buNone/>
              <a:defRPr/>
            </a:pPr>
            <a:r>
              <a:rPr lang="en-GB" sz="2000" dirty="0">
                <a:cs typeface="+mn-cs"/>
              </a:rPr>
              <a:t>Did you think of any of these ideas too?</a:t>
            </a:r>
          </a:p>
          <a:p>
            <a:pPr marL="0" indent="0" eaLnBrk="1" fontAlgn="auto" hangingPunct="1">
              <a:spcAft>
                <a:spcPts val="0"/>
              </a:spcAft>
              <a:buFont typeface="Arial" panose="020B0604020202020204" pitchFamily="34" charset="0"/>
              <a:buNone/>
              <a:defRPr/>
            </a:pPr>
            <a:r>
              <a:rPr lang="en-GB" sz="2000" dirty="0">
                <a:cs typeface="+mn-cs"/>
              </a:rPr>
              <a:t>Can you share your designs with the class?</a:t>
            </a:r>
          </a:p>
        </p:txBody>
      </p:sp>
      <p:pic>
        <p:nvPicPr>
          <p:cNvPr id="15364" name="Whole Class">
            <a:extLst>
              <a:ext uri="{FF2B5EF4-FFF2-40B4-BE49-F238E27FC236}">
                <a16:creationId xmlns:a16="http://schemas.microsoft.com/office/drawing/2014/main" xmlns="" id="{2D5892F2-8524-4196-A4EE-A02C94DCDA3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386" name="Title 5">
            <a:extLst>
              <a:ext uri="{FF2B5EF4-FFF2-40B4-BE49-F238E27FC236}">
                <a16:creationId xmlns:a16="http://schemas.microsoft.com/office/drawing/2014/main" xmlns="" id="{4C47B3D9-F602-4A7E-B1BB-BBA53749A8AF}"/>
              </a:ext>
            </a:extLst>
          </p:cNvPr>
          <p:cNvSpPr>
            <a:spLocks noGrp="1"/>
          </p:cNvSpPr>
          <p:nvPr>
            <p:ph type="title"/>
          </p:nvPr>
        </p:nvSpPr>
        <p:spPr>
          <a:xfrm>
            <a:off x="755650" y="415925"/>
            <a:ext cx="7632700" cy="1352550"/>
          </a:xfrm>
        </p:spPr>
        <p:txBody>
          <a:bodyPr/>
          <a:lstStyle/>
          <a:p>
            <a:pPr algn="ctr" eaLnBrk="1" hangingPunct="1"/>
            <a:r>
              <a:rPr lang="en-GB" altLang="en-US" sz="3600"/>
              <a:t>Christopher Wren’s House</a:t>
            </a:r>
          </a:p>
        </p:txBody>
      </p:sp>
      <p:sp>
        <p:nvSpPr>
          <p:cNvPr id="16387" name="Content Placeholder 6">
            <a:extLst>
              <a:ext uri="{FF2B5EF4-FFF2-40B4-BE49-F238E27FC236}">
                <a16:creationId xmlns:a16="http://schemas.microsoft.com/office/drawing/2014/main" xmlns="" id="{2DFA0693-A93C-49E8-9A00-F873E0732CC5}"/>
              </a:ext>
            </a:extLst>
          </p:cNvPr>
          <p:cNvSpPr>
            <a:spLocks noGrp="1"/>
          </p:cNvSpPr>
          <p:nvPr>
            <p:ph idx="1"/>
          </p:nvPr>
        </p:nvSpPr>
        <p:spPr>
          <a:xfrm>
            <a:off x="503238" y="1308100"/>
            <a:ext cx="8220075" cy="4241800"/>
          </a:xfrm>
        </p:spPr>
        <p:txBody>
          <a:bodyPr/>
          <a:lstStyle/>
          <a:p>
            <a:pPr marL="0" indent="0" algn="ctr" eaLnBrk="1" hangingPunct="1">
              <a:buFont typeface="Arial" panose="020B0604020202020204" pitchFamily="34" charset="0"/>
              <a:buNone/>
            </a:pPr>
            <a:r>
              <a:rPr lang="en-GB" altLang="en-US"/>
              <a:t>This is Christopher Wren’s House, designed after the Great Fire. What materials have been used to build the house?</a:t>
            </a:r>
          </a:p>
        </p:txBody>
      </p:sp>
      <p:sp>
        <p:nvSpPr>
          <p:cNvPr id="16388" name="Text Box 2">
            <a:extLst>
              <a:ext uri="{FF2B5EF4-FFF2-40B4-BE49-F238E27FC236}">
                <a16:creationId xmlns:a16="http://schemas.microsoft.com/office/drawing/2014/main" xmlns="" id="{EB6A26FD-2924-4B6C-AE7C-E702B12DEA25}"/>
              </a:ext>
            </a:extLst>
          </p:cNvPr>
          <p:cNvSpPr txBox="1">
            <a:spLocks noChangeArrowheads="1"/>
          </p:cNvSpPr>
          <p:nvPr/>
        </p:nvSpPr>
        <p:spPr bwMode="auto">
          <a:xfrm>
            <a:off x="2835275" y="5918200"/>
            <a:ext cx="34734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500">
                <a:solidFill>
                  <a:schemeClr val="tx1"/>
                </a:solidFill>
                <a:latin typeface="BPreplay" pitchFamily="50" charset="0"/>
                <a:ea typeface="MS PGothic" panose="020B0600070205080204" pitchFamily="34" charset="-128"/>
              </a:rPr>
              <a:t>Photo courtesy of Elliott Brown(@flickr.com) - - granted under creative commons licence – attribution</a:t>
            </a:r>
          </a:p>
        </p:txBody>
      </p:sp>
      <p:pic>
        <p:nvPicPr>
          <p:cNvPr id="10" name="Picture 9">
            <a:extLst>
              <a:ext uri="{FF2B5EF4-FFF2-40B4-BE49-F238E27FC236}">
                <a16:creationId xmlns:a16="http://schemas.microsoft.com/office/drawing/2014/main" xmlns="" id="{31BBB1E4-A898-4947-9C9E-48D8C64CC1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2205152" y="2229325"/>
            <a:ext cx="4733696" cy="3550272"/>
          </a:xfrm>
          <a:prstGeom prst="roundRect">
            <a:avLst>
              <a:gd name="adj" fmla="val 4167"/>
            </a:avLst>
          </a:prstGeom>
          <a:solidFill>
            <a:srgbClr val="FFFFFF"/>
          </a:solidFill>
          <a:ln w="25400" cap="sq">
            <a:solidFill>
              <a:srgbClr val="FF8400"/>
            </a:solidFill>
            <a:miter lim="800000"/>
          </a:ln>
          <a:effectLst/>
        </p:spPr>
      </p:pic>
      <p:pic>
        <p:nvPicPr>
          <p:cNvPr id="16390" name="Whole Class">
            <a:extLst>
              <a:ext uri="{FF2B5EF4-FFF2-40B4-BE49-F238E27FC236}">
                <a16:creationId xmlns:a16="http://schemas.microsoft.com/office/drawing/2014/main" xmlns="" id="{A3B38D55-5C80-4345-9615-801CEFDBEA1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xmlns="" id="{38E7FB4A-D7CA-47F9-8285-1EBA51DEC3DC}"/>
              </a:ext>
            </a:extLst>
          </p:cNvPr>
          <p:cNvSpPr/>
          <p:nvPr/>
        </p:nvSpPr>
        <p:spPr>
          <a:xfrm>
            <a:off x="4697413" y="1530350"/>
            <a:ext cx="3690937" cy="4310063"/>
          </a:xfrm>
          <a:prstGeom prst="roundRect">
            <a:avLst>
              <a:gd name="adj" fmla="val 6949"/>
            </a:avLst>
          </a:prstGeom>
          <a:solidFill>
            <a:srgbClr val="FCE9CC">
              <a:alpha val="33000"/>
            </a:srgbClr>
          </a:solidFill>
          <a:ln w="25400">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ounded Rectangle 10">
            <a:extLst>
              <a:ext uri="{FF2B5EF4-FFF2-40B4-BE49-F238E27FC236}">
                <a16:creationId xmlns:a16="http://schemas.microsoft.com/office/drawing/2014/main" xmlns="" id="{18DB7228-119B-461F-9317-21EEE8931AFC}"/>
              </a:ext>
            </a:extLst>
          </p:cNvPr>
          <p:cNvSpPr/>
          <p:nvPr/>
        </p:nvSpPr>
        <p:spPr>
          <a:xfrm>
            <a:off x="755650" y="1530350"/>
            <a:ext cx="3687763" cy="4310063"/>
          </a:xfrm>
          <a:prstGeom prst="roundRect">
            <a:avLst>
              <a:gd name="adj" fmla="val 6949"/>
            </a:avLst>
          </a:prstGeom>
          <a:solidFill>
            <a:srgbClr val="FCE9CC">
              <a:alpha val="33000"/>
            </a:srgbClr>
          </a:solidFill>
          <a:ln w="25400">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2" name="Title 5">
            <a:extLst>
              <a:ext uri="{FF2B5EF4-FFF2-40B4-BE49-F238E27FC236}">
                <a16:creationId xmlns:a16="http://schemas.microsoft.com/office/drawing/2014/main" xmlns="" id="{F1A09D5F-26F9-4917-B88D-EB65BD1D7F60}"/>
              </a:ext>
            </a:extLst>
          </p:cNvPr>
          <p:cNvSpPr>
            <a:spLocks noGrp="1"/>
          </p:cNvSpPr>
          <p:nvPr>
            <p:ph type="title"/>
          </p:nvPr>
        </p:nvSpPr>
        <p:spPr>
          <a:xfrm>
            <a:off x="755650" y="390525"/>
            <a:ext cx="7632700" cy="1352550"/>
          </a:xfrm>
        </p:spPr>
        <p:txBody>
          <a:bodyPr/>
          <a:lstStyle/>
          <a:p>
            <a:pPr algn="ctr" eaLnBrk="1" hangingPunct="1"/>
            <a:r>
              <a:rPr lang="en-GB" altLang="en-US" sz="3600"/>
              <a:t>Christopher Wren’s Designs</a:t>
            </a:r>
          </a:p>
        </p:txBody>
      </p:sp>
      <p:sp>
        <p:nvSpPr>
          <p:cNvPr id="17413" name="Content Placeholder 6">
            <a:extLst>
              <a:ext uri="{FF2B5EF4-FFF2-40B4-BE49-F238E27FC236}">
                <a16:creationId xmlns:a16="http://schemas.microsoft.com/office/drawing/2014/main" xmlns="" id="{3952379E-F74A-4BDB-BB1E-B4729FB3B7EB}"/>
              </a:ext>
            </a:extLst>
          </p:cNvPr>
          <p:cNvSpPr>
            <a:spLocks noGrp="1"/>
          </p:cNvSpPr>
          <p:nvPr>
            <p:ph idx="1"/>
          </p:nvPr>
        </p:nvSpPr>
        <p:spPr>
          <a:xfrm>
            <a:off x="700088" y="1941513"/>
            <a:ext cx="3798887" cy="1704975"/>
          </a:xfrm>
        </p:spPr>
        <p:txBody>
          <a:bodyPr/>
          <a:lstStyle/>
          <a:p>
            <a:pPr marL="0" indent="0" algn="ctr" eaLnBrk="1" hangingPunct="1">
              <a:buFont typeface="Arial" panose="020B0604020202020204" pitchFamily="34" charset="0"/>
              <a:buNone/>
            </a:pPr>
            <a:r>
              <a:rPr lang="en-GB" altLang="en-US"/>
              <a:t>St. Paul’s Cathedral was rebuilt by Sir Christopher Wren, and it still survives today!</a:t>
            </a:r>
          </a:p>
        </p:txBody>
      </p:sp>
      <p:sp>
        <p:nvSpPr>
          <p:cNvPr id="17414" name="Text Box 2">
            <a:extLst>
              <a:ext uri="{FF2B5EF4-FFF2-40B4-BE49-F238E27FC236}">
                <a16:creationId xmlns:a16="http://schemas.microsoft.com/office/drawing/2014/main" xmlns="" id="{15E40696-9A08-4114-ABC1-5025F476B6AF}"/>
              </a:ext>
            </a:extLst>
          </p:cNvPr>
          <p:cNvSpPr txBox="1">
            <a:spLocks noChangeArrowheads="1"/>
          </p:cNvSpPr>
          <p:nvPr/>
        </p:nvSpPr>
        <p:spPr bwMode="auto">
          <a:xfrm>
            <a:off x="2587625" y="5918200"/>
            <a:ext cx="421957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500">
                <a:solidFill>
                  <a:schemeClr val="tx1"/>
                </a:solidFill>
                <a:latin typeface="BPreplay" pitchFamily="50" charset="0"/>
                <a:ea typeface="MS PGothic" panose="020B0600070205080204" pitchFamily="34" charset="-128"/>
              </a:rPr>
              <a:t>Photos courtesy of Martin Pettitt, Philip Hartland   (@flickr.com) - - granted under creative commons licence – attribution</a:t>
            </a:r>
          </a:p>
        </p:txBody>
      </p:sp>
      <p:pic>
        <p:nvPicPr>
          <p:cNvPr id="10" name="Picture 9">
            <a:extLst>
              <a:ext uri="{FF2B5EF4-FFF2-40B4-BE49-F238E27FC236}">
                <a16:creationId xmlns:a16="http://schemas.microsoft.com/office/drawing/2014/main" xmlns="" id="{A2366E22-181C-4FAB-8486-F164554F27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851118" y="3266358"/>
            <a:ext cx="3472969" cy="2311355"/>
          </a:xfrm>
          <a:prstGeom prst="roundRect">
            <a:avLst>
              <a:gd name="adj" fmla="val 4167"/>
            </a:avLst>
          </a:prstGeom>
          <a:solidFill>
            <a:srgbClr val="FFFFFF"/>
          </a:solidFill>
          <a:ln w="25400" cap="sq">
            <a:noFill/>
            <a:miter lim="800000"/>
          </a:ln>
          <a:effectLst/>
        </p:spPr>
      </p:pic>
      <p:pic>
        <p:nvPicPr>
          <p:cNvPr id="8" name="Picture 7">
            <a:extLst>
              <a:ext uri="{FF2B5EF4-FFF2-40B4-BE49-F238E27FC236}">
                <a16:creationId xmlns:a16="http://schemas.microsoft.com/office/drawing/2014/main" xmlns="" id="{B63F0894-273B-4E15-93AB-B66F8668AA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5575186" y="1611756"/>
            <a:ext cx="2047951" cy="3083973"/>
          </a:xfrm>
          <a:prstGeom prst="roundRect">
            <a:avLst>
              <a:gd name="adj" fmla="val 4167"/>
            </a:avLst>
          </a:prstGeom>
          <a:solidFill>
            <a:srgbClr val="FFFFFF"/>
          </a:solidFill>
          <a:ln w="25400" cap="sq">
            <a:noFill/>
            <a:miter lim="800000"/>
          </a:ln>
          <a:effectLst/>
        </p:spPr>
      </p:pic>
      <p:sp>
        <p:nvSpPr>
          <p:cNvPr id="17417" name="Content Placeholder 6">
            <a:extLst>
              <a:ext uri="{FF2B5EF4-FFF2-40B4-BE49-F238E27FC236}">
                <a16:creationId xmlns:a16="http://schemas.microsoft.com/office/drawing/2014/main" xmlns="" id="{9828171E-B69E-4019-9C48-880D2BBBDE19}"/>
              </a:ext>
            </a:extLst>
          </p:cNvPr>
          <p:cNvSpPr>
            <a:spLocks/>
          </p:cNvSpPr>
          <p:nvPr/>
        </p:nvSpPr>
        <p:spPr bwMode="auto">
          <a:xfrm>
            <a:off x="4572000" y="4502150"/>
            <a:ext cx="3968750" cy="18430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a:t>Sir Christopher Wren also designed this Monument to remember the Great Fire. Can you guess where it is in London?</a:t>
            </a:r>
          </a:p>
        </p:txBody>
      </p:sp>
      <p:pic>
        <p:nvPicPr>
          <p:cNvPr id="17418" name="Whole Class">
            <a:extLst>
              <a:ext uri="{FF2B5EF4-FFF2-40B4-BE49-F238E27FC236}">
                <a16:creationId xmlns:a16="http://schemas.microsoft.com/office/drawing/2014/main" xmlns="" id="{F7F81943-D7E8-4982-BEF7-AB14403545B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5950"/>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1167</TotalTime>
  <Words>681</Words>
  <Application>Microsoft Office PowerPoint</Application>
  <PresentationFormat>On-screen Show (4:3)</PresentationFormat>
  <Paragraphs>53</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Comic Sans MS</vt:lpstr>
      <vt:lpstr>BPreplay</vt:lpstr>
      <vt:lpstr>Sassoon Infant Rg</vt:lpstr>
      <vt:lpstr>Sassoon Infant Md</vt:lpstr>
      <vt:lpstr>MS PGothic</vt:lpstr>
      <vt:lpstr>Calibri</vt:lpstr>
      <vt:lpstr>Office Theme</vt:lpstr>
      <vt:lpstr>PowerPoint Presentation</vt:lpstr>
      <vt:lpstr>PowerPoint Presentation</vt:lpstr>
      <vt:lpstr>Why did the Great Fire eventually stop?</vt:lpstr>
      <vt:lpstr>What Happened Next? Who made the decisions about what happened next to London?</vt:lpstr>
      <vt:lpstr>How would you rebuild London?</vt:lpstr>
      <vt:lpstr>Activity</vt:lpstr>
      <vt:lpstr>How would you rebuild London?</vt:lpstr>
      <vt:lpstr>What actually happened after the Great Fire?</vt:lpstr>
      <vt:lpstr>Christopher Wren’s House</vt:lpstr>
      <vt:lpstr>Christopher Wren’s Designs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jade martin</cp:lastModifiedBy>
  <cp:revision>82</cp:revision>
  <dcterms:created xsi:type="dcterms:W3CDTF">2014-10-01T16:09:27Z</dcterms:created>
  <dcterms:modified xsi:type="dcterms:W3CDTF">2022-02-08T10:58:44Z</dcterms:modified>
</cp:coreProperties>
</file>