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27DE31F2-473E-4C1E-8830-FFA55BD0BD1D}" type="datetimeFigureOut">
              <a:rPr lang="en-GB" smtClean="0"/>
              <a:t>05/11/2019</a:t>
            </a:fld>
            <a:endParaRPr lang="en-GB"/>
          </a:p>
        </p:txBody>
      </p:sp>
      <p:sp>
        <p:nvSpPr>
          <p:cNvPr id="16" name="Slide Number Placeholder 15"/>
          <p:cNvSpPr>
            <a:spLocks noGrp="1"/>
          </p:cNvSpPr>
          <p:nvPr>
            <p:ph type="sldNum" sz="quarter" idx="11"/>
          </p:nvPr>
        </p:nvSpPr>
        <p:spPr/>
        <p:txBody>
          <a:bodyPr/>
          <a:lstStyle/>
          <a:p>
            <a:fld id="{A70D0FDA-9EBA-4664-8199-B51743E746FE}" type="slidenum">
              <a:rPr lang="en-GB" smtClean="0"/>
              <a:t>‹#›</a:t>
            </a:fld>
            <a:endParaRPr lang="en-GB"/>
          </a:p>
        </p:txBody>
      </p:sp>
      <p:sp>
        <p:nvSpPr>
          <p:cNvPr id="17" name="Footer Placeholder 16"/>
          <p:cNvSpPr>
            <a:spLocks noGrp="1"/>
          </p:cNvSpPr>
          <p:nvPr>
            <p:ph type="ftr" sz="quarter" idx="12"/>
          </p:nvPr>
        </p:nvSpPr>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27DE31F2-473E-4C1E-8830-FFA55BD0BD1D}" type="datetimeFigureOut">
              <a:rPr lang="en-GB" smtClean="0"/>
              <a:t>05/11/2019</a:t>
            </a:fld>
            <a:endParaRPr lang="en-GB"/>
          </a:p>
        </p:txBody>
      </p:sp>
      <p:sp>
        <p:nvSpPr>
          <p:cNvPr id="15" name="Slide Number Placeholder 14"/>
          <p:cNvSpPr>
            <a:spLocks noGrp="1"/>
          </p:cNvSpPr>
          <p:nvPr>
            <p:ph type="sldNum" sz="quarter" idx="15"/>
          </p:nvPr>
        </p:nvSpPr>
        <p:spPr/>
        <p:txBody>
          <a:bodyPr/>
          <a:lstStyle>
            <a:lvl1pPr algn="ctr">
              <a:defRPr/>
            </a:lvl1pPr>
          </a:lstStyle>
          <a:p>
            <a:fld id="{A70D0FDA-9EBA-4664-8199-B51743E746FE}" type="slidenum">
              <a:rPr lang="en-GB" smtClean="0"/>
              <a:t>‹#›</a:t>
            </a:fld>
            <a:endParaRPr lang="en-GB"/>
          </a:p>
        </p:txBody>
      </p:sp>
      <p:sp>
        <p:nvSpPr>
          <p:cNvPr id="16" name="Footer Placeholder 15"/>
          <p:cNvSpPr>
            <a:spLocks noGrp="1"/>
          </p:cNvSpPr>
          <p:nvPr>
            <p:ph type="ftr" sz="quarter" idx="16"/>
          </p:nvPr>
        </p:nvSpPr>
        <p:spPr/>
        <p:txBody>
          <a:bodyPr/>
          <a:lstStyle/>
          <a:p>
            <a:endParaRPr lang="en-GB"/>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7DE31F2-473E-4C1E-8830-FFA55BD0BD1D}" type="datetimeFigureOut">
              <a:rPr lang="en-GB" smtClean="0"/>
              <a:t>05/11/2019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D0FDA-9EBA-4664-8199-B51743E746FE}" type="slidenum">
              <a:rPr lang="en-GB" smtClean="0"/>
              <a:t>‹#›</a:t>
            </a:fld>
            <a:endParaRPr lang="en-GB"/>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7DE31F2-473E-4C1E-8830-FFA55BD0BD1D}" type="datetimeFigureOut">
              <a:rPr lang="en-GB" smtClean="0"/>
              <a:t>05/11/2019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0D0FDA-9EBA-4664-8199-B51743E746FE}" type="slidenum">
              <a:rPr lang="en-GB" smtClean="0"/>
              <a:t>‹#›</a:t>
            </a:fld>
            <a:endParaRPr lang="en-GB"/>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A70D0FDA-9EBA-4664-8199-B51743E746FE}" type="slidenum">
              <a:rPr lang="en-GB" smtClean="0"/>
              <a:t>‹#›</a:t>
            </a:fld>
            <a:endParaRPr lang="en-GB"/>
          </a:p>
        </p:txBody>
      </p:sp>
      <p:sp>
        <p:nvSpPr>
          <p:cNvPr id="8" name="Footer Placeholder 7"/>
          <p:cNvSpPr>
            <a:spLocks noGrp="1"/>
          </p:cNvSpPr>
          <p:nvPr>
            <p:ph type="ftr" sz="quarter" idx="11"/>
          </p:nvPr>
        </p:nvSpPr>
        <p:spPr/>
        <p:txBody>
          <a:bodyPr/>
          <a:lstStyle/>
          <a:p>
            <a:endParaRPr lang="en-GB"/>
          </a:p>
        </p:txBody>
      </p:sp>
      <p:sp>
        <p:nvSpPr>
          <p:cNvPr id="7" name="Date Placeholder 6"/>
          <p:cNvSpPr>
            <a:spLocks noGrp="1"/>
          </p:cNvSpPr>
          <p:nvPr>
            <p:ph type="dt" sz="half" idx="10"/>
          </p:nvPr>
        </p:nvSpPr>
        <p:spPr/>
        <p:txBody>
          <a:bodyPr/>
          <a:lstStyle/>
          <a:p>
            <a:fld id="{27DE31F2-473E-4C1E-8830-FFA55BD0BD1D}" type="datetimeFigureOut">
              <a:rPr lang="en-GB" smtClean="0"/>
              <a:t>05/11/2019</a:t>
            </a:fld>
            <a:endParaRPr lang="en-GB"/>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7DE31F2-473E-4C1E-8830-FFA55BD0BD1D}" type="datetimeFigureOut">
              <a:rPr lang="en-GB" smtClean="0"/>
              <a:t>05/11/2019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0D0FDA-9EBA-4664-8199-B51743E746FE}" type="slidenum">
              <a:rPr lang="en-GB" smtClean="0"/>
              <a:t>‹#›</a:t>
            </a:fld>
            <a:endParaRPr lang="en-GB"/>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DE31F2-473E-4C1E-8830-FFA55BD0BD1D}" type="datetimeFigureOut">
              <a:rPr lang="en-GB" smtClean="0"/>
              <a:t>05/11/2019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0D0FDA-9EBA-4664-8199-B51743E746F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27DE31F2-473E-4C1E-8830-FFA55BD0BD1D}" type="datetimeFigureOut">
              <a:rPr lang="en-GB" smtClean="0"/>
              <a:t>05/11/2019</a:t>
            </a:fld>
            <a:endParaRPr lang="en-GB"/>
          </a:p>
        </p:txBody>
      </p:sp>
      <p:sp>
        <p:nvSpPr>
          <p:cNvPr id="9" name="Slide Number Placeholder 8"/>
          <p:cNvSpPr>
            <a:spLocks noGrp="1"/>
          </p:cNvSpPr>
          <p:nvPr>
            <p:ph type="sldNum" sz="quarter" idx="15"/>
          </p:nvPr>
        </p:nvSpPr>
        <p:spPr/>
        <p:txBody>
          <a:bodyPr/>
          <a:lstStyle/>
          <a:p>
            <a:fld id="{A70D0FDA-9EBA-4664-8199-B51743E746FE}" type="slidenum">
              <a:rPr lang="en-GB" smtClean="0"/>
              <a:t>‹#›</a:t>
            </a:fld>
            <a:endParaRPr lang="en-GB"/>
          </a:p>
        </p:txBody>
      </p:sp>
      <p:sp>
        <p:nvSpPr>
          <p:cNvPr id="10" name="Footer Placeholder 9"/>
          <p:cNvSpPr>
            <a:spLocks noGrp="1"/>
          </p:cNvSpPr>
          <p:nvPr>
            <p:ph type="ftr" sz="quarter" idx="16"/>
          </p:nvPr>
        </p:nvSpPr>
        <p:spPr/>
        <p:txBody>
          <a:bodyPr/>
          <a:lstStyle/>
          <a:p>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27DE31F2-473E-4C1E-8830-FFA55BD0BD1D}" type="datetimeFigureOut">
              <a:rPr lang="en-GB" smtClean="0"/>
              <a:t>05/11/2019</a:t>
            </a:fld>
            <a:endParaRPr lang="en-GB"/>
          </a:p>
        </p:txBody>
      </p:sp>
      <p:sp>
        <p:nvSpPr>
          <p:cNvPr id="9" name="Slide Number Placeholder 8"/>
          <p:cNvSpPr>
            <a:spLocks noGrp="1"/>
          </p:cNvSpPr>
          <p:nvPr>
            <p:ph type="sldNum" sz="quarter" idx="11"/>
          </p:nvPr>
        </p:nvSpPr>
        <p:spPr/>
        <p:txBody>
          <a:bodyPr/>
          <a:lstStyle/>
          <a:p>
            <a:fld id="{A70D0FDA-9EBA-4664-8199-B51743E746FE}" type="slidenum">
              <a:rPr lang="en-GB" smtClean="0"/>
              <a:t>‹#›</a:t>
            </a:fld>
            <a:endParaRPr lang="en-GB"/>
          </a:p>
        </p:txBody>
      </p:sp>
      <p:sp>
        <p:nvSpPr>
          <p:cNvPr id="10" name="Footer Placeholder 9"/>
          <p:cNvSpPr>
            <a:spLocks noGrp="1"/>
          </p:cNvSpPr>
          <p:nvPr>
            <p:ph type="ftr" sz="quarter" idx="12"/>
          </p:nvPr>
        </p:nvSpPr>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7DE31F2-473E-4C1E-8830-FFA55BD0BD1D}" type="datetimeFigureOut">
              <a:rPr lang="en-GB" smtClean="0"/>
              <a:t>05/11/2019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D0FDA-9EBA-4664-8199-B51743E746F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7DE31F2-473E-4C1E-8830-FFA55BD0BD1D}" type="datetimeFigureOut">
              <a:rPr lang="en-GB" smtClean="0"/>
              <a:t>05/11/2019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D0FDA-9EBA-4664-8199-B51743E746FE}"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27DE31F2-473E-4C1E-8830-FFA55BD0BD1D}" type="datetimeFigureOut">
              <a:rPr lang="en-GB" smtClean="0"/>
              <a:t>05/11/2019</a:t>
            </a:fld>
            <a:endParaRPr lang="en-GB"/>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GB"/>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A70D0FDA-9EBA-4664-8199-B51743E746FE}" type="slidenum">
              <a:rPr lang="en-GB" smtClean="0"/>
              <a:t>‹#›</a:t>
            </a:fld>
            <a:endParaRPr lang="en-GB"/>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t>Tuesday 5</a:t>
            </a:r>
            <a:r>
              <a:rPr lang="en-GB" baseline="30000" dirty="0" smtClean="0"/>
              <a:t>th</a:t>
            </a:r>
            <a:r>
              <a:rPr lang="en-GB" dirty="0" smtClean="0"/>
              <a:t> November 2019</a:t>
            </a:r>
            <a:endParaRPr lang="en-GB" dirty="0"/>
          </a:p>
        </p:txBody>
      </p:sp>
      <p:sp>
        <p:nvSpPr>
          <p:cNvPr id="2" name="Title 1"/>
          <p:cNvSpPr>
            <a:spLocks noGrp="1"/>
          </p:cNvSpPr>
          <p:nvPr>
            <p:ph type="ctrTitle"/>
          </p:nvPr>
        </p:nvSpPr>
        <p:spPr/>
        <p:txBody>
          <a:bodyPr/>
          <a:lstStyle/>
          <a:p>
            <a:r>
              <a:rPr lang="en-GB" dirty="0" smtClean="0"/>
              <a:t>Industry</a:t>
            </a:r>
            <a:endParaRPr lang="en-GB" dirty="0"/>
          </a:p>
        </p:txBody>
      </p:sp>
    </p:spTree>
    <p:extLst>
      <p:ext uri="{BB962C8B-B14F-4D97-AF65-F5344CB8AC3E}">
        <p14:creationId xmlns:p14="http://schemas.microsoft.com/office/powerpoint/2010/main" val="2521908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Industrial Cities</a:t>
            </a:r>
            <a:endParaRPr lang="en-GB" dirty="0"/>
          </a:p>
        </p:txBody>
      </p:sp>
      <p:pic>
        <p:nvPicPr>
          <p:cNvPr id="4" name="Picture 3"/>
          <p:cNvPicPr/>
          <p:nvPr/>
        </p:nvPicPr>
        <p:blipFill>
          <a:blip r:embed="rId2"/>
          <a:stretch>
            <a:fillRect/>
          </a:stretch>
        </p:blipFill>
        <p:spPr>
          <a:xfrm>
            <a:off x="467544" y="1628800"/>
            <a:ext cx="2832596" cy="1583432"/>
          </a:xfrm>
          <a:prstGeom prst="rect">
            <a:avLst/>
          </a:prstGeom>
        </p:spPr>
      </p:pic>
      <p:pic>
        <p:nvPicPr>
          <p:cNvPr id="5" name="Picture 4"/>
          <p:cNvPicPr/>
          <p:nvPr/>
        </p:nvPicPr>
        <p:blipFill>
          <a:blip r:embed="rId3"/>
          <a:stretch>
            <a:fillRect/>
          </a:stretch>
        </p:blipFill>
        <p:spPr>
          <a:xfrm>
            <a:off x="5580112" y="1628800"/>
            <a:ext cx="2927400" cy="1583432"/>
          </a:xfrm>
          <a:prstGeom prst="rect">
            <a:avLst/>
          </a:prstGeom>
        </p:spPr>
      </p:pic>
      <p:pic>
        <p:nvPicPr>
          <p:cNvPr id="6" name="Picture 5"/>
          <p:cNvPicPr/>
          <p:nvPr/>
        </p:nvPicPr>
        <p:blipFill>
          <a:blip r:embed="rId4"/>
          <a:stretch>
            <a:fillRect/>
          </a:stretch>
        </p:blipFill>
        <p:spPr>
          <a:xfrm>
            <a:off x="3131840" y="3284984"/>
            <a:ext cx="2808171" cy="1368152"/>
          </a:xfrm>
          <a:prstGeom prst="rect">
            <a:avLst/>
          </a:prstGeom>
        </p:spPr>
      </p:pic>
      <p:pic>
        <p:nvPicPr>
          <p:cNvPr id="7" name="Picture 6"/>
          <p:cNvPicPr/>
          <p:nvPr/>
        </p:nvPicPr>
        <p:blipFill>
          <a:blip r:embed="rId5"/>
          <a:stretch>
            <a:fillRect/>
          </a:stretch>
        </p:blipFill>
        <p:spPr>
          <a:xfrm>
            <a:off x="384200" y="4725144"/>
            <a:ext cx="2915940" cy="1656184"/>
          </a:xfrm>
          <a:prstGeom prst="rect">
            <a:avLst/>
          </a:prstGeom>
        </p:spPr>
      </p:pic>
      <p:pic>
        <p:nvPicPr>
          <p:cNvPr id="8" name="Picture 7"/>
          <p:cNvPicPr/>
          <p:nvPr/>
        </p:nvPicPr>
        <p:blipFill>
          <a:blip r:embed="rId6"/>
          <a:stretch>
            <a:fillRect/>
          </a:stretch>
        </p:blipFill>
        <p:spPr>
          <a:xfrm>
            <a:off x="5940011" y="4725144"/>
            <a:ext cx="2785864" cy="1830259"/>
          </a:xfrm>
          <a:prstGeom prst="rect">
            <a:avLst/>
          </a:prstGeom>
        </p:spPr>
      </p:pic>
      <p:sp>
        <p:nvSpPr>
          <p:cNvPr id="9" name="Title 2"/>
          <p:cNvSpPr txBox="1">
            <a:spLocks/>
          </p:cNvSpPr>
          <p:nvPr/>
        </p:nvSpPr>
        <p:spPr>
          <a:xfrm>
            <a:off x="467544" y="3251387"/>
            <a:ext cx="2568391" cy="756828"/>
          </a:xfrm>
          <a:prstGeom prst="rect">
            <a:avLst/>
          </a:prstGeom>
          <a:ln w="6350" cap="rnd">
            <a:noFill/>
          </a:ln>
        </p:spPr>
        <p:txBody>
          <a:bodyPr vert="horz" rtlCol="0" anchor="b" anchorCtr="0">
            <a:normAutofit fontScale="85000" lnSpcReduction="10000"/>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Birmingham</a:t>
            </a:r>
            <a:endParaRPr lang="en-GB" dirty="0"/>
          </a:p>
        </p:txBody>
      </p:sp>
      <p:sp>
        <p:nvSpPr>
          <p:cNvPr id="10" name="Title 2"/>
          <p:cNvSpPr txBox="1">
            <a:spLocks/>
          </p:cNvSpPr>
          <p:nvPr/>
        </p:nvSpPr>
        <p:spPr>
          <a:xfrm>
            <a:off x="6048747" y="3212232"/>
            <a:ext cx="2568391" cy="756828"/>
          </a:xfrm>
          <a:prstGeom prst="rect">
            <a:avLst/>
          </a:prstGeom>
          <a:ln w="6350" cap="rnd">
            <a:noFill/>
          </a:ln>
        </p:spPr>
        <p:txBody>
          <a:bodyPr vert="horz" rtlCol="0" anchor="b" anchorCtr="0">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Glasgow</a:t>
            </a:r>
            <a:endParaRPr lang="en-GB" dirty="0"/>
          </a:p>
        </p:txBody>
      </p:sp>
      <p:sp>
        <p:nvSpPr>
          <p:cNvPr id="11" name="Title 2"/>
          <p:cNvSpPr txBox="1">
            <a:spLocks/>
          </p:cNvSpPr>
          <p:nvPr/>
        </p:nvSpPr>
        <p:spPr>
          <a:xfrm>
            <a:off x="409440" y="3896308"/>
            <a:ext cx="2568391" cy="756828"/>
          </a:xfrm>
          <a:prstGeom prst="rect">
            <a:avLst/>
          </a:prstGeom>
          <a:ln w="6350" cap="rnd">
            <a:noFill/>
          </a:ln>
        </p:spPr>
        <p:txBody>
          <a:bodyPr vert="horz" rtlCol="0" anchor="b" anchorCtr="0">
            <a:normAutofit fontScale="92500"/>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Manchester </a:t>
            </a:r>
            <a:endParaRPr lang="en-GB" dirty="0"/>
          </a:p>
        </p:txBody>
      </p:sp>
      <p:sp>
        <p:nvSpPr>
          <p:cNvPr id="12" name="Title 2"/>
          <p:cNvSpPr txBox="1">
            <a:spLocks/>
          </p:cNvSpPr>
          <p:nvPr/>
        </p:nvSpPr>
        <p:spPr>
          <a:xfrm>
            <a:off x="3331737" y="4725144"/>
            <a:ext cx="2568391" cy="756828"/>
          </a:xfrm>
          <a:prstGeom prst="rect">
            <a:avLst/>
          </a:prstGeom>
          <a:ln w="6350" cap="rnd">
            <a:noFill/>
          </a:ln>
        </p:spPr>
        <p:txBody>
          <a:bodyPr vert="horz" rtlCol="0" anchor="b" anchorCtr="0">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Liverpool</a:t>
            </a:r>
            <a:endParaRPr lang="en-GB" dirty="0"/>
          </a:p>
        </p:txBody>
      </p:sp>
      <p:sp>
        <p:nvSpPr>
          <p:cNvPr id="13" name="Title 2"/>
          <p:cNvSpPr txBox="1">
            <a:spLocks/>
          </p:cNvSpPr>
          <p:nvPr/>
        </p:nvSpPr>
        <p:spPr>
          <a:xfrm>
            <a:off x="6048746" y="3896308"/>
            <a:ext cx="2568391" cy="756828"/>
          </a:xfrm>
          <a:prstGeom prst="rect">
            <a:avLst/>
          </a:prstGeom>
          <a:ln w="6350" cap="rnd">
            <a:noFill/>
          </a:ln>
        </p:spPr>
        <p:txBody>
          <a:bodyPr vert="horz" rtlCol="0" anchor="b" anchorCtr="0">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London</a:t>
            </a:r>
            <a:endParaRPr lang="en-GB" dirty="0"/>
          </a:p>
        </p:txBody>
      </p:sp>
    </p:spTree>
    <p:extLst>
      <p:ext uri="{BB962C8B-B14F-4D97-AF65-F5344CB8AC3E}">
        <p14:creationId xmlns:p14="http://schemas.microsoft.com/office/powerpoint/2010/main" val="2905351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p:txBody>
          <a:bodyPr/>
          <a:lstStyle/>
          <a:p>
            <a:r>
              <a:rPr lang="en-GB" dirty="0" smtClean="0"/>
              <a:t>What do you think is meant by this term? </a:t>
            </a:r>
            <a:endParaRPr lang="en-GB" dirty="0"/>
          </a:p>
        </p:txBody>
      </p:sp>
      <p:sp>
        <p:nvSpPr>
          <p:cNvPr id="4" name="Title 3"/>
          <p:cNvSpPr>
            <a:spLocks noGrp="1"/>
          </p:cNvSpPr>
          <p:nvPr>
            <p:ph type="ctrTitle"/>
          </p:nvPr>
        </p:nvSpPr>
        <p:spPr/>
        <p:txBody>
          <a:bodyPr/>
          <a:lstStyle/>
          <a:p>
            <a:r>
              <a:rPr lang="en-GB" dirty="0" smtClean="0"/>
              <a:t>Industrial Revolution </a:t>
            </a:r>
            <a:endParaRPr lang="en-GB" dirty="0"/>
          </a:p>
        </p:txBody>
      </p:sp>
    </p:spTree>
    <p:extLst>
      <p:ext uri="{BB962C8B-B14F-4D97-AF65-F5344CB8AC3E}">
        <p14:creationId xmlns:p14="http://schemas.microsoft.com/office/powerpoint/2010/main" val="3681273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24000"/>
            <a:ext cx="8229600" cy="5001344"/>
          </a:xfrm>
        </p:spPr>
        <p:txBody>
          <a:bodyPr>
            <a:normAutofit fontScale="62500" lnSpcReduction="20000"/>
          </a:bodyPr>
          <a:lstStyle/>
          <a:p>
            <a:pPr marL="0" indent="0">
              <a:buNone/>
            </a:pPr>
            <a:r>
              <a:rPr lang="en-GB" dirty="0"/>
              <a:t>The 1800s was a time of 'Industrial Revolution'.</a:t>
            </a:r>
          </a:p>
          <a:p>
            <a:pPr marL="0" indent="0">
              <a:buNone/>
            </a:pPr>
            <a:r>
              <a:rPr lang="en-GB" dirty="0"/>
              <a:t>The main changes were:</a:t>
            </a:r>
          </a:p>
          <a:p>
            <a:r>
              <a:rPr lang="en-GB" dirty="0"/>
              <a:t>by 1914, England had become a great trading nation with a worldwide empire, which covered a fifth of the globe</a:t>
            </a:r>
          </a:p>
          <a:p>
            <a:r>
              <a:rPr lang="en-GB" dirty="0"/>
              <a:t>a 260 per cent growth in population</a:t>
            </a:r>
          </a:p>
          <a:p>
            <a:r>
              <a:rPr lang="en-GB" dirty="0"/>
              <a:t>a change from agriculture to industry</a:t>
            </a:r>
          </a:p>
          <a:p>
            <a:r>
              <a:rPr lang="en-GB" dirty="0"/>
              <a:t>a move from domestic industry to factory work</a:t>
            </a:r>
          </a:p>
          <a:p>
            <a:r>
              <a:rPr lang="en-GB" dirty="0"/>
              <a:t>a move from water and wind power to steam engines</a:t>
            </a:r>
          </a:p>
          <a:p>
            <a:r>
              <a:rPr lang="en-GB" dirty="0"/>
              <a:t>a revolution in transport and communications, from canals and pack horses, to railways and the telegraph</a:t>
            </a:r>
          </a:p>
          <a:p>
            <a:pPr marL="0" indent="0">
              <a:buNone/>
            </a:pPr>
            <a:r>
              <a:rPr lang="en-GB" dirty="0" smtClean="0"/>
              <a:t>The </a:t>
            </a:r>
            <a:r>
              <a:rPr lang="en-GB" dirty="0"/>
              <a:t>growth of towns:</a:t>
            </a:r>
          </a:p>
          <a:p>
            <a:pPr marL="0" indent="0">
              <a:buNone/>
            </a:pPr>
            <a:r>
              <a:rPr lang="en-GB" dirty="0"/>
              <a:t>In 1750, only about 15 per cent of the population lived in towns. By 1900 it was 85 per cent. This meant that there were far more people around to work in new industries but also caused problems because many more people needed foods and homes. This meant that poverty was increasing.</a:t>
            </a:r>
          </a:p>
          <a:p>
            <a:pPr marL="0" indent="0">
              <a:buNone/>
            </a:pPr>
            <a:r>
              <a:rPr lang="en-GB" dirty="0"/>
              <a:t>By 1900, London had 4.5 million inhabitants. The biggest other towns were Glasgow with 760,000 inhabitants and Liverpool with 685,000. Manchester and Birmingham had more than half a million people each. Much of the population had moved from the South-East to the industrialised coalfield areas in the North and the Midlands.</a:t>
            </a:r>
          </a:p>
          <a:p>
            <a:endParaRPr lang="en-GB" dirty="0"/>
          </a:p>
        </p:txBody>
      </p:sp>
      <p:sp>
        <p:nvSpPr>
          <p:cNvPr id="3" name="Title 2"/>
          <p:cNvSpPr>
            <a:spLocks noGrp="1"/>
          </p:cNvSpPr>
          <p:nvPr>
            <p:ph type="title"/>
          </p:nvPr>
        </p:nvSpPr>
        <p:spPr/>
        <p:txBody>
          <a:bodyPr/>
          <a:lstStyle/>
          <a:p>
            <a:r>
              <a:rPr lang="en-GB" dirty="0" smtClean="0"/>
              <a:t>The Industrial Revolution </a:t>
            </a:r>
            <a:endParaRPr lang="en-GB" dirty="0"/>
          </a:p>
        </p:txBody>
      </p:sp>
    </p:spTree>
    <p:extLst>
      <p:ext uri="{BB962C8B-B14F-4D97-AF65-F5344CB8AC3E}">
        <p14:creationId xmlns:p14="http://schemas.microsoft.com/office/powerpoint/2010/main" val="1474106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The main Industrial Cities</a:t>
            </a:r>
            <a:endParaRPr lang="en-GB" dirty="0"/>
          </a:p>
        </p:txBody>
      </p:sp>
      <p:pic>
        <p:nvPicPr>
          <p:cNvPr id="4" name="Picture 3"/>
          <p:cNvPicPr/>
          <p:nvPr/>
        </p:nvPicPr>
        <p:blipFill>
          <a:blip r:embed="rId2"/>
          <a:stretch>
            <a:fillRect/>
          </a:stretch>
        </p:blipFill>
        <p:spPr>
          <a:xfrm>
            <a:off x="467544" y="1628800"/>
            <a:ext cx="2832596" cy="1583432"/>
          </a:xfrm>
          <a:prstGeom prst="rect">
            <a:avLst/>
          </a:prstGeom>
        </p:spPr>
      </p:pic>
      <p:pic>
        <p:nvPicPr>
          <p:cNvPr id="5" name="Picture 4"/>
          <p:cNvPicPr/>
          <p:nvPr/>
        </p:nvPicPr>
        <p:blipFill>
          <a:blip r:embed="rId3"/>
          <a:stretch>
            <a:fillRect/>
          </a:stretch>
        </p:blipFill>
        <p:spPr>
          <a:xfrm>
            <a:off x="5580112" y="1628800"/>
            <a:ext cx="2927400" cy="1583432"/>
          </a:xfrm>
          <a:prstGeom prst="rect">
            <a:avLst/>
          </a:prstGeom>
        </p:spPr>
      </p:pic>
      <p:pic>
        <p:nvPicPr>
          <p:cNvPr id="6" name="Picture 5"/>
          <p:cNvPicPr/>
          <p:nvPr/>
        </p:nvPicPr>
        <p:blipFill>
          <a:blip r:embed="rId4"/>
          <a:stretch>
            <a:fillRect/>
          </a:stretch>
        </p:blipFill>
        <p:spPr>
          <a:xfrm>
            <a:off x="3131840" y="3284984"/>
            <a:ext cx="2808171" cy="1368152"/>
          </a:xfrm>
          <a:prstGeom prst="rect">
            <a:avLst/>
          </a:prstGeom>
        </p:spPr>
      </p:pic>
      <p:pic>
        <p:nvPicPr>
          <p:cNvPr id="7" name="Picture 6"/>
          <p:cNvPicPr/>
          <p:nvPr/>
        </p:nvPicPr>
        <p:blipFill>
          <a:blip r:embed="rId5"/>
          <a:stretch>
            <a:fillRect/>
          </a:stretch>
        </p:blipFill>
        <p:spPr>
          <a:xfrm>
            <a:off x="384200" y="4725144"/>
            <a:ext cx="2915940" cy="1656184"/>
          </a:xfrm>
          <a:prstGeom prst="rect">
            <a:avLst/>
          </a:prstGeom>
        </p:spPr>
      </p:pic>
      <p:pic>
        <p:nvPicPr>
          <p:cNvPr id="8" name="Picture 7"/>
          <p:cNvPicPr/>
          <p:nvPr/>
        </p:nvPicPr>
        <p:blipFill>
          <a:blip r:embed="rId6"/>
          <a:stretch>
            <a:fillRect/>
          </a:stretch>
        </p:blipFill>
        <p:spPr>
          <a:xfrm>
            <a:off x="5940011" y="4725144"/>
            <a:ext cx="2785864" cy="1830259"/>
          </a:xfrm>
          <a:prstGeom prst="rect">
            <a:avLst/>
          </a:prstGeom>
        </p:spPr>
      </p:pic>
      <p:sp>
        <p:nvSpPr>
          <p:cNvPr id="9" name="Title 2"/>
          <p:cNvSpPr txBox="1">
            <a:spLocks/>
          </p:cNvSpPr>
          <p:nvPr/>
        </p:nvSpPr>
        <p:spPr>
          <a:xfrm>
            <a:off x="467544" y="3251387"/>
            <a:ext cx="2568391" cy="756828"/>
          </a:xfrm>
          <a:prstGeom prst="rect">
            <a:avLst/>
          </a:prstGeom>
          <a:ln w="6350" cap="rnd">
            <a:noFill/>
          </a:ln>
        </p:spPr>
        <p:txBody>
          <a:bodyPr vert="horz" rtlCol="0" anchor="b" anchorCtr="0">
            <a:normAutofit fontScale="85000" lnSpcReduction="10000"/>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Birmingham</a:t>
            </a:r>
            <a:endParaRPr lang="en-GB" dirty="0"/>
          </a:p>
        </p:txBody>
      </p:sp>
      <p:sp>
        <p:nvSpPr>
          <p:cNvPr id="10" name="Title 2"/>
          <p:cNvSpPr txBox="1">
            <a:spLocks/>
          </p:cNvSpPr>
          <p:nvPr/>
        </p:nvSpPr>
        <p:spPr>
          <a:xfrm>
            <a:off x="6048747" y="3212232"/>
            <a:ext cx="2568391" cy="756828"/>
          </a:xfrm>
          <a:prstGeom prst="rect">
            <a:avLst/>
          </a:prstGeom>
          <a:ln w="6350" cap="rnd">
            <a:noFill/>
          </a:ln>
        </p:spPr>
        <p:txBody>
          <a:bodyPr vert="horz" rtlCol="0" anchor="b" anchorCtr="0">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Glasgow</a:t>
            </a:r>
            <a:endParaRPr lang="en-GB" dirty="0"/>
          </a:p>
        </p:txBody>
      </p:sp>
      <p:sp>
        <p:nvSpPr>
          <p:cNvPr id="11" name="Title 2"/>
          <p:cNvSpPr txBox="1">
            <a:spLocks/>
          </p:cNvSpPr>
          <p:nvPr/>
        </p:nvSpPr>
        <p:spPr>
          <a:xfrm>
            <a:off x="409440" y="3896308"/>
            <a:ext cx="2568391" cy="756828"/>
          </a:xfrm>
          <a:prstGeom prst="rect">
            <a:avLst/>
          </a:prstGeom>
          <a:ln w="6350" cap="rnd">
            <a:noFill/>
          </a:ln>
        </p:spPr>
        <p:txBody>
          <a:bodyPr vert="horz" rtlCol="0" anchor="b" anchorCtr="0">
            <a:normAutofit fontScale="92500"/>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Manchester </a:t>
            </a:r>
            <a:endParaRPr lang="en-GB" dirty="0"/>
          </a:p>
        </p:txBody>
      </p:sp>
      <p:sp>
        <p:nvSpPr>
          <p:cNvPr id="12" name="Title 2"/>
          <p:cNvSpPr txBox="1">
            <a:spLocks/>
          </p:cNvSpPr>
          <p:nvPr/>
        </p:nvSpPr>
        <p:spPr>
          <a:xfrm>
            <a:off x="3331737" y="4725144"/>
            <a:ext cx="2568391" cy="756828"/>
          </a:xfrm>
          <a:prstGeom prst="rect">
            <a:avLst/>
          </a:prstGeom>
          <a:ln w="6350" cap="rnd">
            <a:noFill/>
          </a:ln>
        </p:spPr>
        <p:txBody>
          <a:bodyPr vert="horz" rtlCol="0" anchor="b" anchorCtr="0">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Liverpool</a:t>
            </a:r>
            <a:endParaRPr lang="en-GB" dirty="0"/>
          </a:p>
        </p:txBody>
      </p:sp>
      <p:sp>
        <p:nvSpPr>
          <p:cNvPr id="13" name="Title 2"/>
          <p:cNvSpPr txBox="1">
            <a:spLocks/>
          </p:cNvSpPr>
          <p:nvPr/>
        </p:nvSpPr>
        <p:spPr>
          <a:xfrm>
            <a:off x="6048746" y="3896308"/>
            <a:ext cx="2568391" cy="756828"/>
          </a:xfrm>
          <a:prstGeom prst="rect">
            <a:avLst/>
          </a:prstGeom>
          <a:ln w="6350" cap="rnd">
            <a:noFill/>
          </a:ln>
        </p:spPr>
        <p:txBody>
          <a:bodyPr vert="horz" rtlCol="0" anchor="b" anchorCtr="0">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dirty="0" smtClean="0"/>
              <a:t>London</a:t>
            </a:r>
            <a:endParaRPr lang="en-GB" dirty="0"/>
          </a:p>
        </p:txBody>
      </p:sp>
    </p:spTree>
    <p:extLst>
      <p:ext uri="{BB962C8B-B14F-4D97-AF65-F5344CB8AC3E}">
        <p14:creationId xmlns:p14="http://schemas.microsoft.com/office/powerpoint/2010/main" val="3777412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Industrial City Location: </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484784"/>
            <a:ext cx="5943600" cy="4991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5914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Liverpool and Manchester were known for the production of textiles</a:t>
            </a:r>
          </a:p>
          <a:p>
            <a:r>
              <a:rPr lang="en-GB" dirty="0" smtClean="0"/>
              <a:t>Glasgow was know for ship building</a:t>
            </a:r>
          </a:p>
          <a:p>
            <a:r>
              <a:rPr lang="en-GB" dirty="0" smtClean="0"/>
              <a:t>Birmingham was known for iron works </a:t>
            </a:r>
          </a:p>
          <a:p>
            <a:r>
              <a:rPr lang="en-GB" dirty="0" smtClean="0"/>
              <a:t>London was known for building materials, transport, textiles etc. </a:t>
            </a:r>
            <a:endParaRPr lang="en-GB" dirty="0"/>
          </a:p>
        </p:txBody>
      </p:sp>
      <p:sp>
        <p:nvSpPr>
          <p:cNvPr id="3" name="Title 2"/>
          <p:cNvSpPr>
            <a:spLocks noGrp="1"/>
          </p:cNvSpPr>
          <p:nvPr>
            <p:ph type="title"/>
          </p:nvPr>
        </p:nvSpPr>
        <p:spPr/>
        <p:txBody>
          <a:bodyPr/>
          <a:lstStyle/>
          <a:p>
            <a:r>
              <a:rPr lang="en-GB" dirty="0" smtClean="0"/>
              <a:t>What were the cities known for: </a:t>
            </a:r>
            <a:endParaRPr lang="en-GB" dirty="0"/>
          </a:p>
        </p:txBody>
      </p:sp>
    </p:spTree>
    <p:extLst>
      <p:ext uri="{BB962C8B-B14F-4D97-AF65-F5344CB8AC3E}">
        <p14:creationId xmlns:p14="http://schemas.microsoft.com/office/powerpoint/2010/main" val="3035407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Manchester- Lancashire</a:t>
            </a:r>
          </a:p>
          <a:p>
            <a:r>
              <a:rPr lang="en-GB" dirty="0" smtClean="0"/>
              <a:t>London- Middlesex, Kent</a:t>
            </a:r>
            <a:r>
              <a:rPr lang="en-GB" smtClean="0"/>
              <a:t>, Hertfordshire </a:t>
            </a:r>
            <a:endParaRPr lang="en-GB" dirty="0" smtClean="0"/>
          </a:p>
          <a:p>
            <a:r>
              <a:rPr lang="en-GB" dirty="0" smtClean="0"/>
              <a:t>Liverpool- Lancashire</a:t>
            </a:r>
          </a:p>
          <a:p>
            <a:r>
              <a:rPr lang="en-GB" dirty="0" smtClean="0"/>
              <a:t>Glasgow- Lanarkshire </a:t>
            </a:r>
          </a:p>
          <a:p>
            <a:r>
              <a:rPr lang="en-GB" dirty="0" smtClean="0"/>
              <a:t>Birmingham- Warwickshire </a:t>
            </a: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403478047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13</TotalTime>
  <Words>298</Words>
  <Application>Microsoft Office PowerPoint</Application>
  <PresentationFormat>On-screen Show (4:3)</PresentationFormat>
  <Paragraphs>39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Paper</vt:lpstr>
      <vt:lpstr>Industry</vt:lpstr>
      <vt:lpstr>Industrial Cities</vt:lpstr>
      <vt:lpstr>Industrial Revolution </vt:lpstr>
      <vt:lpstr>The Industrial Revolution </vt:lpstr>
      <vt:lpstr>The main Industrial Cities</vt:lpstr>
      <vt:lpstr>Industrial City Location: </vt:lpstr>
      <vt:lpstr>What were the cities known for: </vt:lpstr>
      <vt:lpstr>PowerPoint Presentation</vt:lpstr>
    </vt:vector>
  </TitlesOfParts>
  <Company>Disley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Industry</dc:title>
  <dc:creator>Jake Nicklin</dc:creator>
  <cp:lastModifiedBy>Rebecca Kemp</cp:lastModifiedBy>
  <cp:revision>3</cp:revision>
  <dcterms:created xsi:type="dcterms:W3CDTF">2019-11-05T12:13:53Z</dcterms:created>
  <dcterms:modified xsi:type="dcterms:W3CDTF">2019-11-05T12:43:59Z</dcterms:modified>
</cp:coreProperties>
</file>