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1" d="100"/>
          <a:sy n="81" d="100"/>
        </p:scale>
        <p:origin x="-78" y="-6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726E0E-C705-497F-8270-1287C9CE36AA}" type="datetimeFigureOut">
              <a:rPr lang="en-GB" smtClean="0"/>
              <a:t>23/09/2021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E187F8-FE7B-404B-AAEC-A3372840E5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09300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726E0E-C705-497F-8270-1287C9CE36AA}" type="datetimeFigureOut">
              <a:rPr lang="en-GB" smtClean="0"/>
              <a:t>23/09/2021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E187F8-FE7B-404B-AAEC-A3372840E5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05498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726E0E-C705-497F-8270-1287C9CE36AA}" type="datetimeFigureOut">
              <a:rPr lang="en-GB" smtClean="0"/>
              <a:t>23/09/2021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E187F8-FE7B-404B-AAEC-A3372840E5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41638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726E0E-C705-497F-8270-1287C9CE36AA}" type="datetimeFigureOut">
              <a:rPr lang="en-GB" smtClean="0"/>
              <a:t>23/09/2021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E187F8-FE7B-404B-AAEC-A3372840E5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62829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726E0E-C705-497F-8270-1287C9CE36AA}" type="datetimeFigureOut">
              <a:rPr lang="en-GB" smtClean="0"/>
              <a:t>23/09/2021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E187F8-FE7B-404B-AAEC-A3372840E5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10711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726E0E-C705-497F-8270-1287C9CE36AA}" type="datetimeFigureOut">
              <a:rPr lang="en-GB" smtClean="0"/>
              <a:t>23/09/2021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E187F8-FE7B-404B-AAEC-A3372840E5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94226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726E0E-C705-497F-8270-1287C9CE36AA}" type="datetimeFigureOut">
              <a:rPr lang="en-GB" smtClean="0"/>
              <a:t>23/09/2021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E187F8-FE7B-404B-AAEC-A3372840E5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05329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726E0E-C705-497F-8270-1287C9CE36AA}" type="datetimeFigureOut">
              <a:rPr lang="en-GB" smtClean="0"/>
              <a:t>23/09/2021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E187F8-FE7B-404B-AAEC-A3372840E5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76337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726E0E-C705-497F-8270-1287C9CE36AA}" type="datetimeFigureOut">
              <a:rPr lang="en-GB" smtClean="0"/>
              <a:t>23/09/2021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E187F8-FE7B-404B-AAEC-A3372840E5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21321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726E0E-C705-497F-8270-1287C9CE36AA}" type="datetimeFigureOut">
              <a:rPr lang="en-GB" smtClean="0"/>
              <a:t>23/09/2021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E187F8-FE7B-404B-AAEC-A3372840E5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71697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726E0E-C705-497F-8270-1287C9CE36AA}" type="datetimeFigureOut">
              <a:rPr lang="en-GB" smtClean="0"/>
              <a:t>23/09/2021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E187F8-FE7B-404B-AAEC-A3372840E5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90024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726E0E-C705-497F-8270-1287C9CE36AA}" type="datetimeFigureOut">
              <a:rPr lang="en-GB" smtClean="0"/>
              <a:t>23/09/2021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E187F8-FE7B-404B-AAEC-A3372840E5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38230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The </a:t>
            </a:r>
            <a:r>
              <a:rPr lang="en-GB" dirty="0" smtClean="0"/>
              <a:t>Raven Heir 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By Stephanie Burgess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43600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548639"/>
          </a:xfrm>
        </p:spPr>
        <p:txBody>
          <a:bodyPr>
            <a:noAutofit/>
          </a:bodyPr>
          <a:lstStyle/>
          <a:p>
            <a:r>
              <a:rPr lang="en-GB" sz="2800" dirty="0"/>
              <a:t>Pages </a:t>
            </a:r>
            <a:r>
              <a:rPr lang="en-GB" sz="2800" dirty="0" smtClean="0"/>
              <a:t>1-2</a:t>
            </a:r>
            <a:endParaRPr lang="en-GB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531412"/>
            <a:ext cx="12192000" cy="630935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900" dirty="0" smtClean="0"/>
              <a:t>1. Which </a:t>
            </a:r>
            <a:r>
              <a:rPr lang="en-GB" sz="2900" dirty="0"/>
              <a:t>birds are present at the castle? </a:t>
            </a:r>
            <a:r>
              <a:rPr lang="en-GB" sz="2900" b="1" dirty="0"/>
              <a:t>Pick 2</a:t>
            </a:r>
          </a:p>
          <a:p>
            <a:pPr marL="971550" lvl="1" indent="-514350">
              <a:buFont typeface="+mj-lt"/>
              <a:buAutoNum type="alphaLcParenR"/>
            </a:pPr>
            <a:r>
              <a:rPr lang="en-GB" sz="2900" dirty="0"/>
              <a:t>Robins</a:t>
            </a:r>
          </a:p>
          <a:p>
            <a:pPr marL="971550" lvl="1" indent="-514350">
              <a:buFont typeface="+mj-lt"/>
              <a:buAutoNum type="alphaLcParenR"/>
            </a:pPr>
            <a:r>
              <a:rPr lang="en-GB" sz="2900" dirty="0"/>
              <a:t>Swallows</a:t>
            </a:r>
          </a:p>
          <a:p>
            <a:pPr marL="971550" lvl="1" indent="-514350">
              <a:buFont typeface="+mj-lt"/>
              <a:buAutoNum type="alphaLcParenR"/>
            </a:pPr>
            <a:r>
              <a:rPr lang="en-GB" sz="2900" kern="1400" dirty="0">
                <a:solidFill>
                  <a:srgbClr val="000000"/>
                </a:solidFill>
                <a:latin typeface="Calibri" panose="020F0502020204030204" pitchFamily="34" charset="0"/>
              </a:rPr>
              <a:t>Swifts                                </a:t>
            </a:r>
          </a:p>
          <a:p>
            <a:pPr marL="971550" lvl="1" indent="-514350">
              <a:buFont typeface="+mj-lt"/>
              <a:buAutoNum type="alphaLcParenR"/>
            </a:pPr>
            <a:r>
              <a:rPr lang="en-GB" sz="2900" dirty="0"/>
              <a:t>Blackbirds </a:t>
            </a:r>
            <a:r>
              <a:rPr lang="en-GB" sz="2900" dirty="0" smtClean="0"/>
              <a:t>                                                                                                                                                                                       </a:t>
            </a:r>
            <a:endParaRPr lang="en-GB" sz="2900" dirty="0"/>
          </a:p>
          <a:p>
            <a:pPr marL="0" indent="0">
              <a:buNone/>
            </a:pPr>
            <a:r>
              <a:rPr lang="en-GB" dirty="0" smtClean="0"/>
              <a:t>2.  What does the phrase ‘sun-dappled water’ suggest?</a:t>
            </a:r>
            <a:endParaRPr lang="en-GB" dirty="0"/>
          </a:p>
          <a:p>
            <a:pPr marL="0" indent="0">
              <a:buNone/>
            </a:pPr>
            <a:r>
              <a:rPr lang="en-GB" dirty="0" smtClean="0"/>
              <a:t>3. How many brothers and sisters does Cordelia have?</a:t>
            </a:r>
            <a:endParaRPr lang="en-GB" b="1" dirty="0"/>
          </a:p>
          <a:p>
            <a:pPr marL="0" indent="0">
              <a:buNone/>
            </a:pPr>
            <a:r>
              <a:rPr lang="en-GB" dirty="0" smtClean="0"/>
              <a:t>4. </a:t>
            </a:r>
            <a:r>
              <a:rPr lang="en-GB" dirty="0" smtClean="0"/>
              <a:t>Identify a word or phrase that has been written in italics. What effect do you think that the author has wanted to create by doing this?</a:t>
            </a:r>
          </a:p>
          <a:p>
            <a:pPr marL="0" indent="0">
              <a:buNone/>
            </a:pPr>
            <a:r>
              <a:rPr lang="en-GB" dirty="0" smtClean="0"/>
              <a:t>5. What special gift does Cordelia have?</a:t>
            </a:r>
            <a:endParaRPr lang="en-GB" dirty="0"/>
          </a:p>
          <a:p>
            <a:pPr marL="0" indent="0">
              <a:buNone/>
            </a:pPr>
            <a:r>
              <a:rPr lang="en-GB" dirty="0" smtClean="0"/>
              <a:t>6.Why do you think that the family need to protect their home with enchantments?</a:t>
            </a:r>
          </a:p>
          <a:p>
            <a:pPr marL="0" indent="0">
              <a:buNone/>
            </a:pPr>
            <a:r>
              <a:rPr lang="en-GB" dirty="0" smtClean="0"/>
              <a:t>7. </a:t>
            </a:r>
            <a:r>
              <a:rPr lang="en-GB" dirty="0"/>
              <a:t>Predict what the harsh voices might </a:t>
            </a:r>
            <a:r>
              <a:rPr lang="en-GB" dirty="0" smtClean="0"/>
              <a:t>be.</a:t>
            </a:r>
            <a:endParaRPr lang="en-GB" dirty="0"/>
          </a:p>
          <a:p>
            <a:pPr marL="971550" lvl="1" indent="-514350">
              <a:buFont typeface="+mj-lt"/>
              <a:buAutoNum type="alphaLcParenR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658139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548639"/>
          </a:xfrm>
        </p:spPr>
        <p:txBody>
          <a:bodyPr>
            <a:normAutofit/>
          </a:bodyPr>
          <a:lstStyle/>
          <a:p>
            <a:r>
              <a:rPr lang="en-GB" sz="2400" dirty="0"/>
              <a:t>Pages </a:t>
            </a:r>
            <a:r>
              <a:rPr lang="en-GB" sz="2400" dirty="0" smtClean="0"/>
              <a:t>3-5</a:t>
            </a:r>
            <a:endParaRPr lang="en-GB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548640"/>
            <a:ext cx="12192000" cy="630935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900" dirty="0" smtClean="0"/>
              <a:t>1. </a:t>
            </a:r>
            <a:r>
              <a:rPr lang="en-GB" sz="2200" dirty="0" smtClean="0"/>
              <a:t>Why wasn’t mother listening to Cordelia?</a:t>
            </a:r>
            <a:endParaRPr lang="en-GB" sz="2200" dirty="0"/>
          </a:p>
          <a:p>
            <a:pPr marL="0" indent="0">
              <a:buNone/>
            </a:pPr>
            <a:r>
              <a:rPr lang="en-GB" sz="2200" dirty="0" smtClean="0"/>
              <a:t>2. According </a:t>
            </a:r>
            <a:r>
              <a:rPr lang="en-GB" sz="2200" dirty="0"/>
              <a:t>to the text, </a:t>
            </a:r>
            <a:r>
              <a:rPr lang="en-GB" sz="2200" dirty="0" smtClean="0"/>
              <a:t>how does the author describe the first man’s appearance</a:t>
            </a:r>
            <a:r>
              <a:rPr lang="en-GB" sz="2200" dirty="0" smtClean="0"/>
              <a:t>?</a:t>
            </a:r>
            <a:r>
              <a:rPr lang="en-GB" sz="2200" b="1" dirty="0" smtClean="0"/>
              <a:t>   </a:t>
            </a:r>
            <a:r>
              <a:rPr lang="en-GB" sz="2200" b="1" dirty="0"/>
              <a:t>Pick 2 </a:t>
            </a:r>
          </a:p>
          <a:p>
            <a:pPr marL="971550" lvl="1" indent="-514350">
              <a:buFont typeface="+mj-lt"/>
              <a:buAutoNum type="alphaLcParenR"/>
            </a:pPr>
            <a:r>
              <a:rPr lang="en-GB" sz="2200" dirty="0" smtClean="0"/>
              <a:t>He was lean and poised.</a:t>
            </a:r>
            <a:endParaRPr lang="en-GB" sz="2200" dirty="0"/>
          </a:p>
          <a:p>
            <a:pPr marL="971550" lvl="1" indent="-514350">
              <a:buFont typeface="+mj-lt"/>
              <a:buAutoNum type="alphaLcParenR"/>
            </a:pPr>
            <a:r>
              <a:rPr lang="en-GB" sz="2200" dirty="0" smtClean="0"/>
              <a:t>He wore an iron helmet.</a:t>
            </a:r>
            <a:endParaRPr lang="en-GB" sz="2200" dirty="0"/>
          </a:p>
          <a:p>
            <a:pPr marL="971550" lvl="1" indent="-514350">
              <a:buFont typeface="+mj-lt"/>
              <a:buAutoNum type="alphaLcParenR"/>
            </a:pPr>
            <a:r>
              <a:rPr lang="en-GB" sz="2200" dirty="0" smtClean="0"/>
              <a:t>His shield had a design with a raging bull.</a:t>
            </a:r>
          </a:p>
          <a:p>
            <a:pPr marL="971550" lvl="1" indent="-514350">
              <a:buFont typeface="+mj-lt"/>
              <a:buAutoNum type="alphaLcParenR"/>
            </a:pPr>
            <a:r>
              <a:rPr lang="en-GB" sz="2200" dirty="0" smtClean="0"/>
              <a:t>He had a black beard.</a:t>
            </a:r>
            <a:endParaRPr lang="en-GB" sz="2200" dirty="0"/>
          </a:p>
          <a:p>
            <a:pPr marL="0" indent="0">
              <a:buNone/>
            </a:pPr>
            <a:r>
              <a:rPr lang="en-GB" sz="2200" dirty="0" smtClean="0"/>
              <a:t>3. How do you think the man felt when he stated that there weren’t any dragons at the gate? Why?</a:t>
            </a:r>
            <a:endParaRPr lang="en-GB" sz="2200" dirty="0" smtClean="0"/>
          </a:p>
          <a:p>
            <a:pPr marL="0" indent="0">
              <a:buNone/>
            </a:pPr>
            <a:r>
              <a:rPr lang="en-GB" sz="2200" dirty="0" smtClean="0"/>
              <a:t>4. Define predatory.</a:t>
            </a:r>
          </a:p>
          <a:p>
            <a:pPr marL="0" indent="0">
              <a:buNone/>
            </a:pPr>
            <a:r>
              <a:rPr lang="en-GB" sz="2200" dirty="0" smtClean="0"/>
              <a:t>5. Find a piece of evidence to show that Cordelia was anxious.</a:t>
            </a:r>
            <a:endParaRPr lang="en-GB" sz="2200" dirty="0"/>
          </a:p>
          <a:p>
            <a:pPr marL="0" indent="0">
              <a:buNone/>
            </a:pPr>
            <a:r>
              <a:rPr lang="en-GB" sz="2200" dirty="0"/>
              <a:t>6</a:t>
            </a:r>
            <a:r>
              <a:rPr lang="en-GB" sz="2200" dirty="0" smtClean="0"/>
              <a:t>. Who was </a:t>
            </a:r>
            <a:r>
              <a:rPr lang="en-GB" sz="2200" dirty="0" err="1" smtClean="0"/>
              <a:t>Alys</a:t>
            </a:r>
            <a:r>
              <a:rPr lang="en-GB" sz="2200" dirty="0" smtClean="0"/>
              <a:t>?</a:t>
            </a:r>
          </a:p>
          <a:p>
            <a:pPr marL="0" indent="0">
              <a:buNone/>
            </a:pPr>
            <a:r>
              <a:rPr lang="en-GB" sz="2200" dirty="0"/>
              <a:t>7</a:t>
            </a:r>
            <a:r>
              <a:rPr lang="en-GB" sz="2200" dirty="0" smtClean="0"/>
              <a:t>. Order the statements below.</a:t>
            </a:r>
            <a:endParaRPr lang="en-GB" sz="2200" dirty="0"/>
          </a:p>
          <a:p>
            <a:pPr marL="971550" lvl="1" indent="-514350">
              <a:buFont typeface="+mj-lt"/>
              <a:buAutoNum type="alphaLcParenR"/>
            </a:pPr>
            <a:r>
              <a:rPr lang="en-GB" sz="2200" dirty="0" smtClean="0"/>
              <a:t>Cordelia’s mother entered through the portcullis</a:t>
            </a:r>
            <a:r>
              <a:rPr lang="en-GB" sz="2200" dirty="0" smtClean="0"/>
              <a:t>.</a:t>
            </a:r>
            <a:endParaRPr lang="en-GB" sz="2200" dirty="0"/>
          </a:p>
          <a:p>
            <a:pPr marL="971550" lvl="1" indent="-514350">
              <a:buFont typeface="+mj-lt"/>
              <a:buAutoNum type="alphaLcParenR"/>
            </a:pPr>
            <a:r>
              <a:rPr lang="en-GB" sz="2200" dirty="0" smtClean="0"/>
              <a:t>Men and women carrying shields and swords positioned themselves behind their leaders.</a:t>
            </a:r>
            <a:endParaRPr lang="en-GB" sz="2200" dirty="0"/>
          </a:p>
          <a:p>
            <a:pPr marL="971550" lvl="1" indent="-514350">
              <a:buFont typeface="+mj-lt"/>
              <a:buAutoNum type="alphaLcParenR"/>
            </a:pPr>
            <a:r>
              <a:rPr lang="en-GB" sz="2200" dirty="0" smtClean="0"/>
              <a:t>Cordelia heard someone speaking in a deep voice.</a:t>
            </a:r>
            <a:endParaRPr lang="en-GB" sz="2200" dirty="0"/>
          </a:p>
          <a:p>
            <a:pPr marL="971550" lvl="1" indent="-514350">
              <a:buFont typeface="+mj-lt"/>
              <a:buAutoNum type="alphaLcParenR"/>
            </a:pPr>
            <a:r>
              <a:rPr lang="en-GB" sz="2200" dirty="0" smtClean="0"/>
              <a:t>The leader caught sight of Cordelia. </a:t>
            </a:r>
          </a:p>
          <a:p>
            <a:pPr marL="457200" lvl="1" indent="0">
              <a:buNone/>
            </a:pPr>
            <a:endParaRPr lang="en-GB" sz="3200" dirty="0"/>
          </a:p>
          <a:p>
            <a:pPr marL="971550" lvl="1" indent="-514350">
              <a:buFont typeface="+mj-lt"/>
              <a:buAutoNum type="alphaLcParenR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417609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548639"/>
          </a:xfrm>
        </p:spPr>
        <p:txBody>
          <a:bodyPr>
            <a:noAutofit/>
          </a:bodyPr>
          <a:lstStyle/>
          <a:p>
            <a:r>
              <a:rPr lang="en-GB" sz="3600" dirty="0" smtClean="0"/>
              <a:t>Pages 6-8</a:t>
            </a:r>
            <a:endParaRPr lang="en-GB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548640"/>
            <a:ext cx="12192000" cy="630935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/>
              <a:t>1. Define wistfully</a:t>
            </a:r>
            <a:endParaRPr lang="en-GB" dirty="0"/>
          </a:p>
          <a:p>
            <a:pPr marL="0" indent="0">
              <a:buNone/>
            </a:pPr>
            <a:r>
              <a:rPr lang="en-GB" dirty="0" smtClean="0"/>
              <a:t>2. Find and copy a simile from p6.</a:t>
            </a:r>
            <a:endParaRPr lang="en-GB" dirty="0"/>
          </a:p>
          <a:p>
            <a:pPr marL="0" lvl="1" indent="0">
              <a:spcBef>
                <a:spcPts val="1000"/>
              </a:spcBef>
              <a:buNone/>
            </a:pPr>
            <a:r>
              <a:rPr lang="en-GB" sz="2800" dirty="0" smtClean="0"/>
              <a:t>3. Who casts a spell on the children?</a:t>
            </a:r>
            <a:endParaRPr lang="en-GB" sz="2800" dirty="0"/>
          </a:p>
          <a:p>
            <a:pPr marL="0" indent="0">
              <a:buNone/>
            </a:pPr>
            <a:r>
              <a:rPr lang="en-GB" dirty="0" smtClean="0"/>
              <a:t>4. Find evidence on p7 to indicate that Giles </a:t>
            </a:r>
            <a:r>
              <a:rPr lang="en-GB" dirty="0"/>
              <a:t>is </a:t>
            </a:r>
            <a:r>
              <a:rPr lang="en-GB" dirty="0" smtClean="0"/>
              <a:t>opinionated.</a:t>
            </a:r>
            <a:endParaRPr lang="en-GB" dirty="0"/>
          </a:p>
          <a:p>
            <a:pPr marL="0" indent="0">
              <a:buNone/>
            </a:pPr>
            <a:r>
              <a:rPr lang="en-GB" dirty="0" smtClean="0"/>
              <a:t>5. Why couldn’t Cordelia see what was happening?</a:t>
            </a:r>
            <a:endParaRPr lang="en-GB" dirty="0"/>
          </a:p>
          <a:p>
            <a:pPr marL="0" indent="0">
              <a:buNone/>
            </a:pPr>
            <a:r>
              <a:rPr lang="en-GB" dirty="0" smtClean="0"/>
              <a:t>6.</a:t>
            </a:r>
            <a:r>
              <a:rPr lang="en-GB" dirty="0" smtClean="0"/>
              <a:t>   </a:t>
            </a:r>
            <a:r>
              <a:rPr lang="en-GB" dirty="0"/>
              <a:t>Label the </a:t>
            </a:r>
            <a:r>
              <a:rPr lang="en-GB" dirty="0" smtClean="0"/>
              <a:t>statements below as </a:t>
            </a:r>
            <a:r>
              <a:rPr lang="en-GB" dirty="0" smtClean="0"/>
              <a:t>true </a:t>
            </a:r>
            <a:r>
              <a:rPr lang="en-GB" dirty="0"/>
              <a:t>or false </a:t>
            </a:r>
          </a:p>
          <a:p>
            <a:pPr marL="971550" lvl="1" indent="-514350">
              <a:buFont typeface="+mj-lt"/>
              <a:buAutoNum type="alphaLcParenR"/>
            </a:pPr>
            <a:r>
              <a:rPr lang="en-GB" sz="2800" dirty="0" smtClean="0"/>
              <a:t>Venomous snakes appeared to attack the invaders.</a:t>
            </a:r>
            <a:endParaRPr lang="en-GB" sz="2800" dirty="0"/>
          </a:p>
          <a:p>
            <a:pPr marL="971550" lvl="1" indent="-514350">
              <a:buFont typeface="+mj-lt"/>
              <a:buAutoNum type="alphaLcParenR"/>
            </a:pPr>
            <a:r>
              <a:rPr lang="en-GB" sz="2800" dirty="0"/>
              <a:t>Cordelia went into </a:t>
            </a:r>
            <a:r>
              <a:rPr lang="en-GB" sz="2800" dirty="0" err="1"/>
              <a:t>Connall’s</a:t>
            </a:r>
            <a:r>
              <a:rPr lang="en-GB" sz="2800" dirty="0"/>
              <a:t> room.</a:t>
            </a:r>
          </a:p>
          <a:p>
            <a:pPr marL="971550" lvl="1" indent="-514350">
              <a:buFont typeface="+mj-lt"/>
              <a:buAutoNum type="alphaLcParenR"/>
            </a:pPr>
            <a:r>
              <a:rPr lang="en-GB" sz="2800" dirty="0" smtClean="0"/>
              <a:t>The soldiers want Mother and the children to return to their kingdom.</a:t>
            </a:r>
            <a:endParaRPr lang="en-GB" sz="2800" dirty="0"/>
          </a:p>
          <a:p>
            <a:pPr marL="971550" lvl="1" indent="-514350">
              <a:buFont typeface="+mj-lt"/>
              <a:buAutoNum type="alphaLcParenR"/>
            </a:pPr>
            <a:r>
              <a:rPr lang="en-GB" sz="2800" dirty="0" smtClean="0"/>
              <a:t>Cordelia hid among the water snakes.</a:t>
            </a:r>
            <a:endParaRPr lang="en-GB" sz="2800" dirty="0"/>
          </a:p>
          <a:p>
            <a:pPr marL="0" indent="0">
              <a:buNone/>
            </a:pPr>
            <a:r>
              <a:rPr lang="en-GB" dirty="0" smtClean="0"/>
              <a:t>7.</a:t>
            </a:r>
            <a:r>
              <a:rPr lang="en-GB" dirty="0" smtClean="0"/>
              <a:t> Predict what you </a:t>
            </a:r>
            <a:r>
              <a:rPr lang="en-GB" dirty="0"/>
              <a:t>think will happen </a:t>
            </a:r>
            <a:r>
              <a:rPr lang="en-GB" dirty="0" smtClean="0"/>
              <a:t>next.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912438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136</TotalTime>
  <Words>363</Words>
  <Application>Microsoft Office PowerPoint</Application>
  <PresentationFormat>Custom</PresentationFormat>
  <Paragraphs>42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The Raven Heir </vt:lpstr>
      <vt:lpstr>Pages 1-2</vt:lpstr>
      <vt:lpstr>Pages 3-5</vt:lpstr>
      <vt:lpstr>Pages 6-8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Wolf Wilder</dc:title>
  <dc:creator>Jake Nicklin</dc:creator>
  <cp:lastModifiedBy>Jan Robinson</cp:lastModifiedBy>
  <cp:revision>28</cp:revision>
  <dcterms:created xsi:type="dcterms:W3CDTF">2020-11-22T19:58:20Z</dcterms:created>
  <dcterms:modified xsi:type="dcterms:W3CDTF">2021-09-23T14:49:03Z</dcterms:modified>
</cp:coreProperties>
</file>