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8" r:id="rId3"/>
    <p:sldId id="279" r:id="rId4"/>
    <p:sldId id="271" r:id="rId5"/>
    <p:sldId id="280" r:id="rId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12" autoAdjust="0"/>
    <p:restoredTop sz="94660"/>
  </p:normalViewPr>
  <p:slideViewPr>
    <p:cSldViewPr snapToGrid="0">
      <p:cViewPr varScale="1">
        <p:scale>
          <a:sx n="80" d="100"/>
          <a:sy n="80" d="100"/>
        </p:scale>
        <p:origin x="-114" y="-7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24364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9497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81118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8572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3036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978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4474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64943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3886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523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21B834-DF56-430F-8E02-E3EBCE4A0863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85281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1B834-DF56-430F-8E02-E3EBCE4A0863}" type="datetimeFigureOut">
              <a:rPr lang="en-GB" smtClean="0"/>
              <a:t>17/03/2022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A6CA6-F3B2-4060-A3D1-376E44F58B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76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>
            <a:extLst>
              <a:ext uri="{FF2B5EF4-FFF2-40B4-BE49-F238E27FC236}">
                <a16:creationId xmlns:a16="http://schemas.microsoft.com/office/drawing/2014/main" xmlns="" id="{6970F107-CD1C-45ED-BBC2-AA417C8F1D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72309" y="1870098"/>
            <a:ext cx="9563576" cy="3280177"/>
          </a:xfrm>
        </p:spPr>
        <p:txBody>
          <a:bodyPr>
            <a:noAutofit/>
          </a:bodyPr>
          <a:lstStyle/>
          <a:p>
            <a:r>
              <a:rPr lang="en-GB" sz="4800" dirty="0" smtClean="0">
                <a:latin typeface="Sassoon Primary" pitchFamily="50" charset="0"/>
              </a:rPr>
              <a:t>The Storm Keeper’s Island</a:t>
            </a:r>
          </a:p>
          <a:p>
            <a:endParaRPr lang="en-GB" sz="4800" dirty="0">
              <a:latin typeface="Sassoon Primary" pitchFamily="50" charset="0"/>
            </a:endParaRPr>
          </a:p>
          <a:p>
            <a:r>
              <a:rPr lang="en-GB" sz="4000" dirty="0" smtClean="0">
                <a:latin typeface="Sassoon Primary" pitchFamily="50" charset="0"/>
              </a:rPr>
              <a:t>By Catherine Doyle</a:t>
            </a:r>
            <a:endParaRPr lang="en-GB" sz="4000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3532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33"/>
    </mc:Choice>
    <mc:Fallback xmlns="">
      <p:transition spd="slow" advTm="2113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970F107-CD1C-45ED-BBC2-AA417C8F1D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631" y="654087"/>
            <a:ext cx="5018063" cy="3280177"/>
          </a:xfrm>
        </p:spPr>
        <p:txBody>
          <a:bodyPr>
            <a:noAutofit/>
          </a:bodyPr>
          <a:lstStyle/>
          <a:p>
            <a:r>
              <a:rPr lang="en-GB" sz="4400" dirty="0" smtClean="0">
                <a:latin typeface="Sassoon Primary" pitchFamily="50" charset="0"/>
              </a:rPr>
              <a:t>Predict</a:t>
            </a:r>
          </a:p>
          <a:p>
            <a:endParaRPr lang="en-GB" sz="4400" dirty="0">
              <a:latin typeface="Sassoon Primary" pitchFamily="50" charset="0"/>
            </a:endParaRPr>
          </a:p>
          <a:p>
            <a:r>
              <a:rPr lang="en-GB" sz="3600" dirty="0" smtClean="0">
                <a:latin typeface="Sassoon Primary" pitchFamily="50" charset="0"/>
              </a:rPr>
              <a:t>What do you think this book is going to be about?</a:t>
            </a:r>
          </a:p>
          <a:p>
            <a:endParaRPr lang="en-GB" sz="3600" dirty="0">
              <a:latin typeface="Sassoon Primary" pitchFamily="50" charset="0"/>
            </a:endParaRPr>
          </a:p>
          <a:p>
            <a:r>
              <a:rPr lang="en-GB" sz="3600" dirty="0" smtClean="0">
                <a:latin typeface="Sassoon Primary" pitchFamily="50" charset="0"/>
              </a:rPr>
              <a:t>Do you think it is fiction or non-fiction and why?</a:t>
            </a:r>
            <a:endParaRPr lang="en-GB" sz="3600" dirty="0">
              <a:latin typeface="Sassoon Primary" pitchFamily="50" charset="0"/>
            </a:endParaRP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xmlns="" id="{6970F107-CD1C-45ED-BBC2-AA417C8F1D1A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1664677" cy="4478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b="1" dirty="0" smtClean="0">
                <a:latin typeface="Sassoon Primary" pitchFamily="50" charset="0"/>
              </a:rPr>
              <a:t>Day 1</a:t>
            </a:r>
            <a:endParaRPr lang="en-GB" sz="3200" b="1" dirty="0">
              <a:latin typeface="Sassoon Primary" pitchFamily="50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7657" y="0"/>
            <a:ext cx="5200650" cy="69440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5989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816"/>
    </mc:Choice>
    <mc:Fallback xmlns="">
      <p:transition spd="slow" advTm="18816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9010" y="400738"/>
            <a:ext cx="11640694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Sassoon Primary" pitchFamily="50" charset="0"/>
              </a:rPr>
              <a:t>Find and copy a word that means:</a:t>
            </a:r>
            <a:br>
              <a:rPr lang="en-US" sz="2800" dirty="0" smtClean="0">
                <a:latin typeface="Sassoon Primary" pitchFamily="50" charset="0"/>
              </a:rPr>
            </a:br>
            <a:endParaRPr lang="en-US" sz="2800" dirty="0">
              <a:latin typeface="Sassoon Primary" pitchFamily="50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Sassoon Primary" pitchFamily="50" charset="0"/>
              </a:rPr>
              <a:t>K</a:t>
            </a:r>
            <a:r>
              <a:rPr lang="en-GB" sz="2800" dirty="0" smtClean="0">
                <a:latin typeface="Sassoon Primary" pitchFamily="50" charset="0"/>
              </a:rPr>
              <a:t>nobbly</a:t>
            </a:r>
            <a:r>
              <a:rPr lang="en-GB" sz="2800" dirty="0">
                <a:latin typeface="Sassoon Primary" pitchFamily="50" charset="0"/>
              </a:rPr>
              <a:t>, rough, and twisted, especially with age</a:t>
            </a:r>
            <a:r>
              <a:rPr lang="en-GB" sz="2800" dirty="0" smtClean="0">
                <a:latin typeface="Sassoon Primary" pitchFamily="50" charset="0"/>
              </a:rPr>
              <a:t>.</a:t>
            </a:r>
          </a:p>
          <a:p>
            <a:pPr marL="514350" indent="-514350">
              <a:buAutoNum type="arabicParenR"/>
            </a:pPr>
            <a:endParaRPr lang="en-GB" sz="2800" dirty="0">
              <a:latin typeface="Sassoon Primary" pitchFamily="50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Sassoon Primary" pitchFamily="50" charset="0"/>
              </a:rPr>
              <a:t>T</a:t>
            </a:r>
            <a:r>
              <a:rPr lang="en-GB" sz="2800" dirty="0" smtClean="0">
                <a:latin typeface="Sassoon Primary" pitchFamily="50" charset="0"/>
              </a:rPr>
              <a:t>remble </a:t>
            </a:r>
            <a:r>
              <a:rPr lang="en-GB" sz="2800" dirty="0">
                <a:latin typeface="Sassoon Primary" pitchFamily="50" charset="0"/>
              </a:rPr>
              <a:t>or shake with a slight rapid motion.</a:t>
            </a:r>
            <a:endParaRPr lang="en-GB" sz="2800" dirty="0" smtClean="0">
              <a:latin typeface="Sassoon Primary" pitchFamily="50" charset="0"/>
            </a:endParaRPr>
          </a:p>
          <a:p>
            <a:pPr marL="514350" indent="-514350">
              <a:buAutoNum type="arabicParenR"/>
            </a:pPr>
            <a:endParaRPr lang="en-GB" sz="2800" dirty="0" smtClean="0">
              <a:latin typeface="Sassoon Primary" pitchFamily="50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Sassoon Primary" pitchFamily="50" charset="0"/>
              </a:rPr>
              <a:t>E</a:t>
            </a:r>
            <a:r>
              <a:rPr lang="en-GB" sz="2800" dirty="0" smtClean="0">
                <a:latin typeface="Sassoon Primary" pitchFamily="50" charset="0"/>
              </a:rPr>
              <a:t>ating </a:t>
            </a:r>
            <a:r>
              <a:rPr lang="en-GB" sz="2800" dirty="0">
                <a:latin typeface="Sassoon Primary" pitchFamily="50" charset="0"/>
              </a:rPr>
              <a:t>food or prey hungrily or </a:t>
            </a:r>
            <a:r>
              <a:rPr lang="en-GB" sz="2800" dirty="0" smtClean="0">
                <a:latin typeface="Sassoon Primary" pitchFamily="50" charset="0"/>
              </a:rPr>
              <a:t>quickly.</a:t>
            </a:r>
          </a:p>
          <a:p>
            <a:pPr marL="514350" indent="-514350">
              <a:buAutoNum type="arabicParenR"/>
            </a:pPr>
            <a:endParaRPr lang="en-GB" sz="2800" dirty="0">
              <a:latin typeface="Sassoon Primary" pitchFamily="50" charset="0"/>
            </a:endParaRPr>
          </a:p>
          <a:p>
            <a:pPr marL="514350" indent="-514350">
              <a:buAutoNum type="arabicParenR"/>
            </a:pPr>
            <a:r>
              <a:rPr lang="en-GB" sz="2800" dirty="0">
                <a:latin typeface="Sassoon Primary" pitchFamily="50" charset="0"/>
              </a:rPr>
              <a:t>B</a:t>
            </a:r>
            <a:r>
              <a:rPr lang="en-GB" sz="2800" dirty="0" smtClean="0">
                <a:latin typeface="Sassoon Primary" pitchFamily="50" charset="0"/>
              </a:rPr>
              <a:t>urnt </a:t>
            </a:r>
            <a:r>
              <a:rPr lang="en-GB" sz="2800" dirty="0">
                <a:latin typeface="Sassoon Primary" pitchFamily="50" charset="0"/>
              </a:rPr>
              <a:t>and blackened</a:t>
            </a:r>
            <a:r>
              <a:rPr lang="en-GB" sz="2800" dirty="0" smtClean="0">
                <a:latin typeface="Sassoon Primary" pitchFamily="50" charset="0"/>
              </a:rPr>
              <a:t>.</a:t>
            </a:r>
          </a:p>
          <a:p>
            <a:pPr marL="514350" indent="-514350">
              <a:buAutoNum type="arabicParenR"/>
            </a:pPr>
            <a:endParaRPr lang="en-GB" sz="2800" dirty="0">
              <a:latin typeface="Sassoon Primary" pitchFamily="50" charset="0"/>
            </a:endParaRPr>
          </a:p>
          <a:p>
            <a:pPr marL="514350" indent="-514350">
              <a:buAutoNum type="arabicParenR"/>
            </a:pPr>
            <a:r>
              <a:rPr lang="en-GB" sz="2800" dirty="0" smtClean="0">
                <a:latin typeface="Sassoon Primary" pitchFamily="50" charset="0"/>
              </a:rPr>
              <a:t>To cover or surround something. </a:t>
            </a:r>
          </a:p>
          <a:p>
            <a:endParaRPr lang="en-GB" sz="2800" dirty="0" smtClean="0">
              <a:latin typeface="Sassoon Primary" pitchFamily="50" charset="0"/>
            </a:endParaRPr>
          </a:p>
          <a:p>
            <a:r>
              <a:rPr lang="en-GB" sz="2800" dirty="0" smtClean="0">
                <a:latin typeface="Sassoon Primary" pitchFamily="50" charset="0"/>
              </a:rPr>
              <a:t>6) Make </a:t>
            </a:r>
            <a:r>
              <a:rPr lang="en-GB" sz="2800" dirty="0">
                <a:latin typeface="Sassoon Primary" pitchFamily="50" charset="0"/>
              </a:rPr>
              <a:t>or become spread out from a rolled or folded </a:t>
            </a:r>
            <a:r>
              <a:rPr lang="en-GB" sz="2800" dirty="0" smtClean="0">
                <a:latin typeface="Sassoon Primary" pitchFamily="50" charset="0"/>
              </a:rPr>
              <a:t>state.</a:t>
            </a:r>
          </a:p>
          <a:p>
            <a:endParaRPr lang="en-GB" sz="2800" dirty="0">
              <a:latin typeface="Sassoon Primary" pitchFamily="50" charset="0"/>
            </a:endParaRPr>
          </a:p>
          <a:p>
            <a:r>
              <a:rPr lang="en-GB" sz="2800" dirty="0" smtClean="0">
                <a:latin typeface="Sassoon Primary" pitchFamily="50" charset="0"/>
              </a:rPr>
              <a:t>Challenge: Choose 3 words from the text and create a dictionary. </a:t>
            </a:r>
            <a:endParaRPr lang="en-US" sz="2800" dirty="0">
              <a:latin typeface="Sassoon Primary" pitchFamily="50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970F107-CD1C-45ED-BBC2-AA417C8F1D1A}"/>
              </a:ext>
            </a:extLst>
          </p:cNvPr>
          <p:cNvSpPr txBox="1">
            <a:spLocks/>
          </p:cNvSpPr>
          <p:nvPr/>
        </p:nvSpPr>
        <p:spPr>
          <a:xfrm>
            <a:off x="2042554" y="-14898"/>
            <a:ext cx="7659585" cy="4478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b="1" dirty="0" smtClean="0">
                <a:latin typeface="Sassoon Primary" pitchFamily="50" charset="0"/>
              </a:rPr>
              <a:t>Day </a:t>
            </a:r>
            <a:r>
              <a:rPr lang="en-GB" b="1" dirty="0" smtClean="0">
                <a:latin typeface="Sassoon Primary" pitchFamily="50" charset="0"/>
              </a:rPr>
              <a:t>1 – Vocabulary check (Pages 11 and 12)</a:t>
            </a:r>
            <a:endParaRPr lang="en-GB" b="1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853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45"/>
    </mc:Choice>
    <mc:Fallback xmlns="">
      <p:transition spd="slow" advTm="64445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9010" y="447882"/>
            <a:ext cx="11282290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800" dirty="0" smtClean="0">
                <a:latin typeface="Sassoon Primary" pitchFamily="50" charset="0"/>
              </a:rPr>
              <a:t>Find and copy a simile that has been used to describe the weather.</a:t>
            </a:r>
          </a:p>
          <a:p>
            <a:endParaRPr lang="en-US" sz="2800" dirty="0">
              <a:latin typeface="Sassoon Primary" pitchFamily="50" charset="0"/>
            </a:endParaRPr>
          </a:p>
          <a:p>
            <a:r>
              <a:rPr lang="en-US" sz="2800" dirty="0" smtClean="0">
                <a:latin typeface="Sassoon Primary" pitchFamily="50" charset="0"/>
              </a:rPr>
              <a:t>2) Why has the author used a hyphen in this sentence?</a:t>
            </a:r>
          </a:p>
          <a:p>
            <a:pPr algn="ctr"/>
            <a:r>
              <a:rPr lang="en-GB" sz="2800" b="1" dirty="0" smtClean="0">
                <a:latin typeface="Sassoon Primary" pitchFamily="50" charset="0"/>
              </a:rPr>
              <a:t>‘</a:t>
            </a:r>
            <a:r>
              <a:rPr lang="en-GB" sz="2800" b="1" dirty="0">
                <a:latin typeface="Sassoon Primary" pitchFamily="50" charset="0"/>
              </a:rPr>
              <a:t>Betty?’ said the boy </a:t>
            </a:r>
            <a:r>
              <a:rPr lang="en-GB" sz="2800" b="1" dirty="0" smtClean="0">
                <a:latin typeface="Sassoon Primary" pitchFamily="50" charset="0"/>
              </a:rPr>
              <a:t>uncertainly</a:t>
            </a:r>
            <a:r>
              <a:rPr lang="en-GB" sz="2800" b="1" dirty="0">
                <a:latin typeface="Sassoon Primary" pitchFamily="50" charset="0"/>
              </a:rPr>
              <a:t>. ‘Should we </a:t>
            </a:r>
            <a:r>
              <a:rPr lang="en-GB" sz="2800" b="1" dirty="0" smtClean="0">
                <a:latin typeface="Sassoon Primary" pitchFamily="50" charset="0"/>
              </a:rPr>
              <a:t>–’</a:t>
            </a:r>
          </a:p>
          <a:p>
            <a:pPr algn="ctr"/>
            <a:endParaRPr lang="en-GB" sz="2800" b="1" dirty="0">
              <a:latin typeface="Sassoon Primary" pitchFamily="50" charset="0"/>
            </a:endParaRPr>
          </a:p>
          <a:p>
            <a:r>
              <a:rPr lang="en-GB" sz="2800" dirty="0" smtClean="0">
                <a:latin typeface="Sassoon Primary" pitchFamily="50" charset="0"/>
              </a:rPr>
              <a:t>3) Why did the girl grow restless?</a:t>
            </a:r>
          </a:p>
          <a:p>
            <a:endParaRPr lang="en-GB" sz="2800" b="1" dirty="0">
              <a:latin typeface="Sassoon Primary" pitchFamily="50" charset="0"/>
            </a:endParaRPr>
          </a:p>
          <a:p>
            <a:r>
              <a:rPr lang="en-GB" sz="2800" dirty="0" smtClean="0">
                <a:latin typeface="Sassoon Primary" pitchFamily="50" charset="0"/>
              </a:rPr>
              <a:t>4) Define ‘unfurled’ </a:t>
            </a:r>
          </a:p>
          <a:p>
            <a:endParaRPr lang="en-GB" sz="2800" dirty="0">
              <a:latin typeface="Sassoon Primary" pitchFamily="50" charset="0"/>
            </a:endParaRPr>
          </a:p>
          <a:p>
            <a:r>
              <a:rPr lang="en-GB" sz="2800" dirty="0" smtClean="0">
                <a:latin typeface="Sassoon Primary" pitchFamily="50" charset="0"/>
              </a:rPr>
              <a:t>5) How was Betty feeling after the boy woke up? Use evidence from the text to support your answer. </a:t>
            </a:r>
            <a:endParaRPr lang="en-GB" sz="2800" dirty="0" smtClean="0">
              <a:latin typeface="Sassoon Primary" pitchFamily="50" charset="0"/>
            </a:endParaRPr>
          </a:p>
          <a:p>
            <a:endParaRPr lang="en-GB" sz="2800" dirty="0">
              <a:latin typeface="Sassoon Primary" pitchFamily="50" charset="0"/>
            </a:endParaRPr>
          </a:p>
          <a:p>
            <a:r>
              <a:rPr lang="en-GB" sz="2800" dirty="0" smtClean="0">
                <a:latin typeface="Sassoon Primary" pitchFamily="50" charset="0"/>
              </a:rPr>
              <a:t>6) Predic</a:t>
            </a:r>
            <a:r>
              <a:rPr lang="en-GB" sz="2800" dirty="0" smtClean="0">
                <a:latin typeface="Sassoon Primary" pitchFamily="50" charset="0"/>
              </a:rPr>
              <a:t>t what you think is going to happen next using evidence from the text. </a:t>
            </a:r>
            <a:endParaRPr lang="en-US" sz="2800" dirty="0">
              <a:latin typeface="Sassoon Primary" pitchFamily="50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970F107-CD1C-45ED-BBC2-AA417C8F1D1A}"/>
              </a:ext>
            </a:extLst>
          </p:cNvPr>
          <p:cNvSpPr txBox="1">
            <a:spLocks/>
          </p:cNvSpPr>
          <p:nvPr/>
        </p:nvSpPr>
        <p:spPr>
          <a:xfrm>
            <a:off x="3998638" y="0"/>
            <a:ext cx="6271846" cy="4478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b="1" dirty="0" smtClean="0">
                <a:latin typeface="Sassoon Primary" pitchFamily="50" charset="0"/>
              </a:rPr>
              <a:t>Day 2 - Page 11 - 13</a:t>
            </a:r>
            <a:endParaRPr lang="en-GB" b="1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480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45"/>
    </mc:Choice>
    <mc:Fallback xmlns="">
      <p:transition spd="slow" advTm="64445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9010" y="480128"/>
            <a:ext cx="11282290" cy="73558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US" sz="2600" dirty="0" smtClean="0">
                <a:latin typeface="Sassoon Primary" pitchFamily="50" charset="0"/>
              </a:rPr>
              <a:t>Find two pieces of evidence in the text that suggest that the ferry is old. </a:t>
            </a:r>
          </a:p>
          <a:p>
            <a:pPr marL="514350" indent="-514350">
              <a:buAutoNum type="arabicParenR"/>
            </a:pPr>
            <a:endParaRPr lang="en-US" sz="2600" dirty="0">
              <a:latin typeface="Sassoon Primary" pitchFamily="50" charset="0"/>
            </a:endParaRPr>
          </a:p>
          <a:p>
            <a:pPr marL="514350" indent="-514350">
              <a:buAutoNum type="arabicParenR"/>
            </a:pPr>
            <a:r>
              <a:rPr lang="en-US" sz="2600" dirty="0" smtClean="0">
                <a:latin typeface="Sassoon Primary" pitchFamily="50" charset="0"/>
              </a:rPr>
              <a:t>Define nattering.</a:t>
            </a:r>
          </a:p>
          <a:p>
            <a:pPr marL="514350" indent="-514350">
              <a:buAutoNum type="arabicParenR"/>
            </a:pPr>
            <a:endParaRPr lang="en-US" sz="2600" dirty="0">
              <a:latin typeface="Sassoon Primary" pitchFamily="50" charset="0"/>
            </a:endParaRPr>
          </a:p>
          <a:p>
            <a:pPr marL="514350" indent="-514350">
              <a:buAutoNum type="arabicParenR"/>
            </a:pPr>
            <a:r>
              <a:rPr lang="en-US" sz="2600" dirty="0" smtClean="0">
                <a:latin typeface="Sassoon Primary" pitchFamily="50" charset="0"/>
              </a:rPr>
              <a:t>Do you think </a:t>
            </a:r>
            <a:r>
              <a:rPr lang="en-US" sz="2600" dirty="0" err="1" smtClean="0">
                <a:latin typeface="Sassoon Primary" pitchFamily="50" charset="0"/>
              </a:rPr>
              <a:t>Fionn</a:t>
            </a:r>
            <a:r>
              <a:rPr lang="en-US" sz="2600" dirty="0" smtClean="0">
                <a:latin typeface="Sassoon Primary" pitchFamily="50" charset="0"/>
              </a:rPr>
              <a:t> is enjoying his time on the ferry? Use evidence to support your answer. </a:t>
            </a:r>
          </a:p>
          <a:p>
            <a:pPr marL="514350" indent="-514350">
              <a:buAutoNum type="arabicParenR"/>
            </a:pPr>
            <a:endParaRPr lang="en-US" sz="2600" dirty="0">
              <a:latin typeface="Sassoon Primary" pitchFamily="50" charset="0"/>
            </a:endParaRPr>
          </a:p>
          <a:p>
            <a:pPr marL="514350" indent="-514350">
              <a:buAutoNum type="arabicParenR"/>
            </a:pPr>
            <a:r>
              <a:rPr lang="en-GB" sz="2600" dirty="0" smtClean="0">
                <a:latin typeface="Sassoon Primary" pitchFamily="50" charset="0"/>
              </a:rPr>
              <a:t>Look at the line </a:t>
            </a:r>
            <a:r>
              <a:rPr lang="en-GB" sz="2600" u="sng" dirty="0" smtClean="0">
                <a:latin typeface="Sassoon Primary" pitchFamily="50" charset="0"/>
              </a:rPr>
              <a:t>‘Don’t </a:t>
            </a:r>
            <a:r>
              <a:rPr lang="en-GB" sz="2600" u="sng" dirty="0">
                <a:latin typeface="Sassoon Primary" pitchFamily="50" charset="0"/>
              </a:rPr>
              <a:t>be such a baby!’ Tara taunted</a:t>
            </a:r>
            <a:r>
              <a:rPr lang="en-GB" sz="2600" u="sng" dirty="0" smtClean="0">
                <a:latin typeface="Sassoon Primary" pitchFamily="50" charset="0"/>
              </a:rPr>
              <a:t>. </a:t>
            </a:r>
            <a:r>
              <a:rPr lang="en-GB" sz="2600" dirty="0" smtClean="0">
                <a:latin typeface="Sassoon Primary" pitchFamily="50" charset="0"/>
              </a:rPr>
              <a:t>What impression does this give you of Tara? </a:t>
            </a:r>
          </a:p>
          <a:p>
            <a:pPr marL="514350" indent="-514350">
              <a:buAutoNum type="arabicParenR"/>
            </a:pPr>
            <a:endParaRPr lang="en-GB" sz="2600" u="sng" dirty="0">
              <a:latin typeface="Sassoon Primary" pitchFamily="50" charset="0"/>
            </a:endParaRPr>
          </a:p>
          <a:p>
            <a:pPr marL="514350" indent="-514350">
              <a:buAutoNum type="arabicParenR"/>
            </a:pPr>
            <a:r>
              <a:rPr lang="en-GB" sz="2600" dirty="0" smtClean="0">
                <a:latin typeface="Sassoon Primary" pitchFamily="50" charset="0"/>
              </a:rPr>
              <a:t>Look at the line </a:t>
            </a:r>
            <a:r>
              <a:rPr lang="en-GB" sz="2600" u="sng" dirty="0" smtClean="0">
                <a:latin typeface="Sassoon Primary" pitchFamily="50" charset="0"/>
              </a:rPr>
              <a:t>I’m </a:t>
            </a:r>
            <a:r>
              <a:rPr lang="en-GB" sz="2600" u="sng" dirty="0">
                <a:latin typeface="Sassoon Primary" pitchFamily="50" charset="0"/>
              </a:rPr>
              <a:t>mature now, </a:t>
            </a:r>
            <a:r>
              <a:rPr lang="en-GB" sz="2600" u="sng" dirty="0" err="1" smtClean="0">
                <a:latin typeface="Sassoon Primary" pitchFamily="50" charset="0"/>
              </a:rPr>
              <a:t>Fionny</a:t>
            </a:r>
            <a:r>
              <a:rPr lang="en-GB" sz="2600" u="sng" dirty="0" smtClean="0">
                <a:latin typeface="Sassoon Primary" pitchFamily="50" charset="0"/>
              </a:rPr>
              <a:t>. </a:t>
            </a:r>
            <a:r>
              <a:rPr lang="en-GB" sz="2600" u="sng" dirty="0">
                <a:latin typeface="Sassoon Primary" pitchFamily="50" charset="0"/>
              </a:rPr>
              <a:t>My interests have changed</a:t>
            </a:r>
            <a:r>
              <a:rPr lang="en-GB" sz="2600" u="sng" dirty="0" smtClean="0">
                <a:latin typeface="Sassoon Primary" pitchFamily="50" charset="0"/>
              </a:rPr>
              <a:t>.</a:t>
            </a:r>
            <a:r>
              <a:rPr lang="en-GB" sz="2600" dirty="0" smtClean="0">
                <a:latin typeface="Sassoon Primary" pitchFamily="50" charset="0"/>
              </a:rPr>
              <a:t> Why has the author used italics?</a:t>
            </a:r>
          </a:p>
          <a:p>
            <a:pPr marL="514350" indent="-514350">
              <a:buAutoNum type="arabicParenR"/>
            </a:pPr>
            <a:endParaRPr lang="en-GB" sz="2600" dirty="0" smtClean="0">
              <a:latin typeface="Sassoon Primary" pitchFamily="50" charset="0"/>
            </a:endParaRPr>
          </a:p>
          <a:p>
            <a:r>
              <a:rPr lang="en-GB" sz="2600" dirty="0" smtClean="0">
                <a:latin typeface="Sassoon Primary" pitchFamily="50" charset="0"/>
              </a:rPr>
              <a:t>6) </a:t>
            </a:r>
            <a:r>
              <a:rPr lang="en-GB" sz="2600" dirty="0" err="1" smtClean="0">
                <a:latin typeface="Sassoon Primary" pitchFamily="50" charset="0"/>
              </a:rPr>
              <a:t>Fionn</a:t>
            </a:r>
            <a:r>
              <a:rPr lang="en-GB" sz="2600" dirty="0" smtClean="0">
                <a:latin typeface="Sassoon Primary" pitchFamily="50" charset="0"/>
              </a:rPr>
              <a:t> went back to staring at the blurry horizon to help his headache. True or false? Prove it.</a:t>
            </a:r>
            <a:endParaRPr lang="en-US" sz="2600" dirty="0" smtClean="0">
              <a:latin typeface="Sassoon Primary" pitchFamily="50" charset="0"/>
            </a:endParaRPr>
          </a:p>
          <a:p>
            <a:pPr marL="514350" indent="-514350">
              <a:buAutoNum type="arabicParenR"/>
            </a:pPr>
            <a:endParaRPr lang="en-US" sz="2800" b="1" dirty="0">
              <a:latin typeface="Sassoon Primary" pitchFamily="50" charset="0"/>
            </a:endParaRPr>
          </a:p>
          <a:p>
            <a:pPr marL="514350" indent="-514350">
              <a:buAutoNum type="arabicParenR"/>
            </a:pPr>
            <a:endParaRPr lang="en-US" sz="2800" dirty="0">
              <a:latin typeface="Sassoon Primary" pitchFamily="50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6970F107-CD1C-45ED-BBC2-AA417C8F1D1A}"/>
              </a:ext>
            </a:extLst>
          </p:cNvPr>
          <p:cNvSpPr txBox="1">
            <a:spLocks/>
          </p:cNvSpPr>
          <p:nvPr/>
        </p:nvSpPr>
        <p:spPr>
          <a:xfrm>
            <a:off x="3297994" y="0"/>
            <a:ext cx="6271846" cy="44788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b="1" dirty="0" smtClean="0">
                <a:latin typeface="Sassoon Primary" pitchFamily="50" charset="0"/>
              </a:rPr>
              <a:t>Day </a:t>
            </a:r>
            <a:r>
              <a:rPr lang="en-GB" b="1" dirty="0" smtClean="0">
                <a:latin typeface="Sassoon Primary" pitchFamily="50" charset="0"/>
              </a:rPr>
              <a:t>3 – </a:t>
            </a:r>
            <a:r>
              <a:rPr lang="en-GB" b="1" dirty="0" smtClean="0">
                <a:latin typeface="Sassoon Primary" pitchFamily="50" charset="0"/>
              </a:rPr>
              <a:t>Chapter 1 – Page 1-3</a:t>
            </a:r>
            <a:endParaRPr lang="en-GB" b="1" dirty="0">
              <a:latin typeface="Sassoon Primary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411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45"/>
    </mc:Choice>
    <mc:Fallback xmlns="">
      <p:transition spd="slow" advTm="64445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761</TotalTime>
  <Words>266</Words>
  <Application>Microsoft Office PowerPoint</Application>
  <PresentationFormat>Custom</PresentationFormat>
  <Paragraphs>49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 Session 09.02.21</dc:title>
  <dc:creator>Lindsey Roberts</dc:creator>
  <cp:lastModifiedBy>Rebecca Kemp</cp:lastModifiedBy>
  <cp:revision>54</cp:revision>
  <cp:lastPrinted>2021-05-17T15:49:10Z</cp:lastPrinted>
  <dcterms:created xsi:type="dcterms:W3CDTF">2021-02-08T07:48:33Z</dcterms:created>
  <dcterms:modified xsi:type="dcterms:W3CDTF">2022-03-17T14:34:57Z</dcterms:modified>
</cp:coreProperties>
</file>