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B00110-67C1-4BDB-6785-F3CF553A8802}" v="802" dt="2021-10-24T14:38:02.230"/>
    <p1510:client id="{DCD62E2C-6071-D9A3-D842-91A7C15A7201}" v="1375" dt="2021-10-27T10:37:52.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673" autoAdjust="0"/>
  </p:normalViewPr>
  <p:slideViewPr>
    <p:cSldViewPr>
      <p:cViewPr>
        <p:scale>
          <a:sx n="103" d="100"/>
          <a:sy n="103" d="100"/>
        </p:scale>
        <p:origin x="-204"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6AEC34-0F29-499A-8E8E-8ABFF710ABF9}" type="datetimeFigureOut">
              <a:rPr lang="en-GB" smtClean="0"/>
              <a:t>02/11/2021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575D9E-530B-4B71-9FA7-BF37CE32CF84}" type="slidenum">
              <a:rPr lang="en-GB" smtClean="0"/>
              <a:t>‹#›</a:t>
            </a:fld>
            <a:endParaRPr lang="en-GB"/>
          </a:p>
        </p:txBody>
      </p:sp>
    </p:spTree>
    <p:extLst>
      <p:ext uri="{BB962C8B-B14F-4D97-AF65-F5344CB8AC3E}">
        <p14:creationId xmlns:p14="http://schemas.microsoft.com/office/powerpoint/2010/main" val="4292022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75D9E-530B-4B71-9FA7-BF37CE32CF84}" type="slidenum">
              <a:rPr lang="en-GB" smtClean="0"/>
              <a:t>2</a:t>
            </a:fld>
            <a:endParaRPr lang="en-GB"/>
          </a:p>
        </p:txBody>
      </p:sp>
    </p:spTree>
    <p:extLst>
      <p:ext uri="{BB962C8B-B14F-4D97-AF65-F5344CB8AC3E}">
        <p14:creationId xmlns:p14="http://schemas.microsoft.com/office/powerpoint/2010/main" val="2834587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75D9E-530B-4B71-9FA7-BF37CE32CF84}" type="slidenum">
              <a:rPr lang="en-GB" smtClean="0"/>
              <a:t>3</a:t>
            </a:fld>
            <a:endParaRPr lang="en-GB"/>
          </a:p>
        </p:txBody>
      </p:sp>
    </p:spTree>
    <p:extLst>
      <p:ext uri="{BB962C8B-B14F-4D97-AF65-F5344CB8AC3E}">
        <p14:creationId xmlns:p14="http://schemas.microsoft.com/office/powerpoint/2010/main" val="196847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75D9E-530B-4B71-9FA7-BF37CE32CF84}" type="slidenum">
              <a:rPr lang="en-GB" smtClean="0"/>
              <a:t>6</a:t>
            </a:fld>
            <a:endParaRPr lang="en-GB"/>
          </a:p>
        </p:txBody>
      </p:sp>
    </p:spTree>
    <p:extLst>
      <p:ext uri="{BB962C8B-B14F-4D97-AF65-F5344CB8AC3E}">
        <p14:creationId xmlns:p14="http://schemas.microsoft.com/office/powerpoint/2010/main" val="4177112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Could</a:t>
            </a:r>
            <a:r>
              <a:rPr lang="en-GB" baseline="0" dirty="0"/>
              <a:t> combine page 6 and 7 as one lesson </a:t>
            </a:r>
            <a:endParaRPr lang="en-GB" dirty="0"/>
          </a:p>
        </p:txBody>
      </p:sp>
      <p:sp>
        <p:nvSpPr>
          <p:cNvPr id="4" name="Slide Number Placeholder 3"/>
          <p:cNvSpPr>
            <a:spLocks noGrp="1"/>
          </p:cNvSpPr>
          <p:nvPr>
            <p:ph type="sldNum" sz="quarter" idx="10"/>
          </p:nvPr>
        </p:nvSpPr>
        <p:spPr/>
        <p:txBody>
          <a:bodyPr/>
          <a:lstStyle/>
          <a:p>
            <a:fld id="{B7575D9E-530B-4B71-9FA7-BF37CE32CF84}" type="slidenum">
              <a:rPr lang="en-GB" smtClean="0"/>
              <a:t>7</a:t>
            </a:fld>
            <a:endParaRPr lang="en-GB"/>
          </a:p>
        </p:txBody>
      </p:sp>
    </p:spTree>
    <p:extLst>
      <p:ext uri="{BB962C8B-B14F-4D97-AF65-F5344CB8AC3E}">
        <p14:creationId xmlns:p14="http://schemas.microsoft.com/office/powerpoint/2010/main" val="1483678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90600"/>
            <a:ext cx="7772400" cy="1470025"/>
          </a:xfrm>
        </p:spPr>
        <p:txBody>
          <a:bodyPr>
            <a:normAutofit/>
          </a:bodyPr>
          <a:lstStyle/>
          <a:p>
            <a:r>
              <a:rPr lang="en-GB" sz="6600" dirty="0">
                <a:latin typeface="Sassoon Primary" pitchFamily="50" charset="0"/>
              </a:rPr>
              <a:t>A Boy Called Bat </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6061" b="2267"/>
          <a:stretch/>
        </p:blipFill>
        <p:spPr bwMode="auto">
          <a:xfrm>
            <a:off x="3276600" y="2514601"/>
            <a:ext cx="2362200" cy="35583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1129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5029200"/>
          </a:xfrm>
        </p:spPr>
        <p:txBody>
          <a:bodyPr>
            <a:normAutofit fontScale="92500" lnSpcReduction="20000"/>
          </a:bodyPr>
          <a:lstStyle/>
          <a:p>
            <a:pPr marL="514350" indent="-514350">
              <a:buFont typeface="+mj-lt"/>
              <a:buAutoNum type="arabicPeriod"/>
            </a:pPr>
            <a:r>
              <a:rPr lang="en-GB" dirty="0">
                <a:latin typeface="Sassoon Primary" pitchFamily="50" charset="0"/>
              </a:rPr>
              <a:t>Why was Bixby Alexander Tom staring into the refrigerator? </a:t>
            </a:r>
          </a:p>
          <a:p>
            <a:pPr marL="514350" indent="-514350">
              <a:buFont typeface="+mj-lt"/>
              <a:buAutoNum type="arabicPeriod"/>
            </a:pPr>
            <a:endParaRPr lang="en-GB" dirty="0">
              <a:solidFill>
                <a:srgbClr val="FF0000"/>
              </a:solidFill>
              <a:latin typeface="Sassoon Primary" pitchFamily="50" charset="0"/>
            </a:endParaRPr>
          </a:p>
          <a:p>
            <a:pPr marL="514350" indent="-514350">
              <a:buFont typeface="+mj-lt"/>
              <a:buAutoNum type="arabicPeriod"/>
            </a:pPr>
            <a:r>
              <a:rPr lang="en-GB" dirty="0">
                <a:latin typeface="Sassoon Primary" pitchFamily="50" charset="0"/>
              </a:rPr>
              <a:t>What does the word ‘staring’ mean?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Choose four things from the text that Bixby Alexander Tam did not like?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What do you think this story is going to be about? </a:t>
            </a:r>
          </a:p>
          <a:p>
            <a:pPr marL="514350" indent="-514350">
              <a:buFont typeface="+mj-lt"/>
              <a:buAutoNum type="arabicPeriod"/>
            </a:pPr>
            <a:endParaRPr lang="en-GB" dirty="0"/>
          </a:p>
          <a:p>
            <a:pPr marL="0" indent="0">
              <a:buNone/>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2" name="Title 1"/>
          <p:cNvSpPr>
            <a:spLocks noGrp="1"/>
          </p:cNvSpPr>
          <p:nvPr>
            <p:ph type="title"/>
          </p:nvPr>
        </p:nvSpPr>
        <p:spPr/>
        <p:txBody>
          <a:bodyPr/>
          <a:lstStyle/>
          <a:p>
            <a:r>
              <a:rPr lang="en-GB" dirty="0">
                <a:latin typeface="Sassoon Primary" pitchFamily="50" charset="0"/>
              </a:rPr>
              <a:t>Page 1</a:t>
            </a:r>
          </a:p>
        </p:txBody>
      </p:sp>
      <p:sp>
        <p:nvSpPr>
          <p:cNvPr id="4" name="TextBox 3"/>
          <p:cNvSpPr txBox="1"/>
          <p:nvPr/>
        </p:nvSpPr>
        <p:spPr>
          <a:xfrm>
            <a:off x="990600" y="2086494"/>
            <a:ext cx="6172200" cy="461665"/>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He was trying to decide what to eat. </a:t>
            </a:r>
          </a:p>
        </p:txBody>
      </p:sp>
      <p:sp>
        <p:nvSpPr>
          <p:cNvPr id="6" name="TextBox 5"/>
          <p:cNvSpPr txBox="1"/>
          <p:nvPr/>
        </p:nvSpPr>
        <p:spPr>
          <a:xfrm>
            <a:off x="1017103" y="3048000"/>
            <a:ext cx="6172200" cy="461665"/>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To fixate or look vacantly at something. </a:t>
            </a:r>
          </a:p>
        </p:txBody>
      </p:sp>
      <p:sp>
        <p:nvSpPr>
          <p:cNvPr id="7" name="TextBox 6"/>
          <p:cNvSpPr txBox="1"/>
          <p:nvPr/>
        </p:nvSpPr>
        <p:spPr>
          <a:xfrm>
            <a:off x="1000538" y="4343400"/>
            <a:ext cx="7991062" cy="830997"/>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He didn’t like to waste energy, eat leftovers, cheese that had to be sliced, or any of the yogurt in the fridge. </a:t>
            </a:r>
          </a:p>
        </p:txBody>
      </p:sp>
    </p:spTree>
    <p:extLst>
      <p:ext uri="{BB962C8B-B14F-4D97-AF65-F5344CB8AC3E}">
        <p14:creationId xmlns:p14="http://schemas.microsoft.com/office/powerpoint/2010/main" val="75953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pitchFamily="50" charset="0"/>
              </a:rPr>
              <a:t>Page 2 </a:t>
            </a:r>
          </a:p>
        </p:txBody>
      </p:sp>
      <p:sp>
        <p:nvSpPr>
          <p:cNvPr id="3" name="Content Placeholder 2"/>
          <p:cNvSpPr>
            <a:spLocks noGrp="1"/>
          </p:cNvSpPr>
          <p:nvPr>
            <p:ph idx="1"/>
          </p:nvPr>
        </p:nvSpPr>
        <p:spPr>
          <a:xfrm>
            <a:off x="457200" y="1600200"/>
            <a:ext cx="8229600" cy="4876800"/>
          </a:xfrm>
        </p:spPr>
        <p:txBody>
          <a:bodyPr vert="horz" lIns="91440" tIns="45720" rIns="91440" bIns="45720" rtlCol="0" anchor="t">
            <a:normAutofit fontScale="92500" lnSpcReduction="10000"/>
          </a:bodyPr>
          <a:lstStyle/>
          <a:p>
            <a:pPr marL="514350" indent="-514350">
              <a:buFont typeface="+mj-lt"/>
              <a:buAutoNum type="arabicPeriod"/>
            </a:pPr>
            <a:r>
              <a:rPr lang="en-GB" dirty="0">
                <a:latin typeface="Sassoon Primary" pitchFamily="50" charset="0"/>
              </a:rPr>
              <a:t>Where was Janie cutting out pictures from?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What flavour of yogurt was Bat sure that Janie had eaten?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a:rPr>
              <a:t>Why did Bat choose to wear his sister's earmuffs? </a:t>
            </a:r>
            <a:endParaRPr lang="en-GB" dirty="0">
              <a:latin typeface="Sassoon Primary" pitchFamily="50" charset="0"/>
            </a:endParaRP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What does the word ‘hilarious’ mean?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endParaRPr lang="en-GB" dirty="0">
              <a:latin typeface="Sassoon Primary" pitchFamily="50" charset="0"/>
            </a:endParaRPr>
          </a:p>
        </p:txBody>
      </p:sp>
      <p:sp>
        <p:nvSpPr>
          <p:cNvPr id="4" name="TextBox 3"/>
          <p:cNvSpPr txBox="1"/>
          <p:nvPr/>
        </p:nvSpPr>
        <p:spPr>
          <a:xfrm>
            <a:off x="959141" y="1924574"/>
            <a:ext cx="7315200" cy="461665"/>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She was cutting out pictures from old magazines. </a:t>
            </a:r>
          </a:p>
        </p:txBody>
      </p:sp>
      <p:sp>
        <p:nvSpPr>
          <p:cNvPr id="5" name="TextBox 4"/>
          <p:cNvSpPr txBox="1"/>
          <p:nvPr/>
        </p:nvSpPr>
        <p:spPr>
          <a:xfrm>
            <a:off x="909477" y="3329214"/>
            <a:ext cx="7656444" cy="830997"/>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He was sure she had eaten all of the lemon and vanilla yogurts. </a:t>
            </a:r>
          </a:p>
        </p:txBody>
      </p:sp>
      <p:sp>
        <p:nvSpPr>
          <p:cNvPr id="6" name="TextBox 5"/>
          <p:cNvSpPr txBox="1"/>
          <p:nvPr/>
        </p:nvSpPr>
        <p:spPr>
          <a:xfrm>
            <a:off x="911665" y="4967586"/>
            <a:ext cx="8001000" cy="461665"/>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So that they would muffle loud noises. </a:t>
            </a:r>
          </a:p>
        </p:txBody>
      </p:sp>
      <p:sp>
        <p:nvSpPr>
          <p:cNvPr id="7" name="TextBox 6"/>
          <p:cNvSpPr txBox="1"/>
          <p:nvPr/>
        </p:nvSpPr>
        <p:spPr>
          <a:xfrm>
            <a:off x="955281" y="5884177"/>
            <a:ext cx="8001000" cy="461665"/>
          </a:xfrm>
          <a:prstGeom prst="rect">
            <a:avLst/>
          </a:prstGeom>
          <a:noFill/>
        </p:spPr>
        <p:txBody>
          <a:bodyPr wrap="square" rtlCol="0">
            <a:spAutoFit/>
          </a:bodyPr>
          <a:lstStyle/>
          <a:p>
            <a:r>
              <a:rPr lang="en-GB" sz="2400" dirty="0">
                <a:solidFill>
                  <a:schemeClr val="accent5">
                    <a:lumMod val="60000"/>
                    <a:lumOff val="40000"/>
                  </a:schemeClr>
                </a:solidFill>
                <a:latin typeface="Sassoon Primary" pitchFamily="50" charset="0"/>
              </a:rPr>
              <a:t>Extremely funny or amusing. </a:t>
            </a:r>
          </a:p>
        </p:txBody>
      </p:sp>
    </p:spTree>
    <p:extLst>
      <p:ext uri="{BB962C8B-B14F-4D97-AF65-F5344CB8AC3E}">
        <p14:creationId xmlns:p14="http://schemas.microsoft.com/office/powerpoint/2010/main" val="2538322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pitchFamily="50" charset="0"/>
              </a:rPr>
              <a:t>Page 3 </a:t>
            </a:r>
          </a:p>
        </p:txBody>
      </p:sp>
      <p:sp>
        <p:nvSpPr>
          <p:cNvPr id="3" name="Content Placeholder 2"/>
          <p:cNvSpPr>
            <a:spLocks noGrp="1"/>
          </p:cNvSpPr>
          <p:nvPr>
            <p:ph idx="1"/>
          </p:nvPr>
        </p:nvSpPr>
        <p:spPr/>
        <p:txBody>
          <a:bodyPr/>
          <a:lstStyle/>
          <a:p>
            <a:pPr marL="514350" indent="-514350">
              <a:buFont typeface="+mj-lt"/>
              <a:buAutoNum type="arabicPeriod"/>
            </a:pPr>
            <a:r>
              <a:rPr lang="en-GB" dirty="0">
                <a:latin typeface="Sassoon Primary" pitchFamily="50" charset="0"/>
              </a:rPr>
              <a:t>Why had the nickname ‘Bat’ stuck? </a:t>
            </a:r>
          </a:p>
          <a:p>
            <a:pPr marL="514350" indent="-514350">
              <a:buFont typeface="+mj-lt"/>
              <a:buAutoNum type="arabicPeriod"/>
            </a:pPr>
            <a:endParaRPr lang="en-GB" sz="1800" dirty="0">
              <a:latin typeface="Sassoon Primary" pitchFamily="50" charset="0"/>
            </a:endParaRPr>
          </a:p>
          <a:p>
            <a:pPr marL="514350" indent="-514350">
              <a:buFont typeface="+mj-lt"/>
              <a:buAutoNum type="arabicPeriod"/>
            </a:pPr>
            <a:endParaRPr lang="en-GB" sz="1800" dirty="0">
              <a:latin typeface="Sassoon Primary" pitchFamily="50" charset="0"/>
            </a:endParaRPr>
          </a:p>
          <a:p>
            <a:pPr marL="514350" indent="-514350">
              <a:buFont typeface="+mj-lt"/>
              <a:buAutoNum type="arabicPeriod"/>
            </a:pPr>
            <a:r>
              <a:rPr lang="en-GB" dirty="0">
                <a:latin typeface="Sassoon Primary" pitchFamily="50" charset="0"/>
              </a:rPr>
              <a:t>What was Bat’s favourite thing? </a:t>
            </a:r>
          </a:p>
          <a:p>
            <a:pPr marL="514350" indent="-514350">
              <a:buFont typeface="+mj-lt"/>
              <a:buAutoNum type="arabicPeriod"/>
            </a:pPr>
            <a:endParaRPr lang="en-GB" sz="2800" dirty="0">
              <a:latin typeface="Sassoon Primary" pitchFamily="50" charset="0"/>
            </a:endParaRPr>
          </a:p>
          <a:p>
            <a:pPr marL="514350" indent="-514350">
              <a:buFont typeface="+mj-lt"/>
              <a:buAutoNum type="arabicPeriod"/>
            </a:pPr>
            <a:r>
              <a:rPr lang="en-GB" sz="2800" dirty="0">
                <a:latin typeface="Sassoon Primary" pitchFamily="50" charset="0"/>
              </a:rPr>
              <a:t>What do you think is going to happen next in the story? </a:t>
            </a:r>
          </a:p>
        </p:txBody>
      </p:sp>
      <p:sp>
        <p:nvSpPr>
          <p:cNvPr id="4" name="TextBox 3"/>
          <p:cNvSpPr txBox="1"/>
          <p:nvPr/>
        </p:nvSpPr>
        <p:spPr>
          <a:xfrm>
            <a:off x="1066800" y="21336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With the initials, the earmuffs and the hand flapping. </a:t>
            </a:r>
          </a:p>
        </p:txBody>
      </p:sp>
      <p:sp>
        <p:nvSpPr>
          <p:cNvPr id="5" name="TextBox 4"/>
          <p:cNvSpPr txBox="1"/>
          <p:nvPr/>
        </p:nvSpPr>
        <p:spPr>
          <a:xfrm>
            <a:off x="1066800" y="34290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Bat loved animals. </a:t>
            </a:r>
          </a:p>
        </p:txBody>
      </p:sp>
    </p:spTree>
    <p:extLst>
      <p:ext uri="{BB962C8B-B14F-4D97-AF65-F5344CB8AC3E}">
        <p14:creationId xmlns:p14="http://schemas.microsoft.com/office/powerpoint/2010/main" val="48567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pitchFamily="50" charset="0"/>
              </a:rPr>
              <a:t>Page 4 </a:t>
            </a:r>
          </a:p>
        </p:txBody>
      </p:sp>
      <p:sp>
        <p:nvSpPr>
          <p:cNvPr id="3" name="Content Placeholder 2"/>
          <p:cNvSpPr>
            <a:spLocks noGrp="1"/>
          </p:cNvSpPr>
          <p:nvPr>
            <p:ph idx="1"/>
          </p:nvPr>
        </p:nvSpPr>
        <p:spPr/>
        <p:txBody>
          <a:bodyPr/>
          <a:lstStyle/>
          <a:p>
            <a:pPr marL="514350" indent="-514350">
              <a:buFont typeface="+mj-lt"/>
              <a:buAutoNum type="arabicPeriod"/>
            </a:pPr>
            <a:r>
              <a:rPr lang="en-GB" dirty="0">
                <a:latin typeface="Sassoon Primary" pitchFamily="50" charset="0"/>
              </a:rPr>
              <a:t>What does the word ‘delicious’ mean?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Why did Bat close the refrigerator door a little harder than he needed to?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Which days did Bat’s mum have to go back to work in the evening and leave Janie to watch Bat? </a:t>
            </a:r>
          </a:p>
        </p:txBody>
      </p:sp>
      <p:sp>
        <p:nvSpPr>
          <p:cNvPr id="4" name="TextBox 3"/>
          <p:cNvSpPr txBox="1"/>
          <p:nvPr/>
        </p:nvSpPr>
        <p:spPr>
          <a:xfrm>
            <a:off x="1066800" y="21336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Very tasty / nice to eat. </a:t>
            </a:r>
          </a:p>
        </p:txBody>
      </p:sp>
      <p:sp>
        <p:nvSpPr>
          <p:cNvPr id="5" name="TextBox 4"/>
          <p:cNvSpPr txBox="1"/>
          <p:nvPr/>
        </p:nvSpPr>
        <p:spPr>
          <a:xfrm>
            <a:off x="1066800" y="3810000"/>
            <a:ext cx="76200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Because he was frustrated at Janie for eating the last yogurt.</a:t>
            </a:r>
          </a:p>
        </p:txBody>
      </p:sp>
      <p:sp>
        <p:nvSpPr>
          <p:cNvPr id="6" name="TextBox 5"/>
          <p:cNvSpPr txBox="1"/>
          <p:nvPr/>
        </p:nvSpPr>
        <p:spPr>
          <a:xfrm>
            <a:off x="1053548" y="6019800"/>
            <a:ext cx="7315200" cy="707886"/>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Janie had to watch Bat on Tuesday’s and Thursday’s after </a:t>
            </a:r>
            <a:r>
              <a:rPr lang="en-GB" sz="2000" dirty="0" err="1">
                <a:solidFill>
                  <a:schemeClr val="accent5">
                    <a:lumMod val="60000"/>
                    <a:lumOff val="40000"/>
                  </a:schemeClr>
                </a:solidFill>
                <a:latin typeface="Sassoon Primary" pitchFamily="50" charset="0"/>
              </a:rPr>
              <a:t>shool</a:t>
            </a:r>
            <a:r>
              <a:rPr lang="en-GB" sz="2000" dirty="0">
                <a:solidFill>
                  <a:schemeClr val="accent5">
                    <a:lumMod val="60000"/>
                    <a:lumOff val="40000"/>
                  </a:schemeClr>
                </a:solidFill>
                <a:latin typeface="Sassoon Primary" pitchFamily="50" charset="0"/>
              </a:rPr>
              <a:t>. </a:t>
            </a:r>
          </a:p>
        </p:txBody>
      </p:sp>
    </p:spTree>
    <p:extLst>
      <p:ext uri="{BB962C8B-B14F-4D97-AF65-F5344CB8AC3E}">
        <p14:creationId xmlns:p14="http://schemas.microsoft.com/office/powerpoint/2010/main" val="314649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pitchFamily="50" charset="0"/>
              </a:rPr>
              <a:t>Page 5 </a:t>
            </a:r>
          </a:p>
        </p:txBody>
      </p:sp>
      <p:sp>
        <p:nvSpPr>
          <p:cNvPr id="3" name="Content Placeholder 2"/>
          <p:cNvSpPr>
            <a:spLocks noGrp="1"/>
          </p:cNvSpPr>
          <p:nvPr>
            <p:ph idx="1"/>
          </p:nvPr>
        </p:nvSpPr>
        <p:spPr>
          <a:xfrm>
            <a:off x="457200" y="1600200"/>
            <a:ext cx="8229600" cy="4876800"/>
          </a:xfrm>
        </p:spPr>
        <p:txBody>
          <a:bodyPr>
            <a:normAutofit fontScale="92500"/>
          </a:bodyPr>
          <a:lstStyle/>
          <a:p>
            <a:pPr marL="514350" indent="-514350">
              <a:buFont typeface="+mj-lt"/>
              <a:buAutoNum type="arabicPeriod"/>
            </a:pPr>
            <a:r>
              <a:rPr lang="en-GB" dirty="0">
                <a:latin typeface="Sassoon Primary" pitchFamily="50" charset="0"/>
              </a:rPr>
              <a:t>What did Bat demand?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Why doesn’t Bat think he has to say please to Janie?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Why were Bat’s elbows beginning to bend?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What type of sandwich was Janie going to make? </a:t>
            </a:r>
          </a:p>
        </p:txBody>
      </p:sp>
      <p:sp>
        <p:nvSpPr>
          <p:cNvPr id="4" name="TextBox 3"/>
          <p:cNvSpPr txBox="1"/>
          <p:nvPr/>
        </p:nvSpPr>
        <p:spPr>
          <a:xfrm>
            <a:off x="1066800" y="21336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For Janie to make him a snack. </a:t>
            </a:r>
          </a:p>
        </p:txBody>
      </p:sp>
      <p:sp>
        <p:nvSpPr>
          <p:cNvPr id="5" name="TextBox 4"/>
          <p:cNvSpPr txBox="1"/>
          <p:nvPr/>
        </p:nvSpPr>
        <p:spPr>
          <a:xfrm>
            <a:off x="990600" y="36576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He says that it is her job to make him a snack after school. </a:t>
            </a:r>
          </a:p>
        </p:txBody>
      </p:sp>
      <p:sp>
        <p:nvSpPr>
          <p:cNvPr id="6" name="TextBox 5"/>
          <p:cNvSpPr txBox="1"/>
          <p:nvPr/>
        </p:nvSpPr>
        <p:spPr>
          <a:xfrm>
            <a:off x="1020417" y="48006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He was about to begin flapping his hands </a:t>
            </a:r>
          </a:p>
        </p:txBody>
      </p:sp>
      <p:sp>
        <p:nvSpPr>
          <p:cNvPr id="7" name="TextBox 6"/>
          <p:cNvSpPr txBox="1"/>
          <p:nvPr/>
        </p:nvSpPr>
        <p:spPr>
          <a:xfrm>
            <a:off x="1013791" y="62484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Peanut butter and jelly, without the crusts.  </a:t>
            </a:r>
          </a:p>
        </p:txBody>
      </p:sp>
    </p:spTree>
    <p:extLst>
      <p:ext uri="{BB962C8B-B14F-4D97-AF65-F5344CB8AC3E}">
        <p14:creationId xmlns:p14="http://schemas.microsoft.com/office/powerpoint/2010/main" val="2300667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pitchFamily="50" charset="0"/>
              </a:rPr>
              <a:t>Page 6</a:t>
            </a:r>
          </a:p>
        </p:txBody>
      </p:sp>
      <p:sp>
        <p:nvSpPr>
          <p:cNvPr id="3" name="Content Placeholder 2"/>
          <p:cNvSpPr>
            <a:spLocks noGrp="1"/>
          </p:cNvSpPr>
          <p:nvPr>
            <p:ph idx="1"/>
          </p:nvPr>
        </p:nvSpPr>
        <p:spPr/>
        <p:txBody>
          <a:bodyPr/>
          <a:lstStyle/>
          <a:p>
            <a:pPr marL="514350" indent="-514350">
              <a:buFont typeface="+mj-lt"/>
              <a:buAutoNum type="arabicPeriod"/>
            </a:pPr>
            <a:r>
              <a:rPr lang="en-GB" dirty="0">
                <a:latin typeface="Sassoon Primary" pitchFamily="50" charset="0"/>
              </a:rPr>
              <a:t>Where is Bat’s favourite place in the world?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Why did he enjoy spending time in his    bedroom? </a:t>
            </a:r>
          </a:p>
          <a:p>
            <a:pPr marL="0" indent="0">
              <a:buNone/>
            </a:pPr>
            <a:endParaRPr lang="en-GB" dirty="0">
              <a:latin typeface="Sassoon Primary" pitchFamily="50" charset="0"/>
            </a:endParaRPr>
          </a:p>
        </p:txBody>
      </p:sp>
      <p:sp>
        <p:nvSpPr>
          <p:cNvPr id="4" name="TextBox 3"/>
          <p:cNvSpPr txBox="1"/>
          <p:nvPr/>
        </p:nvSpPr>
        <p:spPr>
          <a:xfrm>
            <a:off x="977348" y="25908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His favourite place in the world was his bedroom. </a:t>
            </a:r>
          </a:p>
        </p:txBody>
      </p:sp>
      <p:sp>
        <p:nvSpPr>
          <p:cNvPr id="5" name="TextBox 4"/>
          <p:cNvSpPr txBox="1"/>
          <p:nvPr/>
        </p:nvSpPr>
        <p:spPr>
          <a:xfrm>
            <a:off x="977348" y="4343400"/>
            <a:ext cx="7315200" cy="1015663"/>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He felt completely comfortable there. He knew where everything was and if something was in the wrong place, it was his fault. </a:t>
            </a:r>
          </a:p>
        </p:txBody>
      </p:sp>
    </p:spTree>
    <p:extLst>
      <p:ext uri="{BB962C8B-B14F-4D97-AF65-F5344CB8AC3E}">
        <p14:creationId xmlns:p14="http://schemas.microsoft.com/office/powerpoint/2010/main" val="283284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pitchFamily="50" charset="0"/>
              </a:rPr>
              <a:t>Page 7 </a:t>
            </a:r>
          </a:p>
        </p:txBody>
      </p:sp>
      <p:sp>
        <p:nvSpPr>
          <p:cNvPr id="3" name="Content Placeholder 2"/>
          <p:cNvSpPr>
            <a:spLocks noGrp="1"/>
          </p:cNvSpPr>
          <p:nvPr>
            <p:ph idx="1"/>
          </p:nvPr>
        </p:nvSpPr>
        <p:spPr/>
        <p:txBody>
          <a:bodyPr/>
          <a:lstStyle/>
          <a:p>
            <a:pPr marL="514350" indent="-514350">
              <a:buFont typeface="+mj-lt"/>
              <a:buAutoNum type="arabicPeriod"/>
            </a:pPr>
            <a:r>
              <a:rPr lang="en-GB" dirty="0">
                <a:latin typeface="Sassoon Primary" pitchFamily="50" charset="0"/>
              </a:rPr>
              <a:t>What did Bat keep in each of the three baskets in his room?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What does the word ‘Miscellaneous’ mean?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r>
              <a:rPr lang="en-GB" dirty="0">
                <a:latin typeface="Sassoon Primary" pitchFamily="50" charset="0"/>
              </a:rPr>
              <a:t>What did Mum try to reorganise? </a:t>
            </a:r>
          </a:p>
          <a:p>
            <a:pPr marL="514350" indent="-514350">
              <a:buFont typeface="+mj-lt"/>
              <a:buAutoNum type="arabicPeriod"/>
            </a:pPr>
            <a:endParaRPr lang="en-GB" dirty="0">
              <a:latin typeface="Sassoon Primary" pitchFamily="50" charset="0"/>
            </a:endParaRPr>
          </a:p>
          <a:p>
            <a:pPr marL="0" indent="0">
              <a:buNone/>
            </a:pPr>
            <a:endParaRPr lang="en-GB" dirty="0">
              <a:latin typeface="Sassoon Primary" pitchFamily="50" charset="0"/>
            </a:endParaRPr>
          </a:p>
        </p:txBody>
      </p:sp>
      <p:sp>
        <p:nvSpPr>
          <p:cNvPr id="4" name="TextBox 3"/>
          <p:cNvSpPr txBox="1"/>
          <p:nvPr/>
        </p:nvSpPr>
        <p:spPr>
          <a:xfrm>
            <a:off x="914400" y="253371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Clean laundry, books, and miscellaneous items. </a:t>
            </a:r>
          </a:p>
        </p:txBody>
      </p:sp>
      <p:sp>
        <p:nvSpPr>
          <p:cNvPr id="5" name="TextBox 4"/>
          <p:cNvSpPr txBox="1"/>
          <p:nvPr/>
        </p:nvSpPr>
        <p:spPr>
          <a:xfrm>
            <a:off x="930965" y="4200171"/>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Lots of different items grouped together. </a:t>
            </a:r>
          </a:p>
        </p:txBody>
      </p:sp>
      <p:sp>
        <p:nvSpPr>
          <p:cNvPr id="6" name="TextBox 5"/>
          <p:cNvSpPr txBox="1"/>
          <p:nvPr/>
        </p:nvSpPr>
        <p:spPr>
          <a:xfrm>
            <a:off x="1036983" y="5486400"/>
            <a:ext cx="7315200" cy="400110"/>
          </a:xfrm>
          <a:prstGeom prst="rect">
            <a:avLst/>
          </a:prstGeom>
          <a:noFill/>
        </p:spPr>
        <p:txBody>
          <a:bodyPr wrap="square" rtlCol="0">
            <a:spAutoFit/>
          </a:bodyPr>
          <a:lstStyle/>
          <a:p>
            <a:r>
              <a:rPr lang="en-GB" sz="2000" dirty="0">
                <a:solidFill>
                  <a:schemeClr val="accent5">
                    <a:lumMod val="60000"/>
                    <a:lumOff val="40000"/>
                  </a:schemeClr>
                </a:solidFill>
                <a:latin typeface="Sassoon Primary" pitchFamily="50" charset="0"/>
              </a:rPr>
              <a:t>Bat’s dresser draws because she was trying to help him. </a:t>
            </a:r>
          </a:p>
        </p:txBody>
      </p:sp>
    </p:spTree>
    <p:extLst>
      <p:ext uri="{BB962C8B-B14F-4D97-AF65-F5344CB8AC3E}">
        <p14:creationId xmlns:p14="http://schemas.microsoft.com/office/powerpoint/2010/main" val="546725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Primary"/>
              </a:rPr>
              <a:t>Page 8  </a:t>
            </a:r>
            <a:endParaRPr lang="en-GB" dirty="0">
              <a:latin typeface="Sassoon Primary" pitchFamily="50" charset="0"/>
            </a:endParaRPr>
          </a:p>
        </p:txBody>
      </p:sp>
      <p:sp>
        <p:nvSpPr>
          <p:cNvPr id="3" name="Content Placeholder 2"/>
          <p:cNvSpPr>
            <a:spLocks noGrp="1"/>
          </p:cNvSpPr>
          <p:nvPr>
            <p:ph idx="1"/>
          </p:nvPr>
        </p:nvSpPr>
        <p:spPr>
          <a:xfrm>
            <a:off x="320879" y="1306586"/>
            <a:ext cx="8418352" cy="5197081"/>
          </a:xfrm>
        </p:spPr>
        <p:txBody>
          <a:bodyPr vert="horz" lIns="91440" tIns="45720" rIns="91440" bIns="45720" rtlCol="0" anchor="t">
            <a:normAutofit fontScale="92500" lnSpcReduction="10000"/>
          </a:bodyPr>
          <a:lstStyle/>
          <a:p>
            <a:pPr marL="514350" indent="-514350">
              <a:buFont typeface="+mj-lt"/>
              <a:buAutoNum type="arabicPeriod"/>
            </a:pPr>
            <a:r>
              <a:rPr lang="en-GB" dirty="0">
                <a:latin typeface="Sassoon Primary"/>
              </a:rPr>
              <a:t>Can you explain why Bat organised his drawers in a certain way?  </a:t>
            </a:r>
            <a:endParaRPr lang="en-US" dirty="0"/>
          </a:p>
          <a:p>
            <a:pPr marL="514350" indent="-514350">
              <a:buFont typeface="+mj-lt"/>
              <a:buAutoNum type="arabicPeriod"/>
            </a:pPr>
            <a:endParaRPr lang="en-GB" dirty="0">
              <a:latin typeface="Sassoon Primary" pitchFamily="50" charset="0"/>
            </a:endParaRPr>
          </a:p>
          <a:p>
            <a:pPr marL="514350" indent="-514350">
              <a:buFont typeface="+mj-lt"/>
              <a:buAutoNum type="arabicPeriod"/>
            </a:pPr>
            <a:endParaRPr lang="en-GB" dirty="0">
              <a:latin typeface="Sassoon Primary"/>
            </a:endParaRPr>
          </a:p>
          <a:p>
            <a:pPr marL="514350" indent="-514350">
              <a:buAutoNum type="arabicPeriod"/>
            </a:pPr>
            <a:r>
              <a:rPr lang="en-US" dirty="0">
                <a:latin typeface="Calibri"/>
                <a:cs typeface="Calibri"/>
              </a:rPr>
              <a:t>Look at the text that says, ‘when he finally calmed down’. Why did Bat need to calm down?</a:t>
            </a:r>
            <a:endParaRPr lang="en-GB" dirty="0">
              <a:latin typeface="Sassoon Primary"/>
            </a:endParaRPr>
          </a:p>
          <a:p>
            <a:pPr marL="514350" indent="-514350">
              <a:buAutoNum type="arabicPeriod"/>
            </a:pPr>
            <a:endParaRPr lang="en-GB" dirty="0">
              <a:latin typeface="Sassoon Primary"/>
            </a:endParaRPr>
          </a:p>
          <a:p>
            <a:pPr marL="514350" indent="-514350">
              <a:buAutoNum type="arabicPeriod"/>
            </a:pPr>
            <a:endParaRPr lang="en-GB" dirty="0">
              <a:latin typeface="Sassoon Primary"/>
            </a:endParaRPr>
          </a:p>
          <a:p>
            <a:pPr marL="514350" indent="-514350">
              <a:buAutoNum type="arabicPeriod"/>
            </a:pPr>
            <a:r>
              <a:rPr lang="en-GB" dirty="0">
                <a:latin typeface="Sassoon Primary"/>
              </a:rPr>
              <a:t>What does the phrase 'left him to his own devices' mean?  </a:t>
            </a:r>
            <a:endParaRPr lang="en-GB">
              <a:cs typeface="Calibri"/>
            </a:endParaRPr>
          </a:p>
          <a:p>
            <a:pPr marL="514350" indent="-514350">
              <a:buFont typeface="+mj-lt"/>
              <a:buAutoNum type="arabicPeriod"/>
            </a:pPr>
            <a:endParaRPr lang="en-GB" dirty="0">
              <a:latin typeface="Sassoon Primary" pitchFamily="50" charset="0"/>
            </a:endParaRPr>
          </a:p>
          <a:p>
            <a:pPr marL="514350" indent="-514350">
              <a:buAutoNum type="arabicPeriod"/>
            </a:pPr>
            <a:endParaRPr lang="en-US">
              <a:ea typeface="+mn-lt"/>
              <a:cs typeface="+mn-lt"/>
            </a:endParaRPr>
          </a:p>
          <a:p>
            <a:pPr marL="514350" indent="-514350">
              <a:buFont typeface="+mj-lt"/>
              <a:buAutoNum type="arabicPeriod"/>
            </a:pPr>
            <a:endParaRPr lang="en-GB" dirty="0">
              <a:latin typeface="Sassoon Primary" pitchFamily="50" charset="0"/>
            </a:endParaRPr>
          </a:p>
          <a:p>
            <a:pPr marL="0" indent="0">
              <a:buNone/>
            </a:pPr>
            <a:endParaRPr lang="en-GB" dirty="0">
              <a:latin typeface="Sassoon Primary" pitchFamily="50" charset="0"/>
            </a:endParaRPr>
          </a:p>
        </p:txBody>
      </p:sp>
      <p:sp>
        <p:nvSpPr>
          <p:cNvPr id="4" name="TextBox 3"/>
          <p:cNvSpPr txBox="1"/>
          <p:nvPr/>
        </p:nvSpPr>
        <p:spPr>
          <a:xfrm>
            <a:off x="127933" y="2145719"/>
            <a:ext cx="8930080" cy="1015663"/>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Bat likes to put the clothes that he will wear on cold days together and the clothes that he will wear on warm days together. It made more sense to him to organise his drawers this way. </a:t>
            </a:r>
          </a:p>
        </p:txBody>
      </p:sp>
      <p:sp>
        <p:nvSpPr>
          <p:cNvPr id="5" name="TextBox 4"/>
          <p:cNvSpPr txBox="1"/>
          <p:nvPr/>
        </p:nvSpPr>
        <p:spPr>
          <a:xfrm>
            <a:off x="322763" y="6098181"/>
            <a:ext cx="8741327" cy="707886"/>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It means to leave somebody to make their own decisions without interfering or getting involved. </a:t>
            </a:r>
            <a:endParaRPr lang="en-GB" sz="2000" dirty="0">
              <a:solidFill>
                <a:schemeClr val="accent5">
                  <a:lumMod val="60000"/>
                  <a:lumOff val="40000"/>
                </a:schemeClr>
              </a:solidFill>
              <a:latin typeface="Sassoon Primary" pitchFamily="50" charset="0"/>
            </a:endParaRPr>
          </a:p>
        </p:txBody>
      </p:sp>
      <p:sp>
        <p:nvSpPr>
          <p:cNvPr id="6" name="TextBox 5"/>
          <p:cNvSpPr txBox="1"/>
          <p:nvPr/>
        </p:nvSpPr>
        <p:spPr>
          <a:xfrm>
            <a:off x="124680" y="4196592"/>
            <a:ext cx="8940566" cy="707886"/>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Bat needed to calm down because he was frustrated that Mum had tried to reorganise his drawers when he liked them in a certain way.  </a:t>
            </a:r>
            <a:endParaRPr lang="en-GB" sz="2000" dirty="0">
              <a:solidFill>
                <a:schemeClr val="accent5">
                  <a:lumMod val="60000"/>
                  <a:lumOff val="40000"/>
                </a:schemeClr>
              </a:solidFill>
              <a:latin typeface="Sassoon Primary" pitchFamily="50" charset="0"/>
            </a:endParaRPr>
          </a:p>
        </p:txBody>
      </p:sp>
    </p:spTree>
    <p:extLst>
      <p:ext uri="{BB962C8B-B14F-4D97-AF65-F5344CB8AC3E}">
        <p14:creationId xmlns:p14="http://schemas.microsoft.com/office/powerpoint/2010/main" val="53357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631" y="-113353"/>
            <a:ext cx="8229600" cy="1143000"/>
          </a:xfrm>
        </p:spPr>
        <p:txBody>
          <a:bodyPr/>
          <a:lstStyle/>
          <a:p>
            <a:r>
              <a:rPr lang="en-GB" dirty="0">
                <a:latin typeface="Sassoon Primary"/>
              </a:rPr>
              <a:t>Page 9  </a:t>
            </a:r>
            <a:endParaRPr lang="en-GB" dirty="0">
              <a:latin typeface="Sassoon Primary" pitchFamily="50" charset="0"/>
            </a:endParaRPr>
          </a:p>
        </p:txBody>
      </p:sp>
      <p:sp>
        <p:nvSpPr>
          <p:cNvPr id="3" name="Content Placeholder 2"/>
          <p:cNvSpPr>
            <a:spLocks noGrp="1"/>
          </p:cNvSpPr>
          <p:nvPr>
            <p:ph idx="1"/>
          </p:nvPr>
        </p:nvSpPr>
        <p:spPr>
          <a:xfrm>
            <a:off x="174071" y="834705"/>
            <a:ext cx="9246765" cy="5186595"/>
          </a:xfrm>
        </p:spPr>
        <p:txBody>
          <a:bodyPr vert="horz" lIns="91440" tIns="45720" rIns="91440" bIns="45720" rtlCol="0" anchor="t">
            <a:normAutofit lnSpcReduction="10000"/>
          </a:bodyPr>
          <a:lstStyle/>
          <a:p>
            <a:pPr marL="514350" indent="-514350">
              <a:buAutoNum type="arabicPeriod"/>
            </a:pPr>
            <a:r>
              <a:rPr lang="en-US" dirty="0">
                <a:ea typeface="+mn-lt"/>
                <a:cs typeface="+mn-lt"/>
              </a:rPr>
              <a:t>How do we know that Janie is older than Bat?</a:t>
            </a:r>
          </a:p>
          <a:p>
            <a:pPr marL="514350" indent="-514350">
              <a:buFont typeface="+mj-lt"/>
              <a:buAutoNum type="arabicPeriod"/>
            </a:pPr>
            <a:endParaRPr lang="en-GB" dirty="0">
              <a:latin typeface="Sassoon Primary" pitchFamily="50" charset="0"/>
            </a:endParaRPr>
          </a:p>
          <a:p>
            <a:pPr marL="514350" indent="-514350">
              <a:buFont typeface="+mj-lt"/>
              <a:buAutoNum type="arabicPeriod"/>
            </a:pPr>
            <a:endParaRPr lang="en-GB" dirty="0">
              <a:latin typeface="Sassoon Primary"/>
            </a:endParaRPr>
          </a:p>
          <a:p>
            <a:pPr marL="514350" indent="-514350">
              <a:buAutoNum type="arabicPeriod"/>
            </a:pPr>
            <a:r>
              <a:rPr lang="en-US" dirty="0">
                <a:ea typeface="+mn-lt"/>
                <a:cs typeface="+mn-lt"/>
              </a:rPr>
              <a:t>What does a veterinarian do?</a:t>
            </a:r>
            <a:endParaRPr lang="en-GB" dirty="0">
              <a:ea typeface="+mn-lt"/>
              <a:cs typeface="+mn-lt"/>
            </a:endParaRPr>
          </a:p>
          <a:p>
            <a:pPr marL="514350" indent="-514350">
              <a:buAutoNum type="arabicPeriod"/>
            </a:pPr>
            <a:endParaRPr lang="en-GB" dirty="0">
              <a:latin typeface="Sassoon Primary" pitchFamily="50" charset="0"/>
            </a:endParaRPr>
          </a:p>
          <a:p>
            <a:pPr marL="514350" indent="-514350">
              <a:buAutoNum type="arabicPeriod"/>
            </a:pPr>
            <a:r>
              <a:rPr lang="en-US" dirty="0">
                <a:ea typeface="+mn-lt"/>
                <a:cs typeface="+mn-lt"/>
              </a:rPr>
              <a:t>Why do you think Bat wants to be a veterinarian when he grows up?</a:t>
            </a:r>
            <a:endParaRPr lang="en-GB" dirty="0">
              <a:ea typeface="+mn-lt"/>
              <a:cs typeface="+mn-lt"/>
            </a:endParaRPr>
          </a:p>
          <a:p>
            <a:pPr marL="514350" indent="-514350">
              <a:buAutoNum type="arabicPeriod"/>
            </a:pPr>
            <a:endParaRPr lang="en-US" dirty="0">
              <a:latin typeface="Calibri"/>
              <a:cs typeface="Calibri"/>
            </a:endParaRPr>
          </a:p>
          <a:p>
            <a:pPr marL="514350" indent="-514350">
              <a:buAutoNum type="arabicPeriod"/>
            </a:pPr>
            <a:r>
              <a:rPr lang="en-US" dirty="0">
                <a:latin typeface="Calibri"/>
                <a:cs typeface="Calibri"/>
              </a:rPr>
              <a:t>Why do you think Mum was angry about the Hawk?</a:t>
            </a:r>
            <a:r>
              <a:rPr lang="en-GB" dirty="0">
                <a:ea typeface="+mn-lt"/>
                <a:cs typeface="+mn-lt"/>
              </a:rPr>
              <a:t> </a:t>
            </a:r>
            <a:endParaRPr lang="en-US" dirty="0">
              <a:latin typeface="Calibri"/>
              <a:cs typeface="Calibri"/>
            </a:endParaRPr>
          </a:p>
          <a:p>
            <a:pPr marL="514350" indent="-514350">
              <a:buFont typeface="Calibri"/>
              <a:buAutoNum type="arabicPeriod"/>
            </a:pPr>
            <a:endParaRPr lang="en-GB" dirty="0">
              <a:latin typeface="Sassoon Primary" pitchFamily="50" charset="0"/>
              <a:cs typeface="Calibri"/>
            </a:endParaRPr>
          </a:p>
          <a:p>
            <a:pPr marL="514350" indent="-514350">
              <a:buAutoNum type="arabicPeriod"/>
            </a:pPr>
            <a:endParaRPr lang="en-US">
              <a:latin typeface="Calibri"/>
              <a:cs typeface="Calibri"/>
            </a:endParaRPr>
          </a:p>
          <a:p>
            <a:pPr marL="514350" indent="-514350">
              <a:buFont typeface="Calibri"/>
              <a:buAutoNum type="arabicPeriod"/>
            </a:pPr>
            <a:endParaRPr lang="en-GB" dirty="0">
              <a:latin typeface="Sassoon Primary" pitchFamily="50" charset="0"/>
            </a:endParaRPr>
          </a:p>
          <a:p>
            <a:pPr marL="0" indent="0">
              <a:buNone/>
            </a:pPr>
            <a:endParaRPr lang="en-GB" dirty="0">
              <a:latin typeface="Sassoon Primary" pitchFamily="50" charset="0"/>
            </a:endParaRPr>
          </a:p>
        </p:txBody>
      </p:sp>
      <p:sp>
        <p:nvSpPr>
          <p:cNvPr id="4" name="TextBox 3"/>
          <p:cNvSpPr txBox="1"/>
          <p:nvPr/>
        </p:nvSpPr>
        <p:spPr>
          <a:xfrm>
            <a:off x="327171" y="1359250"/>
            <a:ext cx="8143613" cy="707886"/>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Janie does lots of things to help Bat, she has written the sign on his bedroom door, she cuts things out neatly and spreads peanut butter on toast.  </a:t>
            </a:r>
          </a:p>
        </p:txBody>
      </p:sp>
      <p:sp>
        <p:nvSpPr>
          <p:cNvPr id="5" name="TextBox 4"/>
          <p:cNvSpPr txBox="1"/>
          <p:nvPr/>
        </p:nvSpPr>
        <p:spPr>
          <a:xfrm>
            <a:off x="322763" y="5930401"/>
            <a:ext cx="8867161" cy="400110"/>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Mum was angry about the hawk because the hawk had been hurt unnecessarily. </a:t>
            </a:r>
            <a:endParaRPr lang="en-GB" sz="2000" dirty="0">
              <a:solidFill>
                <a:schemeClr val="accent5">
                  <a:lumMod val="60000"/>
                  <a:lumOff val="40000"/>
                </a:schemeClr>
              </a:solidFill>
              <a:latin typeface="Sassoon Primary" pitchFamily="50" charset="0"/>
            </a:endParaRPr>
          </a:p>
        </p:txBody>
      </p:sp>
      <p:sp>
        <p:nvSpPr>
          <p:cNvPr id="6" name="TextBox 5"/>
          <p:cNvSpPr txBox="1"/>
          <p:nvPr/>
        </p:nvSpPr>
        <p:spPr>
          <a:xfrm>
            <a:off x="208570" y="3022134"/>
            <a:ext cx="8940566" cy="400110"/>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A veterinarian is a person </a:t>
            </a:r>
            <a:r>
              <a:rPr lang="en-GB" sz="2000" dirty="0">
                <a:solidFill>
                  <a:schemeClr val="accent5">
                    <a:lumMod val="60000"/>
                    <a:lumOff val="40000"/>
                  </a:schemeClr>
                </a:solidFill>
                <a:latin typeface="Sassoon Primary"/>
                <a:cs typeface="Calibri"/>
              </a:rPr>
              <a:t>qualified to treat animals that are diseased or injured.</a:t>
            </a:r>
            <a:endParaRPr lang="en-GB" sz="2000" dirty="0">
              <a:solidFill>
                <a:schemeClr val="accent5">
                  <a:lumMod val="60000"/>
                  <a:lumOff val="40000"/>
                </a:schemeClr>
              </a:solidFill>
              <a:latin typeface="Calibri"/>
              <a:ea typeface="+mn-lt"/>
              <a:cs typeface="+mn-lt"/>
            </a:endParaRPr>
          </a:p>
        </p:txBody>
      </p:sp>
      <p:sp>
        <p:nvSpPr>
          <p:cNvPr id="8" name="TextBox 7">
            <a:extLst>
              <a:ext uri="{FF2B5EF4-FFF2-40B4-BE49-F238E27FC236}">
                <a16:creationId xmlns:a16="http://schemas.microsoft.com/office/drawing/2014/main" xmlns="" id="{CD477FE4-1285-4BD9-B5DB-04AFF4B5587A}"/>
              </a:ext>
            </a:extLst>
          </p:cNvPr>
          <p:cNvSpPr txBox="1"/>
          <p:nvPr/>
        </p:nvSpPr>
        <p:spPr>
          <a:xfrm>
            <a:off x="203676" y="4390938"/>
            <a:ext cx="8940566" cy="707886"/>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ea typeface="+mn-lt"/>
                <a:cs typeface="+mn-lt"/>
              </a:rPr>
              <a:t>I think that Bat wants to be a veterinarian when he grows up because he loves animals and he is inspired by his mum. </a:t>
            </a:r>
          </a:p>
        </p:txBody>
      </p:sp>
    </p:spTree>
    <p:extLst>
      <p:ext uri="{BB962C8B-B14F-4D97-AF65-F5344CB8AC3E}">
        <p14:creationId xmlns:p14="http://schemas.microsoft.com/office/powerpoint/2010/main" val="179389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631" y="-113353"/>
            <a:ext cx="8229600" cy="1143000"/>
          </a:xfrm>
        </p:spPr>
        <p:txBody>
          <a:bodyPr/>
          <a:lstStyle/>
          <a:p>
            <a:r>
              <a:rPr lang="en-GB" dirty="0">
                <a:latin typeface="Sassoon Primary"/>
              </a:rPr>
              <a:t>Page 10 &amp; 11 </a:t>
            </a:r>
            <a:endParaRPr lang="en-GB" dirty="0">
              <a:latin typeface="Sassoon Primary" pitchFamily="50" charset="0"/>
            </a:endParaRPr>
          </a:p>
        </p:txBody>
      </p:sp>
      <p:sp>
        <p:nvSpPr>
          <p:cNvPr id="3" name="Content Placeholder 2"/>
          <p:cNvSpPr>
            <a:spLocks noGrp="1"/>
          </p:cNvSpPr>
          <p:nvPr>
            <p:ph idx="1"/>
          </p:nvPr>
        </p:nvSpPr>
        <p:spPr>
          <a:xfrm>
            <a:off x="226502" y="1107347"/>
            <a:ext cx="8638564" cy="5595558"/>
          </a:xfrm>
        </p:spPr>
        <p:txBody>
          <a:bodyPr vert="horz" lIns="91440" tIns="45720" rIns="91440" bIns="45720" rtlCol="0" anchor="t">
            <a:normAutofit/>
          </a:bodyPr>
          <a:lstStyle/>
          <a:p>
            <a:pPr marL="514350" indent="-514350">
              <a:buAutoNum type="arabicPeriod"/>
            </a:pPr>
            <a:r>
              <a:rPr lang="en-US" dirty="0">
                <a:ea typeface="+mn-lt"/>
                <a:cs typeface="+mn-lt"/>
              </a:rPr>
              <a:t>Why do you think Bat and Janie would get into screaming fights ?</a:t>
            </a:r>
          </a:p>
          <a:p>
            <a:pPr marL="514350" indent="-514350">
              <a:buFont typeface="+mj-lt"/>
              <a:buAutoNum type="arabicPeriod"/>
            </a:pPr>
            <a:endParaRPr lang="en-GB" dirty="0">
              <a:latin typeface="Sassoon Primary" pitchFamily="50" charset="0"/>
            </a:endParaRPr>
          </a:p>
          <a:p>
            <a:pPr marL="514350" indent="-514350">
              <a:buFont typeface="+mj-lt"/>
              <a:buAutoNum type="arabicPeriod"/>
            </a:pPr>
            <a:endParaRPr lang="en-GB" dirty="0">
              <a:latin typeface="Sassoon Primary"/>
            </a:endParaRPr>
          </a:p>
          <a:p>
            <a:pPr marL="514350" indent="-514350">
              <a:buAutoNum type="arabicPeriod"/>
            </a:pPr>
            <a:r>
              <a:rPr lang="en-GB" dirty="0">
                <a:ea typeface="+mn-lt"/>
                <a:cs typeface="+mn-lt"/>
              </a:rPr>
              <a:t>Does Bat have friends stay over often?   </a:t>
            </a:r>
          </a:p>
          <a:p>
            <a:pPr marL="514350" indent="-514350">
              <a:buAutoNum type="arabicPeriod"/>
            </a:pPr>
            <a:endParaRPr lang="en-GB" dirty="0">
              <a:latin typeface="Sassoon Primary" pitchFamily="50" charset="0"/>
            </a:endParaRPr>
          </a:p>
          <a:p>
            <a:pPr marL="514350" indent="-514350">
              <a:buAutoNum type="arabicPeriod"/>
            </a:pPr>
            <a:r>
              <a:rPr lang="en-US" dirty="0">
                <a:latin typeface="Calibri"/>
                <a:cs typeface="Calibri"/>
              </a:rPr>
              <a:t>What do you think will happen in the rest of the story, has your opinion changed as we have read more?</a:t>
            </a:r>
            <a:endParaRPr lang="en-GB" dirty="0">
              <a:latin typeface="Calibri"/>
              <a:cs typeface="Calibri"/>
            </a:endParaRPr>
          </a:p>
          <a:p>
            <a:pPr marL="514350" indent="-514350">
              <a:buFont typeface="Calibri"/>
              <a:buAutoNum type="arabicPeriod"/>
            </a:pPr>
            <a:endParaRPr lang="en-GB" dirty="0">
              <a:latin typeface="Sassoon Primary" pitchFamily="50" charset="0"/>
              <a:cs typeface="Calibri"/>
            </a:endParaRPr>
          </a:p>
          <a:p>
            <a:pPr marL="514350" indent="-514350">
              <a:buAutoNum type="arabicPeriod"/>
            </a:pPr>
            <a:endParaRPr lang="en-US">
              <a:latin typeface="Calibri"/>
              <a:cs typeface="Calibri"/>
            </a:endParaRPr>
          </a:p>
          <a:p>
            <a:pPr marL="514350" indent="-514350">
              <a:buFont typeface="Calibri"/>
              <a:buAutoNum type="arabicPeriod"/>
            </a:pPr>
            <a:endParaRPr lang="en-GB" dirty="0">
              <a:latin typeface="Sassoon Primary" pitchFamily="50" charset="0"/>
            </a:endParaRPr>
          </a:p>
          <a:p>
            <a:pPr marL="0" indent="0">
              <a:buNone/>
            </a:pPr>
            <a:endParaRPr lang="en-GB" dirty="0">
              <a:latin typeface="Sassoon Primary" pitchFamily="50" charset="0"/>
            </a:endParaRPr>
          </a:p>
        </p:txBody>
      </p:sp>
      <p:sp>
        <p:nvSpPr>
          <p:cNvPr id="4" name="TextBox 3"/>
          <p:cNvSpPr txBox="1"/>
          <p:nvPr/>
        </p:nvSpPr>
        <p:spPr>
          <a:xfrm>
            <a:off x="358630" y="2219121"/>
            <a:ext cx="8625979" cy="707886"/>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rPr>
              <a:t>I think that Bat and Janie get into screaming fights because Bat asks Janie to do lots of things for him such as making him sandwiches and writing signs for him. </a:t>
            </a:r>
          </a:p>
        </p:txBody>
      </p:sp>
      <p:sp>
        <p:nvSpPr>
          <p:cNvPr id="8" name="TextBox 7">
            <a:extLst>
              <a:ext uri="{FF2B5EF4-FFF2-40B4-BE49-F238E27FC236}">
                <a16:creationId xmlns:a16="http://schemas.microsoft.com/office/drawing/2014/main" xmlns="" id="{CD477FE4-1285-4BD9-B5DB-04AFF4B5587A}"/>
              </a:ext>
            </a:extLst>
          </p:cNvPr>
          <p:cNvSpPr txBox="1"/>
          <p:nvPr/>
        </p:nvSpPr>
        <p:spPr>
          <a:xfrm>
            <a:off x="507777" y="3898085"/>
            <a:ext cx="8940566" cy="707886"/>
          </a:xfrm>
          <a:prstGeom prst="rect">
            <a:avLst/>
          </a:prstGeom>
          <a:noFill/>
        </p:spPr>
        <p:txBody>
          <a:bodyPr wrap="square" lIns="91440" tIns="45720" rIns="91440" bIns="45720" rtlCol="0" anchor="t">
            <a:spAutoFit/>
          </a:bodyPr>
          <a:lstStyle/>
          <a:p>
            <a:r>
              <a:rPr lang="en-GB" sz="2000" dirty="0">
                <a:solidFill>
                  <a:schemeClr val="accent5">
                    <a:lumMod val="60000"/>
                    <a:lumOff val="40000"/>
                  </a:schemeClr>
                </a:solidFill>
                <a:latin typeface="Sassoon Primary"/>
                <a:ea typeface="+mn-lt"/>
                <a:cs typeface="+mn-lt"/>
              </a:rPr>
              <a:t>I don't think Bat has friends stay over very often. The phrase 'in case someday a friend came to stay over' suggests that this hasn't happened recently. </a:t>
            </a:r>
          </a:p>
        </p:txBody>
      </p:sp>
    </p:spTree>
    <p:extLst>
      <p:ext uri="{BB962C8B-B14F-4D97-AF65-F5344CB8AC3E}">
        <p14:creationId xmlns:p14="http://schemas.microsoft.com/office/powerpoint/2010/main" val="1626202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8A147CA5D672C43A9D23E20D4B16B2D" ma:contentTypeVersion="4" ma:contentTypeDescription="Create a new document." ma:contentTypeScope="" ma:versionID="74b955fede414122225e9557a2a2baf5">
  <xsd:schema xmlns:xsd="http://www.w3.org/2001/XMLSchema" xmlns:xs="http://www.w3.org/2001/XMLSchema" xmlns:p="http://schemas.microsoft.com/office/2006/metadata/properties" xmlns:ns2="622268dc-9459-4e10-b07f-c3dcd673cc24" targetNamespace="http://schemas.microsoft.com/office/2006/metadata/properties" ma:root="true" ma:fieldsID="61b7b38eee8bd7f386202fefa148adc0" ns2:_="">
    <xsd:import namespace="622268dc-9459-4e10-b07f-c3dcd673cc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2268dc-9459-4e10-b07f-c3dcd673cc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A83BB56-0277-4AFE-8895-680145C45B1E}">
  <ds:schemaRefs>
    <ds:schemaRef ds:uri="622268dc-9459-4e10-b07f-c3dcd673cc24"/>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9FFA623-3475-418F-A717-94F6C2C9B8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22268dc-9459-4e10-b07f-c3dcd673cc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147D028-66FF-4E38-92A5-79A9EC824B9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TotalTime>
  <Words>796</Words>
  <Application>Microsoft Office PowerPoint</Application>
  <PresentationFormat>On-screen Show (4:3)</PresentationFormat>
  <Paragraphs>118</Paragraphs>
  <Slides>11</Slides>
  <Notes>4</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A Boy Called Bat </vt:lpstr>
      <vt:lpstr>Page 1</vt:lpstr>
      <vt:lpstr>Page 2 </vt:lpstr>
      <vt:lpstr>Page 3 </vt:lpstr>
      <vt:lpstr>Page 4 </vt:lpstr>
      <vt:lpstr>Page 5 </vt:lpstr>
      <vt:lpstr>Page 6</vt:lpstr>
      <vt:lpstr>Page 7 </vt:lpstr>
      <vt:lpstr>Page 8  </vt:lpstr>
      <vt:lpstr>Page 9  </vt:lpstr>
      <vt:lpstr>Page 10 &amp; 11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Boy Called Bat</dc:title>
  <dc:creator>Amy Cliff</dc:creator>
  <cp:lastModifiedBy>Amy Cliff</cp:lastModifiedBy>
  <cp:revision>195</cp:revision>
  <dcterms:created xsi:type="dcterms:W3CDTF">2006-08-16T00:00:00Z</dcterms:created>
  <dcterms:modified xsi:type="dcterms:W3CDTF">2021-11-02T15:52:29Z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0x01010068A147CA5D672C43A9D23E20D4B16B2D</vt:lpwstr>
  </property>
</Properties>
</file>