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162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1FC7A4-A4E2-4E98-911E-4339AD83E1F8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685800" y="1122361"/>
            <a:ext cx="7772400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2BA21B1-9C95-4B75-9DCE-802AD16C3A76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143000" y="3602041"/>
            <a:ext cx="6858000" cy="1655758"/>
          </a:xfrm>
        </p:spPr>
        <p:txBody>
          <a:bodyPr anchorCtr="1"/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DEC330-27E2-46B1-9827-CD9F9C651B16}"/>
              </a:ext>
            </a:extLst>
          </p:cNvPr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ECD70C-FE68-47DB-AFD0-19198E48FA2B}" type="datetime1">
              <a:rPr lang="en-US"/>
              <a:pPr>
                <a:defRPr/>
              </a:pPr>
              <a:t>6/18/2026</a:t>
            </a:fld>
            <a:endParaRPr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69DEFD-2C00-4CCB-AFB8-ED346B351970}"/>
              </a:ext>
            </a:extLst>
          </p:cNvPr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025B06-3062-48BD-964D-5FDD62D45AA8}"/>
              </a:ext>
            </a:extLst>
          </p:cNvPr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31F4A5-1344-403B-9581-D9D2BFE0046F}" type="slidenum">
              <a:rPr/>
              <a:pPr>
                <a:defRPr/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9419436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8F004D-0C83-48CC-87C8-84934B27A9DB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E1134F-63BE-45B2-95FF-ADCB25089432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DEC330-27E2-46B1-9827-CD9F9C651B16}"/>
              </a:ext>
            </a:extLst>
          </p:cNvPr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51A4E0-37EE-4E8C-BE45-D971818BDDF9}" type="datetime1">
              <a:rPr lang="en-US"/>
              <a:pPr>
                <a:defRPr/>
              </a:pPr>
              <a:t>6/18/2026</a:t>
            </a:fld>
            <a:endParaRPr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025B06-3062-48BD-964D-5FDD62D45AA8}"/>
              </a:ext>
            </a:extLst>
          </p:cNvPr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E55C1B-E7BC-4E10-B96E-0E53F53B1B53}" type="slidenum">
              <a:rPr/>
              <a:pPr>
                <a:defRPr/>
              </a:pPr>
              <a:t>‹#›</a:t>
            </a:fld>
            <a:endParaRPr dirty="0"/>
          </a:p>
        </p:txBody>
      </p:sp>
      <p:sp>
        <p:nvSpPr>
          <p:cNvPr id="8" name="Footer Placeholder 1"/>
          <p:cNvSpPr txBox="1">
            <a:spLocks/>
          </p:cNvSpPr>
          <p:nvPr userDrawn="1"/>
        </p:nvSpPr>
        <p:spPr>
          <a:xfrm>
            <a:off x="3045426" y="6491997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defPPr>
              <a:defRPr lang="en-GB"/>
            </a:defPPr>
            <a:lvl1pPr marL="0" marR="0" lvl="0" indent="0" algn="ctr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 dirty="0">
                <a:solidFill>
                  <a:srgbClr val="898989"/>
                </a:solidFill>
                <a:uFillTx/>
                <a:latin typeface="Calibri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GB" sz="1200" dirty="0"/>
              <a:t>© Focus Education UK Ltd. </a:t>
            </a: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59114" y="6444512"/>
            <a:ext cx="584886" cy="413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6463863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F0E500-D3DA-4A9E-8372-B747EA40246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23885" y="1709739"/>
            <a:ext cx="7886700" cy="2852735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2116F8E-CCFE-4365-B10F-E324522CB0F0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23885" y="4589465"/>
            <a:ext cx="7886700" cy="1500182"/>
          </a:xfrm>
        </p:spPr>
        <p:txBody>
          <a:bodyPr/>
          <a:lstStyle>
            <a:lvl1pPr marL="0" indent="0">
              <a:buNone/>
              <a:defRPr sz="240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DEC330-27E2-46B1-9827-CD9F9C651B16}"/>
              </a:ext>
            </a:extLst>
          </p:cNvPr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D74FDF-DF6A-4FF0-A0D3-CC6C59604C43}" type="datetime1">
              <a:rPr lang="en-US"/>
              <a:pPr>
                <a:defRPr/>
              </a:pPr>
              <a:t>6/18/2026</a:t>
            </a:fld>
            <a:endParaRPr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69DEFD-2C00-4CCB-AFB8-ED346B351970}"/>
              </a:ext>
            </a:extLst>
          </p:cNvPr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025B06-3062-48BD-964D-5FDD62D45AA8}"/>
              </a:ext>
            </a:extLst>
          </p:cNvPr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1AE2E3-1837-40A5-94FE-181728FC2F17}" type="slidenum">
              <a:rPr/>
              <a:pPr>
                <a:defRPr/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1327999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04020F-07CD-4A49-BB82-645DC2635640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EB8441-F455-4E85-87FD-6B6C170DDA62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628650" y="1825627"/>
            <a:ext cx="3886200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C1C12C0-58CE-446A-8FA4-9813EF9CEF5A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4629149" y="1825627"/>
            <a:ext cx="3886200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DBDEC330-27E2-46B1-9827-CD9F9C651B16}"/>
              </a:ext>
            </a:extLst>
          </p:cNvPr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488D3C-C2CE-4564-BCD5-D87F8C1DF728}" type="datetime1">
              <a:rPr lang="en-US"/>
              <a:pPr>
                <a:defRPr/>
              </a:pPr>
              <a:t>6/18/2026</a:t>
            </a:fld>
            <a:endParaRPr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FD69DEFD-2C00-4CCB-AFB8-ED346B351970}"/>
              </a:ext>
            </a:extLst>
          </p:cNvPr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dirty="0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77025B06-3062-48BD-964D-5FDD62D45AA8}"/>
              </a:ext>
            </a:extLst>
          </p:cNvPr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5DD771-3C36-4AD8-8CC9-1FF3FAD68291}" type="slidenum">
              <a:rPr/>
              <a:pPr>
                <a:defRPr/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8433487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D497E1-CAD0-4F22-BAB0-4C1CC43FFF7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29838" y="365131"/>
            <a:ext cx="7886700" cy="132555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96FCCD4-FA65-4D2A-B3EE-21A26E91258A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29840" y="1681160"/>
            <a:ext cx="3868341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1813E39-4EA4-4182-A0DD-231D8D7AA926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29840" y="2505075"/>
            <a:ext cx="3868341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AC57F19-012C-4F06-A53D-2149B193F8D5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4629149" y="1681160"/>
            <a:ext cx="3887388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E6F2492-1F5D-4BE5-9BF9-E2FA434E4983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4629149" y="2505075"/>
            <a:ext cx="3887388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DBDEC330-27E2-46B1-9827-CD9F9C651B16}"/>
              </a:ext>
            </a:extLst>
          </p:cNvPr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47B94C-197D-42A1-9093-AF6009BA318B}" type="datetime1">
              <a:rPr lang="en-US"/>
              <a:pPr>
                <a:defRPr/>
              </a:pPr>
              <a:t>6/18/2026</a:t>
            </a:fld>
            <a:endParaRPr dirty="0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FD69DEFD-2C00-4CCB-AFB8-ED346B351970}"/>
              </a:ext>
            </a:extLst>
          </p:cNvPr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dirty="0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77025B06-3062-48BD-964D-5FDD62D45AA8}"/>
              </a:ext>
            </a:extLst>
          </p:cNvPr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7BE5DC-BB5F-4576-A280-C22EF26535A1}" type="slidenum">
              <a:rPr/>
              <a:pPr>
                <a:defRPr/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4044429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B1F830-5E9A-4BF8-A331-FCDEBD0B0485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DBDEC330-27E2-46B1-9827-CD9F9C651B16}"/>
              </a:ext>
            </a:extLst>
          </p:cNvPr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480D84-0A77-4850-BFC0-A2AD54AA0C06}" type="datetime1">
              <a:rPr lang="en-US"/>
              <a:pPr>
                <a:defRPr/>
              </a:pPr>
              <a:t>6/18/2026</a:t>
            </a:fld>
            <a:endParaRPr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FD69DEFD-2C00-4CCB-AFB8-ED346B351970}"/>
              </a:ext>
            </a:extLst>
          </p:cNvPr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77025B06-3062-48BD-964D-5FDD62D45AA8}"/>
              </a:ext>
            </a:extLst>
          </p:cNvPr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894750-1E72-483B-B85E-7EF864735AE2}" type="slidenum">
              <a:rPr/>
              <a:pPr>
                <a:defRPr/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122334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DBDEC330-27E2-46B1-9827-CD9F9C651B16}"/>
              </a:ext>
            </a:extLst>
          </p:cNvPr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4109BE-13D4-4C86-9D2E-4D88197D7375}" type="datetime1">
              <a:rPr lang="en-US"/>
              <a:pPr>
                <a:defRPr/>
              </a:pPr>
              <a:t>6/18/2026</a:t>
            </a:fld>
            <a:endParaRPr dirty="0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FD69DEFD-2C00-4CCB-AFB8-ED346B351970}"/>
              </a:ext>
            </a:extLst>
          </p:cNvPr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dirty="0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77025B06-3062-48BD-964D-5FDD62D45AA8}"/>
              </a:ext>
            </a:extLst>
          </p:cNvPr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22EED5-EAEE-4043-904F-BB8502EF99A8}" type="slidenum">
              <a:rPr/>
              <a:pPr>
                <a:defRPr/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2128455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92E804-DB8E-49DF-A4B0-A4F5135184A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29840" y="457200"/>
            <a:ext cx="2949177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64A997-2F63-475F-8249-A4CEEB5A54D6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3887390" y="987427"/>
            <a:ext cx="4629149" cy="487362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7F98B6E-B092-4254-A438-889FAC9CFE11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629840" y="2057400"/>
            <a:ext cx="2949177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DBDEC330-27E2-46B1-9827-CD9F9C651B16}"/>
              </a:ext>
            </a:extLst>
          </p:cNvPr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ADF6CF-0AF1-413F-9609-49D0099D3AD5}" type="datetime1">
              <a:rPr lang="en-US"/>
              <a:pPr>
                <a:defRPr/>
              </a:pPr>
              <a:t>6/18/2026</a:t>
            </a:fld>
            <a:endParaRPr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FD69DEFD-2C00-4CCB-AFB8-ED346B351970}"/>
              </a:ext>
            </a:extLst>
          </p:cNvPr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dirty="0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77025B06-3062-48BD-964D-5FDD62D45AA8}"/>
              </a:ext>
            </a:extLst>
          </p:cNvPr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D80D2C-AC70-457B-AA19-30EF97D5FDB8}" type="slidenum">
              <a:rPr/>
              <a:pPr>
                <a:defRPr/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7994717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8A19A7-5196-4ECC-B23A-08CF5474FEC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29840" y="457200"/>
            <a:ext cx="2949177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214ADBE-5C65-497B-AF1D-9CE0E59F4757}"/>
              </a:ext>
            </a:extLst>
          </p:cNvPr>
          <p:cNvSpPr txBox="1">
            <a:spLocks noGrp="1"/>
          </p:cNvSpPr>
          <p:nvPr>
            <p:ph type="pic" idx="1"/>
          </p:nvPr>
        </p:nvSpPr>
        <p:spPr>
          <a:xfrm>
            <a:off x="3887390" y="987427"/>
            <a:ext cx="4629149" cy="4873623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 dirty="0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5FE2982-8307-4ED6-BACA-AD4891D515CB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629840" y="2057400"/>
            <a:ext cx="2949177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DBDEC330-27E2-46B1-9827-CD9F9C651B16}"/>
              </a:ext>
            </a:extLst>
          </p:cNvPr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4654C4-1861-426B-B44D-B9EE61F20820}" type="datetime1">
              <a:rPr lang="en-US"/>
              <a:pPr>
                <a:defRPr/>
              </a:pPr>
              <a:t>6/18/2026</a:t>
            </a:fld>
            <a:endParaRPr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FD69DEFD-2C00-4CCB-AFB8-ED346B351970}"/>
              </a:ext>
            </a:extLst>
          </p:cNvPr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dirty="0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77025B06-3062-48BD-964D-5FDD62D45AA8}"/>
              </a:ext>
            </a:extLst>
          </p:cNvPr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A94EE3-D8F1-45B6-988E-FC734E1E0670}" type="slidenum">
              <a:rPr/>
              <a:pPr>
                <a:defRPr/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7405710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036000-3108-4B1B-8CEE-1B65CA7F7925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8AE2F34-0A7C-41E7-B3D5-2006109A367F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DEC330-27E2-46B1-9827-CD9F9C651B16}"/>
              </a:ext>
            </a:extLst>
          </p:cNvPr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12A455-2832-4F05-8EF4-C32EC4AA6D0E}" type="datetime1">
              <a:rPr lang="en-US"/>
              <a:pPr>
                <a:defRPr/>
              </a:pPr>
              <a:t>6/18/2026</a:t>
            </a:fld>
            <a:endParaRPr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69DEFD-2C00-4CCB-AFB8-ED346B351970}"/>
              </a:ext>
            </a:extLst>
          </p:cNvPr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025B06-3062-48BD-964D-5FDD62D45AA8}"/>
              </a:ext>
            </a:extLst>
          </p:cNvPr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8D4C0D-A835-40A8-96CC-4A126A1CDC6F}" type="slidenum">
              <a:rPr/>
              <a:pPr>
                <a:defRPr/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117439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56CFB6D-D295-4979-BC72-99D32BDBB9D4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>
            <a:off x="6543676" y="365129"/>
            <a:ext cx="1971674" cy="5811834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71EBC13-9AB6-42B2-A47F-D2B7CC136E6F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628652" y="365129"/>
            <a:ext cx="5800725" cy="5811834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DEC330-27E2-46B1-9827-CD9F9C651B16}"/>
              </a:ext>
            </a:extLst>
          </p:cNvPr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7AF9D7-699F-41F1-8989-1FE7C6945569}" type="datetime1">
              <a:rPr lang="en-US"/>
              <a:pPr>
                <a:defRPr/>
              </a:pPr>
              <a:t>6/18/2026</a:t>
            </a:fld>
            <a:endParaRPr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69DEFD-2C00-4CCB-AFB8-ED346B351970}"/>
              </a:ext>
            </a:extLst>
          </p:cNvPr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025B06-3062-48BD-964D-5FDD62D45AA8}"/>
              </a:ext>
            </a:extLst>
          </p:cNvPr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D1DC11-8A6D-4756-904A-5F7A5F58BBC2}" type="slidenum">
              <a:rPr/>
              <a:pPr>
                <a:defRPr/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504291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Slide">
    <p:bg>
      <p:bgPr>
        <a:solidFill>
          <a:srgbClr val="7FC18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"/>
            <a:ext cx="9144000" cy="259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59F8D7E-4EAB-4EA4-8CD2-39E759D9D98A}"/>
              </a:ext>
            </a:extLst>
          </p:cNvPr>
          <p:cNvSpPr txBox="1"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dirty="0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6A6C658B-A3BB-419D-8C73-010AD3AE97D1}"/>
              </a:ext>
            </a:extLst>
          </p:cNvPr>
          <p:cNvSpPr txBox="1"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12AC60-3C3E-4EDA-AC15-3D5C9992291F}" type="slidenum">
              <a:rPr/>
              <a:pPr>
                <a:defRPr/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6759965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96225" y="5349875"/>
            <a:ext cx="1238250" cy="151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Footer Placeholder 5">
            <a:extLst>
              <a:ext uri="{FF2B5EF4-FFF2-40B4-BE49-F238E27FC236}">
                <a16:creationId xmlns:a16="http://schemas.microsoft.com/office/drawing/2014/main" id="{E6587015-4307-434D-8B4D-BB7FE2DED83A}"/>
              </a:ext>
            </a:extLst>
          </p:cNvPr>
          <p:cNvSpPr txBox="1"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 dirty="0">
                <a:latin typeface="Century Gothic" pitchFamily="34"/>
              </a:defRPr>
            </a:lvl1pPr>
          </a:lstStyle>
          <a:p>
            <a:pPr>
              <a:defRPr/>
            </a:pPr>
            <a:r>
              <a:rPr dirty="0"/>
              <a:t>© Focus Education UK Ltd. </a:t>
            </a:r>
          </a:p>
        </p:txBody>
      </p:sp>
      <p:sp>
        <p:nvSpPr>
          <p:cNvPr id="4" name="Slide Number Placeholder 6">
            <a:extLst>
              <a:ext uri="{FF2B5EF4-FFF2-40B4-BE49-F238E27FC236}">
                <a16:creationId xmlns:a16="http://schemas.microsoft.com/office/drawing/2014/main" id="{24BECD27-CFA7-4081-9BC2-775C3251B713}"/>
              </a:ext>
            </a:extLst>
          </p:cNvPr>
          <p:cNvSpPr txBox="1"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latin typeface="Century Gothic" pitchFamily="34"/>
              </a:defRPr>
            </a:lvl1pPr>
          </a:lstStyle>
          <a:p>
            <a:pPr>
              <a:defRPr/>
            </a:pPr>
            <a:fld id="{6A00AAFA-506C-499C-A243-6F693D322119}" type="slidenum">
              <a:rPr/>
              <a:pPr>
                <a:defRPr/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9045223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 txBox="1">
            <a:spLocks noGrp="1" noChangeArrowheads="1"/>
          </p:cNvSpPr>
          <p:nvPr>
            <p:ph type="title"/>
          </p:nvPr>
        </p:nvSpPr>
        <p:spPr bwMode="auto">
          <a:xfrm>
            <a:off x="628650" y="365129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DEC330-27E2-46B1-9827-CD9F9C651B16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628650" y="6356354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457189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fld id="{DBF6B4FE-C7F2-4994-BB12-BB4D517A2EB5}" type="datetime1">
              <a:rPr lang="en-US"/>
              <a:pPr>
                <a:defRPr/>
              </a:pPr>
              <a:t>6/18/2026</a:t>
            </a:fld>
            <a:endParaRPr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69DEFD-2C00-4CCB-AFB8-ED346B351970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3028950" y="6356354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457189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 dirty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endParaRPr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025B06-3062-48BD-964D-5FDD62D45AA8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6457950" y="6356354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457189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fld id="{B7C61D16-7583-49FC-AC4F-CB1111FE15BC}" type="slidenum">
              <a:rPr/>
              <a:pPr>
                <a:defRPr/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766207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ransition spd="slow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lang="en-US" sz="4400" kern="1200">
          <a:solidFill>
            <a:srgbClr val="000000"/>
          </a:solidFill>
          <a:latin typeface="Calibri Light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5pPr>
      <a:lvl6pPr marL="457189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6pPr>
      <a:lvl7pPr marL="914377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7pPr>
      <a:lvl8pPr marL="1371566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8pPr>
      <a:lvl9pPr marL="1828754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9pPr>
    </p:titleStyle>
    <p:bodyStyle>
      <a:lvl1pPr marL="228594" indent="-228594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sz="2800" kern="1200">
          <a:solidFill>
            <a:srgbClr val="000000"/>
          </a:solidFill>
          <a:latin typeface="Calibri"/>
        </a:defRPr>
      </a:lvl1pPr>
      <a:lvl2pPr marL="685783" lvl="1" indent="-228594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sz="2400" kern="1200">
          <a:solidFill>
            <a:srgbClr val="000000"/>
          </a:solidFill>
          <a:latin typeface="Calibri"/>
        </a:defRPr>
      </a:lvl2pPr>
      <a:lvl3pPr marL="1142971" lvl="2" indent="-228594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sz="2000" kern="1200">
          <a:solidFill>
            <a:srgbClr val="000000"/>
          </a:solidFill>
          <a:latin typeface="Calibri"/>
        </a:defRPr>
      </a:lvl3pPr>
      <a:lvl4pPr marL="1600160" lvl="3" indent="-228594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kern="1200">
          <a:solidFill>
            <a:srgbClr val="000000"/>
          </a:solidFill>
          <a:latin typeface="Calibri"/>
        </a:defRPr>
      </a:lvl4pPr>
      <a:lvl5pPr marL="2057349" lvl="4" indent="-228594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kern="1200">
          <a:solidFill>
            <a:srgbClr val="000000"/>
          </a:solidFill>
          <a:latin typeface="Calibri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 txBox="1">
            <a:spLocks noGrp="1" noChangeArrowheads="1"/>
          </p:cNvSpPr>
          <p:nvPr>
            <p:ph type="title"/>
          </p:nvPr>
        </p:nvSpPr>
        <p:spPr>
          <a:xfrm>
            <a:off x="1043888" y="0"/>
            <a:ext cx="8896351" cy="613463"/>
          </a:xfrm>
        </p:spPr>
        <p:txBody>
          <a:bodyPr anchorCtr="1"/>
          <a:lstStyle/>
          <a:p>
            <a:pPr algn="ctr" eaLnBrk="1" hangingPunct="1"/>
            <a:r>
              <a:rPr lang="en-GB" altLang="en-US" sz="2000" b="1" dirty="0">
                <a:solidFill>
                  <a:srgbClr val="A14824"/>
                </a:solidFill>
                <a:latin typeface="Century Gothic" panose="020B0502020202020204" pitchFamily="34" charset="0"/>
              </a:rPr>
              <a:t>Explorers: KS1 Knowledge Mat</a:t>
            </a:r>
          </a:p>
        </p:txBody>
      </p:sp>
      <p:graphicFrame>
        <p:nvGraphicFramePr>
          <p:cNvPr id="3" name="Content Placeholder 3">
            <a:extLst>
              <a:ext uri="{FF2B5EF4-FFF2-40B4-BE49-F238E27FC236}">
                <a16:creationId xmlns:a16="http://schemas.microsoft.com/office/drawing/2014/main" id="{19CD4200-EED8-46A5-81B6-5DBD0DD2F7B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27254931"/>
              </p:ext>
            </p:extLst>
          </p:nvPr>
        </p:nvGraphicFramePr>
        <p:xfrm>
          <a:off x="56891" y="428476"/>
          <a:ext cx="9030218" cy="6429524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1285627">
                  <a:extLst>
                    <a:ext uri="{9D8B030D-6E8A-4147-A177-3AD203B41FA5}">
                      <a16:colId xmlns:a16="http://schemas.microsoft.com/office/drawing/2014/main" val="4186730976"/>
                    </a:ext>
                  </a:extLst>
                </a:gridCol>
                <a:gridCol w="2171590">
                  <a:extLst>
                    <a:ext uri="{9D8B030D-6E8A-4147-A177-3AD203B41FA5}">
                      <a16:colId xmlns:a16="http://schemas.microsoft.com/office/drawing/2014/main" val="2628771195"/>
                    </a:ext>
                  </a:extLst>
                </a:gridCol>
                <a:gridCol w="3903025">
                  <a:extLst>
                    <a:ext uri="{9D8B030D-6E8A-4147-A177-3AD203B41FA5}">
                      <a16:colId xmlns:a16="http://schemas.microsoft.com/office/drawing/2014/main" val="308867682"/>
                    </a:ext>
                  </a:extLst>
                </a:gridCol>
                <a:gridCol w="1669976">
                  <a:extLst>
                    <a:ext uri="{9D8B030D-6E8A-4147-A177-3AD203B41FA5}">
                      <a16:colId xmlns:a16="http://schemas.microsoft.com/office/drawing/2014/main" val="3368322103"/>
                    </a:ext>
                  </a:extLst>
                </a:gridCol>
              </a:tblGrid>
              <a:tr h="905743">
                <a:tc gridSpan="2">
                  <a:txBody>
                    <a:bodyPr/>
                    <a:lstStyle/>
                    <a:p>
                      <a:pPr lvl="0" algn="ctr"/>
                      <a:r>
                        <a:rPr lang="en-GB" sz="2800" dirty="0">
                          <a:solidFill>
                            <a:schemeClr val="bg1"/>
                          </a:solidFill>
                          <a:latin typeface="Century Gothic" pitchFamily="34"/>
                        </a:rPr>
                        <a:t>Subject Specific Vocabulary</a:t>
                      </a: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1482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5">
                  <a:txBody>
                    <a:bodyPr/>
                    <a:lstStyle/>
                    <a:p>
                      <a:pPr lvl="0"/>
                      <a:endParaRPr lang="en-GB" sz="1200" dirty="0">
                        <a:solidFill>
                          <a:schemeClr val="tx1"/>
                        </a:solidFill>
                        <a:latin typeface="Sassoon Penpals" panose="02000400000000000000" pitchFamily="50" charset="0"/>
                      </a:endParaRP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800" dirty="0">
                          <a:solidFill>
                            <a:schemeClr val="bg1"/>
                          </a:solidFill>
                          <a:latin typeface="Century Gothic" pitchFamily="34"/>
                        </a:rPr>
                        <a:t>Exciting Books</a:t>
                      </a: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1482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95188173"/>
                  </a:ext>
                </a:extLst>
              </a:tr>
              <a:tr h="285876"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rgbClr val="000000"/>
                          </a:solidFill>
                          <a:effectLst/>
                          <a:latin typeface="Sassoon Penpals" panose="02000400000000000000" pitchFamily="50" charset="0"/>
                          <a:ea typeface="+mn-ea"/>
                          <a:cs typeface="+mn-cs"/>
                        </a:rPr>
                        <a:t>change</a:t>
                      </a:r>
                      <a:endParaRPr lang="en-GB" sz="1200" dirty="0">
                        <a:latin typeface="Sassoon Penpals" panose="02000400000000000000" pitchFamily="50" charset="0"/>
                      </a:endParaRP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i="0" kern="1200" dirty="0">
                          <a:solidFill>
                            <a:srgbClr val="000000"/>
                          </a:solidFill>
                          <a:effectLst/>
                          <a:latin typeface="Sassoon Penpals" panose="02000400000000000000" pitchFamily="50" charset="0"/>
                          <a:ea typeface="+mn-ea"/>
                          <a:cs typeface="+mn-cs"/>
                        </a:rPr>
                        <a:t>To make or become different</a:t>
                      </a:r>
                      <a:endParaRPr lang="en-GB" sz="1200" dirty="0">
                        <a:latin typeface="Sassoon Penpals" panose="02000400000000000000" pitchFamily="50" charset="0"/>
                      </a:endParaRP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25" marB="4572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endParaRPr lang="en-GB" sz="1400" dirty="0">
                        <a:solidFill>
                          <a:schemeClr val="tx1"/>
                        </a:solidFill>
                      </a:endParaRPr>
                    </a:p>
                  </a:txBody>
                  <a:tcPr marT="45725" marB="4572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21418414"/>
                  </a:ext>
                </a:extLst>
              </a:tr>
              <a:tr h="278885"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rgbClr val="000000"/>
                          </a:solidFill>
                          <a:effectLst/>
                          <a:latin typeface="Sassoon Penpals" panose="02000400000000000000" pitchFamily="50" charset="0"/>
                          <a:ea typeface="+mn-ea"/>
                          <a:cs typeface="+mn-cs"/>
                        </a:rPr>
                        <a:t>adventure</a:t>
                      </a:r>
                      <a:endParaRPr lang="en-GB" sz="1200" dirty="0">
                        <a:latin typeface="Sassoon Penpals" panose="02000400000000000000" pitchFamily="50" charset="0"/>
                      </a:endParaRP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i="0" kern="1200" dirty="0">
                          <a:solidFill>
                            <a:srgbClr val="000000"/>
                          </a:solidFill>
                          <a:effectLst/>
                          <a:latin typeface="Sassoon Penpals" panose="02000400000000000000" pitchFamily="50" charset="0"/>
                          <a:ea typeface="+mn-ea"/>
                          <a:cs typeface="+mn-cs"/>
                        </a:rPr>
                        <a:t>An exciting or unusual experience</a:t>
                      </a:r>
                      <a:endParaRPr lang="en-GB" sz="1200" dirty="0">
                        <a:latin typeface="Sassoon Penpals" panose="02000400000000000000" pitchFamily="50" charset="0"/>
                      </a:endParaRP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49980100"/>
                  </a:ext>
                </a:extLst>
              </a:tr>
              <a:tr h="574773">
                <a:tc rowSpan="2"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rgbClr val="000000"/>
                          </a:solidFill>
                          <a:effectLst/>
                          <a:latin typeface="Sassoon Penpals" panose="02000400000000000000" pitchFamily="50" charset="0"/>
                          <a:ea typeface="+mn-ea"/>
                          <a:cs typeface="+mn-cs"/>
                        </a:rPr>
                        <a:t>impact</a:t>
                      </a:r>
                      <a:endParaRPr lang="en-GB" sz="1200" dirty="0">
                        <a:latin typeface="Sassoon Penpals" panose="02000400000000000000" pitchFamily="50" charset="0"/>
                      </a:endParaRP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r>
                        <a:rPr lang="en-GB" sz="1200" b="0" i="0" kern="1200" dirty="0">
                          <a:solidFill>
                            <a:srgbClr val="000000"/>
                          </a:solidFill>
                          <a:effectLst/>
                          <a:latin typeface="Sassoon Penpals" panose="02000400000000000000" pitchFamily="50" charset="0"/>
                          <a:ea typeface="+mn-ea"/>
                          <a:cs typeface="+mn-cs"/>
                        </a:rPr>
                        <a:t>The effect or influence of one thing on another</a:t>
                      </a:r>
                      <a:endParaRPr lang="en-GB" sz="1200" dirty="0">
                        <a:latin typeface="Sassoon Penpals" panose="02000400000000000000" pitchFamily="50" charset="0"/>
                      </a:endParaRP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48615508"/>
                  </a:ext>
                </a:extLst>
              </a:tr>
              <a:tr h="203508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rowSpan="9">
                  <a:txBody>
                    <a:bodyPr/>
                    <a:lstStyle/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endParaRPr lang="en-GB" sz="1100" b="1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25" marB="45725"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99112"/>
                  </a:ext>
                </a:extLst>
              </a:tr>
              <a:tr h="469733">
                <a:tc>
                  <a:txBody>
                    <a:bodyPr/>
                    <a:lstStyle/>
                    <a:p>
                      <a:r>
                        <a:rPr lang="en-GB" sz="1200" kern="1200">
                          <a:solidFill>
                            <a:srgbClr val="000000"/>
                          </a:solidFill>
                          <a:effectLst/>
                          <a:latin typeface="Sassoon Penpals" panose="02000400000000000000" pitchFamily="50" charset="0"/>
                          <a:ea typeface="+mn-ea"/>
                          <a:cs typeface="+mn-cs"/>
                        </a:rPr>
                        <a:t>explore</a:t>
                      </a:r>
                      <a:endParaRPr lang="en-GB" sz="1200" dirty="0">
                        <a:latin typeface="Sassoon Penpals" panose="02000400000000000000" pitchFamily="50" charset="0"/>
                      </a:endParaRP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i="0" kern="1200">
                          <a:solidFill>
                            <a:srgbClr val="000000"/>
                          </a:solidFill>
                          <a:effectLst/>
                          <a:latin typeface="Sassoon Penpals" panose="02000400000000000000" pitchFamily="50" charset="0"/>
                          <a:ea typeface="+mn-ea"/>
                          <a:cs typeface="+mn-cs"/>
                        </a:rPr>
                        <a:t>To travel in or through an unfamiliar area</a:t>
                      </a:r>
                      <a:endParaRPr lang="en-GB" sz="1200" dirty="0">
                        <a:latin typeface="Sassoon Penpals" panose="02000400000000000000" pitchFamily="50" charset="0"/>
                      </a:endParaRP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200" b="1" dirty="0">
                          <a:solidFill>
                            <a:srgbClr val="A14824"/>
                          </a:solidFill>
                          <a:latin typeface="Sassoon Penpals" panose="02000400000000000000" pitchFamily="50" charset="0"/>
                        </a:rPr>
                        <a:t>Sticky Knowledge about </a:t>
                      </a:r>
                    </a:p>
                    <a:p>
                      <a:pPr lvl="0" algn="ctr"/>
                      <a:r>
                        <a:rPr lang="en-GB" sz="1200" b="1" dirty="0">
                          <a:solidFill>
                            <a:srgbClr val="A14824"/>
                          </a:solidFill>
                          <a:latin typeface="Sassoon Penpals" panose="02000400000000000000" pitchFamily="50" charset="0"/>
                        </a:rPr>
                        <a:t>Explorers</a:t>
                      </a:r>
                      <a:endParaRPr lang="en-GB" sz="1200" b="1" dirty="0">
                        <a:solidFill>
                          <a:srgbClr val="FF0000"/>
                        </a:solidFill>
                        <a:latin typeface="Sassoon Penpals" panose="02000400000000000000" pitchFamily="50" charset="0"/>
                      </a:endParaRPr>
                    </a:p>
                  </a:txBody>
                  <a:tcPr marT="45731" marB="4573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C2B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03367372"/>
                  </a:ext>
                </a:extLst>
              </a:tr>
              <a:tr h="450952"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rgbClr val="000000"/>
                          </a:solidFill>
                          <a:effectLst/>
                          <a:latin typeface="Sassoon Penpals" panose="02000400000000000000" pitchFamily="50" charset="0"/>
                          <a:ea typeface="+mn-ea"/>
                          <a:cs typeface="+mn-cs"/>
                        </a:rPr>
                        <a:t>discover</a:t>
                      </a:r>
                      <a:endParaRPr lang="en-GB" sz="1200" dirty="0">
                        <a:latin typeface="Sassoon Penpals" panose="02000400000000000000" pitchFamily="50" charset="0"/>
                      </a:endParaRP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i="0" kern="1200" dirty="0">
                          <a:solidFill>
                            <a:srgbClr val="000000"/>
                          </a:solidFill>
                          <a:effectLst/>
                          <a:latin typeface="Sassoon Penpals" panose="02000400000000000000" pitchFamily="50" charset="0"/>
                          <a:ea typeface="+mn-ea"/>
                          <a:cs typeface="+mn-cs"/>
                        </a:rPr>
                        <a:t>To find something unexpectedly or in the course of a search</a:t>
                      </a:r>
                      <a:endParaRPr lang="en-GB" sz="1200" dirty="0">
                        <a:latin typeface="Sassoon Penpals" panose="02000400000000000000" pitchFamily="50" charset="0"/>
                      </a:endParaRP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Sassoon Penpals" panose="02000400000000000000" pitchFamily="50" charset="0"/>
                        </a:rPr>
                        <a:t>Neil Armstrong</a:t>
                      </a:r>
                      <a:r>
                        <a:rPr lang="en-GB" sz="1200" baseline="0" dirty="0">
                          <a:latin typeface="Sassoon Penpals" panose="02000400000000000000" pitchFamily="50" charset="0"/>
                        </a:rPr>
                        <a:t> and Buzz Aldrin first landed on the moon in a rocket called Apollo 11 in 1969.</a:t>
                      </a:r>
                      <a:endParaRPr lang="en-GB" sz="1200" kern="1200" dirty="0">
                        <a:solidFill>
                          <a:srgbClr val="000000"/>
                        </a:solidFill>
                        <a:effectLst/>
                        <a:latin typeface="Sassoon Penpals" panose="02000400000000000000" pitchFamily="50" charset="0"/>
                        <a:ea typeface="+mn-ea"/>
                        <a:cs typeface="+mn-cs"/>
                      </a:endParaRPr>
                    </a:p>
                  </a:txBody>
                  <a:tcPr marT="45731" marB="4573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C2B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33673628"/>
                  </a:ext>
                </a:extLst>
              </a:tr>
              <a:tr h="465373"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rgbClr val="000000"/>
                          </a:solidFill>
                          <a:effectLst/>
                          <a:latin typeface="Sassoon Penpals" panose="02000400000000000000" pitchFamily="50" charset="0"/>
                          <a:ea typeface="+mn-ea"/>
                          <a:cs typeface="+mn-cs"/>
                        </a:rPr>
                        <a:t>voyage</a:t>
                      </a:r>
                      <a:endParaRPr lang="en-GB" sz="1200" dirty="0">
                        <a:latin typeface="Sassoon Penpals" panose="02000400000000000000" pitchFamily="50" charset="0"/>
                      </a:endParaRP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i="0" kern="1200" dirty="0">
                          <a:solidFill>
                            <a:srgbClr val="000000"/>
                          </a:solidFill>
                          <a:effectLst/>
                          <a:latin typeface="Sassoon Penpals" panose="02000400000000000000" pitchFamily="50" charset="0"/>
                          <a:ea typeface="+mn-ea"/>
                          <a:cs typeface="+mn-cs"/>
                        </a:rPr>
                        <a:t>A long journey involving travel by sea or in space</a:t>
                      </a:r>
                      <a:endParaRPr lang="en-GB" sz="1200" dirty="0">
                        <a:latin typeface="Sassoon Penpals" panose="02000400000000000000" pitchFamily="50" charset="0"/>
                      </a:endParaRP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Sassoon Penpals" panose="02000400000000000000" pitchFamily="50" charset="0"/>
                        </a:rPr>
                        <a:t>Neil Armstrong</a:t>
                      </a:r>
                      <a:r>
                        <a:rPr lang="en-GB" sz="1200" baseline="0" dirty="0">
                          <a:latin typeface="Sassoon Penpals" panose="02000400000000000000" pitchFamily="50" charset="0"/>
                        </a:rPr>
                        <a:t> was the first person to walk on the moon in 1969.</a:t>
                      </a:r>
                      <a:endParaRPr lang="en-GB" sz="1200" dirty="0">
                        <a:latin typeface="Sassoon Penpals" panose="02000400000000000000" pitchFamily="50" charset="0"/>
                      </a:endParaRPr>
                    </a:p>
                  </a:txBody>
                  <a:tcPr marT="45731" marB="4573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C2B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endParaRPr lang="en-GB" sz="12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3860681"/>
                  </a:ext>
                </a:extLst>
              </a:tr>
              <a:tr h="438274"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rgbClr val="000000"/>
                          </a:solidFill>
                          <a:effectLst/>
                          <a:latin typeface="Sassoon Penpals" panose="02000400000000000000" pitchFamily="50" charset="0"/>
                          <a:ea typeface="+mn-ea"/>
                          <a:cs typeface="+mn-cs"/>
                        </a:rPr>
                        <a:t>past</a:t>
                      </a:r>
                      <a:endParaRPr lang="en-GB" sz="1200" dirty="0">
                        <a:latin typeface="Sassoon Penpals" panose="02000400000000000000" pitchFamily="50" charset="0"/>
                      </a:endParaRP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i="0" kern="1200" dirty="0">
                          <a:solidFill>
                            <a:srgbClr val="000000"/>
                          </a:solidFill>
                          <a:effectLst/>
                          <a:latin typeface="Sassoon Penpals" panose="02000400000000000000" pitchFamily="50" charset="0"/>
                          <a:ea typeface="+mn-ea"/>
                          <a:cs typeface="+mn-cs"/>
                        </a:rPr>
                        <a:t>The time before the present</a:t>
                      </a:r>
                      <a:endParaRPr lang="en-GB" sz="1200" dirty="0">
                        <a:latin typeface="Sassoon Penpals" panose="02000400000000000000" pitchFamily="50" charset="0"/>
                      </a:endParaRP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Sassoon Penpals" panose="02000400000000000000" pitchFamily="50" charset="0"/>
                          <a:ea typeface="+mn-ea"/>
                          <a:cs typeface="+mn-cs"/>
                        </a:rPr>
                        <a:t>In 2005, Ellen MacArthur became the fastest solo sailor to sail around the world.</a:t>
                      </a:r>
                      <a:endParaRPr lang="en-GB" sz="1200" dirty="0">
                        <a:latin typeface="Sassoon Penpals" panose="02000400000000000000" pitchFamily="50" charset="0"/>
                      </a:endParaRPr>
                    </a:p>
                  </a:txBody>
                  <a:tcPr marT="45731" marB="4573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C2B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endParaRPr lang="en-GB" sz="1050" b="0" dirty="0">
                        <a:solidFill>
                          <a:srgbClr val="C00000"/>
                        </a:solidFill>
                        <a:latin typeface="Century Gothic" pitchFamily="34"/>
                      </a:endParaRPr>
                    </a:p>
                  </a:txBody>
                  <a:tcPr marT="45726" marB="45726">
                    <a:solidFill>
                      <a:srgbClr val="FBE5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8809690"/>
                  </a:ext>
                </a:extLst>
              </a:tr>
              <a:tr h="414473"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rgbClr val="000000"/>
                          </a:solidFill>
                          <a:effectLst/>
                          <a:latin typeface="Sassoon Penpals" panose="02000400000000000000" pitchFamily="50" charset="0"/>
                          <a:ea typeface="+mn-ea"/>
                          <a:cs typeface="+mn-cs"/>
                        </a:rPr>
                        <a:t>present</a:t>
                      </a:r>
                      <a:endParaRPr lang="en-GB" sz="1200" dirty="0">
                        <a:latin typeface="Sassoon Penpals" panose="02000400000000000000" pitchFamily="50" charset="0"/>
                      </a:endParaRP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i="0" kern="1200" dirty="0">
                          <a:solidFill>
                            <a:srgbClr val="000000"/>
                          </a:solidFill>
                          <a:effectLst/>
                          <a:latin typeface="Sassoon Penpals" panose="02000400000000000000" pitchFamily="50" charset="0"/>
                          <a:ea typeface="+mn-ea"/>
                          <a:cs typeface="+mn-cs"/>
                        </a:rPr>
                        <a:t>Existing or occurring now</a:t>
                      </a:r>
                      <a:endParaRPr lang="en-GB" sz="1200" dirty="0">
                        <a:latin typeface="Sassoon Penpals" panose="02000400000000000000" pitchFamily="50" charset="0"/>
                      </a:endParaRP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Sassoon Penpals" panose="02000400000000000000" pitchFamily="50" charset="0"/>
                          <a:ea typeface="+mn-ea"/>
                          <a:cs typeface="+mn-cs"/>
                        </a:rPr>
                        <a:t>Ibn Battuta started his  travels in 1325 when he set off on hajj to Mecca. </a:t>
                      </a:r>
                      <a:endParaRPr lang="en-GB" sz="1200" b="0" dirty="0">
                        <a:latin typeface="Sassoon Penpals" panose="02000400000000000000" pitchFamily="50" charset="0"/>
                      </a:endParaRPr>
                    </a:p>
                  </a:txBody>
                  <a:tcPr marT="45731" marB="4573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C2B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endParaRPr lang="en-GB" sz="1050" b="0" dirty="0">
                        <a:solidFill>
                          <a:srgbClr val="C00000"/>
                        </a:solidFill>
                        <a:latin typeface="Century Gothic" pitchFamily="34"/>
                      </a:endParaRPr>
                    </a:p>
                  </a:txBody>
                  <a:tcPr marT="45726" marB="45726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71645658"/>
                  </a:ext>
                </a:extLst>
              </a:tr>
              <a:tr h="414473">
                <a:tc rowSpan="3"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rgbClr val="000000"/>
                          </a:solidFill>
                          <a:effectLst/>
                          <a:latin typeface="Sassoon Penpals" panose="02000400000000000000" pitchFamily="50" charset="0"/>
                          <a:ea typeface="+mn-ea"/>
                          <a:cs typeface="+mn-cs"/>
                        </a:rPr>
                        <a:t>Explorer</a:t>
                      </a:r>
                    </a:p>
                    <a:p>
                      <a:endParaRPr lang="en-GB" sz="1200" kern="1200" dirty="0">
                        <a:solidFill>
                          <a:srgbClr val="000000"/>
                        </a:solidFill>
                        <a:effectLst/>
                        <a:latin typeface="Sassoon Penpals" panose="02000400000000000000" pitchFamily="50" charset="0"/>
                        <a:ea typeface="+mn-ea"/>
                        <a:cs typeface="+mn-cs"/>
                      </a:endParaRPr>
                    </a:p>
                    <a:p>
                      <a:endParaRPr lang="en-GB" sz="1200" kern="1200" dirty="0">
                        <a:solidFill>
                          <a:srgbClr val="000000"/>
                        </a:solidFill>
                        <a:effectLst/>
                        <a:latin typeface="Sassoon Penpals" panose="02000400000000000000" pitchFamily="50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1200" dirty="0">
                          <a:latin typeface="Sassoon Penpals" panose="02000400000000000000" pitchFamily="50" charset="0"/>
                        </a:rPr>
                        <a:t>Pacific Ocean</a:t>
                      </a:r>
                    </a:p>
                    <a:p>
                      <a:endParaRPr lang="en-GB" sz="1200" dirty="0">
                        <a:latin typeface="Sassoon Penpals" panose="02000400000000000000" pitchFamily="50" charset="0"/>
                      </a:endParaRPr>
                    </a:p>
                    <a:p>
                      <a:endParaRPr lang="en-GB" sz="1200" dirty="0">
                        <a:latin typeface="Sassoon Penpals" panose="02000400000000000000" pitchFamily="50" charset="0"/>
                      </a:endParaRPr>
                    </a:p>
                    <a:p>
                      <a:r>
                        <a:rPr lang="en-GB" sz="1200" dirty="0">
                          <a:latin typeface="Sassoon Penpals" panose="02000400000000000000" pitchFamily="50" charset="0"/>
                        </a:rPr>
                        <a:t>Indian Ocean</a:t>
                      </a:r>
                    </a:p>
                    <a:p>
                      <a:endParaRPr lang="en-GB" sz="1200" dirty="0">
                        <a:latin typeface="Sassoon Penpals" panose="02000400000000000000" pitchFamily="50" charset="0"/>
                      </a:endParaRP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r>
                        <a:rPr lang="en-GB" sz="1200" b="0" i="0" kern="1200" dirty="0">
                          <a:solidFill>
                            <a:srgbClr val="000000"/>
                          </a:solidFill>
                          <a:effectLst/>
                          <a:latin typeface="Sassoon Penpals" panose="02000400000000000000" pitchFamily="50" charset="0"/>
                          <a:ea typeface="+mn-ea"/>
                          <a:cs typeface="+mn-cs"/>
                        </a:rPr>
                        <a:t>A person who travels to unfamiliar places in order to learn about them</a:t>
                      </a:r>
                    </a:p>
                    <a:p>
                      <a:endParaRPr lang="en-GB" sz="1200" b="0" i="0" kern="1200" dirty="0">
                        <a:solidFill>
                          <a:srgbClr val="000000"/>
                        </a:solidFill>
                        <a:effectLst/>
                        <a:latin typeface="Sassoon Penpals" panose="02000400000000000000" pitchFamily="50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Sassoon Penpals" panose="02000400000000000000" pitchFamily="50" charset="0"/>
                          <a:ea typeface="+mn-ea"/>
                          <a:cs typeface="+mn-cs"/>
                        </a:rPr>
                        <a:t>The Pacific Ocean is the world’s largest ocean.</a:t>
                      </a:r>
                    </a:p>
                    <a:p>
                      <a:endParaRPr lang="en-GB" sz="1200" b="0" i="0" kern="1200" dirty="0">
                        <a:solidFill>
                          <a:schemeClr val="dk1"/>
                        </a:solidFill>
                        <a:effectLst/>
                        <a:latin typeface="Sassoon Penpals" panose="02000400000000000000" pitchFamily="50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1200" dirty="0">
                          <a:latin typeface="Sassoon Penpals" panose="02000400000000000000" pitchFamily="50" charset="0"/>
                        </a:rPr>
                        <a:t>The Indian ocean is the third largest in the world.</a:t>
                      </a: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Sassoon Penpals" panose="02000400000000000000" pitchFamily="50" charset="0"/>
                          <a:ea typeface="+mn-ea"/>
                          <a:cs typeface="+mn-cs"/>
                        </a:rPr>
                        <a:t>Helen Sharman is the first British astronaut, she flew to space in 1991.</a:t>
                      </a:r>
                    </a:p>
                  </a:txBody>
                  <a:tcPr marT="45731" marB="4573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C2B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2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25" marB="4572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6336988"/>
                  </a:ext>
                </a:extLst>
              </a:tr>
              <a:tr h="438274"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Sassoon Penpals" panose="02000400000000000000" pitchFamily="50" charset="0"/>
                          <a:ea typeface="+mn-ea"/>
                          <a:cs typeface="+mn-cs"/>
                        </a:rPr>
                        <a:t>Felicity Aston became the first woman to ski alone across Antarctica in 2012.</a:t>
                      </a:r>
                    </a:p>
                  </a:txBody>
                  <a:tcPr marT="45731" marB="4573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C2B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endParaRPr lang="en-GB" sz="12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26" marB="45726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72392962"/>
                  </a:ext>
                </a:extLst>
              </a:tr>
              <a:tr h="994707"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Sassoon Penpals" panose="02000400000000000000" pitchFamily="50" charset="0"/>
                          <a:ea typeface="+mn-ea"/>
                          <a:cs typeface="+mn-cs"/>
                        </a:rPr>
                        <a:t>Matthew Henson was the co-discoverer of the North Pole with Robert E. Peary in 1909.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i="0" u="none" strike="noStrike" kern="1200" dirty="0">
                        <a:solidFill>
                          <a:srgbClr val="000000"/>
                        </a:solidFill>
                        <a:effectLst/>
                        <a:latin typeface="Sassoon Penpals" panose="02000400000000000000" pitchFamily="50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Sassoon Penpals" panose="02000400000000000000" pitchFamily="50" charset="0"/>
                          <a:ea typeface="+mn-ea"/>
                          <a:cs typeface="+mn-cs"/>
                        </a:rPr>
                        <a:t>The Arctic Ocean is the world’s smallest and shallowest ocean.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i="0" u="none" strike="noStrike" kern="1200" dirty="0">
                        <a:solidFill>
                          <a:srgbClr val="000000"/>
                        </a:solidFill>
                        <a:effectLst/>
                        <a:latin typeface="Sassoon Penpals" panose="02000400000000000000" pitchFamily="50" charset="0"/>
                        <a:ea typeface="+mn-ea"/>
                        <a:cs typeface="+mn-cs"/>
                      </a:endParaRPr>
                    </a:p>
                  </a:txBody>
                  <a:tcPr marT="45731" marB="4573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C2B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endParaRPr lang="en-GB" sz="12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25" marB="4572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85097611"/>
                  </a:ext>
                </a:extLst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0533" y="1136422"/>
            <a:ext cx="1726033" cy="279132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0533" y="4005009"/>
            <a:ext cx="1726032" cy="285299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06282" y="679969"/>
            <a:ext cx="3497903" cy="1951724"/>
          </a:xfrm>
          <a:prstGeom prst="rect">
            <a:avLst/>
          </a:prstGeom>
        </p:spPr>
      </p:pic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CE5A17E9-F937-C66E-20FF-E24A8FF5B545}"/>
              </a:ext>
            </a:extLst>
          </p:cNvPr>
          <p:cNvCxnSpPr/>
          <p:nvPr/>
        </p:nvCxnSpPr>
        <p:spPr>
          <a:xfrm>
            <a:off x="3512321" y="6332434"/>
            <a:ext cx="385693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AEC9739-5E69-4F72-20EC-8A6F8E02081B}"/>
              </a:ext>
            </a:extLst>
          </p:cNvPr>
          <p:cNvCxnSpPr/>
          <p:nvPr/>
        </p:nvCxnSpPr>
        <p:spPr>
          <a:xfrm>
            <a:off x="56891" y="6007694"/>
            <a:ext cx="3449814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3D6B4FF3-EA12-7CAB-25FC-8B9C90532539}"/>
              </a:ext>
            </a:extLst>
          </p:cNvPr>
          <p:cNvCxnSpPr>
            <a:cxnSpLocks/>
          </p:cNvCxnSpPr>
          <p:nvPr/>
        </p:nvCxnSpPr>
        <p:spPr>
          <a:xfrm>
            <a:off x="56891" y="5431504"/>
            <a:ext cx="3449814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52763060"/>
      </p:ext>
    </p:extLst>
  </p:cSld>
  <p:clrMapOvr>
    <a:masterClrMapping/>
  </p:clrMapOvr>
  <p:transition spd="slow"/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Know Mats" id="{44C609E7-D963-4258-AC0C-6D24BC1BAC45}" vid="{70B9A501-B5B1-4368-BA62-45740617565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239</Words>
  <Application>Microsoft Office PowerPoint</Application>
  <PresentationFormat>On-screen Show (4:3)</PresentationFormat>
  <Paragraphs>42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Century Gothic</vt:lpstr>
      <vt:lpstr>Sassoon Penpals</vt:lpstr>
      <vt:lpstr>1_Office Theme</vt:lpstr>
      <vt:lpstr>Explorers: KS1 Knowledge Mat</vt:lpstr>
    </vt:vector>
  </TitlesOfParts>
  <Company>Alderley Edge Community Primary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Explorers: KS1 Knowledge Mat</dc:title>
  <dc:creator>Rebecca Adamson</dc:creator>
  <cp:lastModifiedBy>R Kemp (DPS)</cp:lastModifiedBy>
  <cp:revision>2</cp:revision>
  <dcterms:created xsi:type="dcterms:W3CDTF">2024-09-04T15:27:19Z</dcterms:created>
  <dcterms:modified xsi:type="dcterms:W3CDTF">2026-06-18T13:56:53Z</dcterms:modified>
</cp:coreProperties>
</file>