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Lst>
  <p:notesMasterIdLst>
    <p:notesMasterId r:id="rId16"/>
  </p:notesMasterIdLst>
  <p:sldIdLst>
    <p:sldId id="256" r:id="rId2"/>
    <p:sldId id="265" r:id="rId3"/>
    <p:sldId id="267" r:id="rId4"/>
    <p:sldId id="277" r:id="rId5"/>
    <p:sldId id="278" r:id="rId6"/>
    <p:sldId id="268" r:id="rId7"/>
    <p:sldId id="269" r:id="rId8"/>
    <p:sldId id="270" r:id="rId9"/>
    <p:sldId id="271" r:id="rId10"/>
    <p:sldId id="272" r:id="rId11"/>
    <p:sldId id="274" r:id="rId12"/>
    <p:sldId id="273" r:id="rId13"/>
    <p:sldId id="275" r:id="rId14"/>
    <p:sldId id="266" r:id="rId15"/>
  </p:sldIdLst>
  <p:sldSz cx="12192000" cy="6858000"/>
  <p:notesSz cx="6858000" cy="1000125"/>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F02F00-DD51-4A38-870C-F34AB6A4EFFB}" v="6" dt="2020-05-27T10:07:27.493"/>
    <p1510:client id="{7FCA0995-CB2B-4E22-AFF2-4F7F5FB683D5}" v="21" dt="2020-05-18T09:11:47.785"/>
    <p1510:client id="{89BECB11-C25A-480C-BC1F-70FD9EBB0A71}" v="5" dt="2020-05-13T09:10:07.104"/>
    <p1510:client id="{BFAC8DAC-9B43-410F-8D07-ADE8726ECAC4}" v="4341" dt="2020-05-05T06:58:31.578"/>
    <p1510:client id="{BFD1AF7A-C288-41C9-A95A-3690BBFEF36A}" v="454" dt="2020-05-05T16:30:20.927"/>
    <p1510:client id="{EEF78021-E669-4AA1-8BAC-E1E8FCC55005}" v="212" dt="2020-05-06T09:30:32.7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312"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8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50800"/>
          </a:xfrm>
          <a:prstGeom prst="rect">
            <a:avLst/>
          </a:prstGeom>
        </p:spPr>
        <p:txBody>
          <a:bodyPr vert="horz" lIns="91440" tIns="45720" rIns="91440" bIns="45720" rtlCol="0"/>
          <a:lstStyle>
            <a:lvl1pPr algn="r">
              <a:defRPr sz="1200"/>
            </a:lvl1pPr>
          </a:lstStyle>
          <a:p>
            <a:fld id="{35A15547-5CEB-4FC9-9738-FD1CD8F88EDA}" type="datetimeFigureOut">
              <a:rPr lang="en-US"/>
              <a:t>2/22/2022</a:t>
            </a:fld>
            <a:endParaRPr lang="en-US"/>
          </a:p>
        </p:txBody>
      </p:sp>
      <p:sp>
        <p:nvSpPr>
          <p:cNvPr id="4" name="Slide Image Placeholder 3"/>
          <p:cNvSpPr>
            <a:spLocks noGrp="1" noRot="1" noChangeAspect="1"/>
          </p:cNvSpPr>
          <p:nvPr>
            <p:ph type="sldImg" idx="2"/>
          </p:nvPr>
        </p:nvSpPr>
        <p:spPr>
          <a:xfrm>
            <a:off x="3130550" y="125413"/>
            <a:ext cx="596900" cy="3365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81013"/>
            <a:ext cx="5486400" cy="3937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9325"/>
            <a:ext cx="2971800" cy="508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949325"/>
            <a:ext cx="2971800" cy="50800"/>
          </a:xfrm>
          <a:prstGeom prst="rect">
            <a:avLst/>
          </a:prstGeom>
        </p:spPr>
        <p:txBody>
          <a:bodyPr vert="horz" lIns="91440" tIns="45720" rIns="91440" bIns="45720" rtlCol="0" anchor="b"/>
          <a:lstStyle>
            <a:lvl1pPr algn="r">
              <a:defRPr sz="1200"/>
            </a:lvl1pPr>
          </a:lstStyle>
          <a:p>
            <a:fld id="{ECD31C8A-B138-4C23-A90A-0BC998F389EB}" type="slidenum">
              <a:rPr lang="en-US"/>
              <a:t>‹#›</a:t>
            </a:fld>
            <a:endParaRPr lang="en-US"/>
          </a:p>
        </p:txBody>
      </p:sp>
    </p:spTree>
    <p:extLst>
      <p:ext uri="{BB962C8B-B14F-4D97-AF65-F5344CB8AC3E}">
        <p14:creationId xmlns:p14="http://schemas.microsoft.com/office/powerpoint/2010/main" val="253708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forms.gle/yHjKkjUnTp7MduEx9"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theguardian.com/society/ng-interactive/2015/aug/12/london-great-plague-1665-bills-of-mortality"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esolepacks.com/sample-materials/journal-of-the-plague-year"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Teaching Note: </a:t>
            </a:r>
            <a:r>
              <a:rPr lang="en-US">
                <a:cs typeface="Calibri"/>
              </a:rPr>
              <a:t>Students could do </a:t>
            </a:r>
            <a:r>
              <a:rPr lang="en-US">
                <a:cs typeface="Calibri"/>
                <a:hlinkClick r:id="rId3"/>
              </a:rPr>
              <a:t>this quiz</a:t>
            </a:r>
            <a:r>
              <a:rPr lang="en-US" b="1">
                <a:cs typeface="Calibri"/>
              </a:rPr>
              <a:t> at this point</a:t>
            </a:r>
            <a:r>
              <a:rPr lang="en-US">
                <a:cs typeface="Calibri"/>
              </a:rPr>
              <a:t> or wait until after the following slides if they need further guidance</a:t>
            </a:r>
            <a:endParaRPr lang="en-US" b="1">
              <a:cs typeface="Calibri"/>
            </a:endParaRPr>
          </a:p>
        </p:txBody>
      </p:sp>
      <p:sp>
        <p:nvSpPr>
          <p:cNvPr id="4" name="Slide Number Placeholder 3"/>
          <p:cNvSpPr>
            <a:spLocks noGrp="1"/>
          </p:cNvSpPr>
          <p:nvPr>
            <p:ph type="sldNum" sz="quarter" idx="5"/>
          </p:nvPr>
        </p:nvSpPr>
        <p:spPr/>
        <p:txBody>
          <a:bodyPr/>
          <a:lstStyle/>
          <a:p>
            <a:fld id="{ECD31C8A-B138-4C23-A90A-0BC998F389EB}" type="slidenum">
              <a:rPr lang="en-US"/>
              <a:t>2</a:t>
            </a:fld>
            <a:endParaRPr lang="en-US"/>
          </a:p>
        </p:txBody>
      </p:sp>
    </p:spTree>
    <p:extLst>
      <p:ext uri="{BB962C8B-B14F-4D97-AF65-F5344CB8AC3E}">
        <p14:creationId xmlns:p14="http://schemas.microsoft.com/office/powerpoint/2010/main" val="26944548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Note</a:t>
            </a:r>
          </a:p>
          <a:p>
            <a:r>
              <a:rPr lang="en-US" dirty="0">
                <a:cs typeface="Calibri"/>
              </a:rPr>
              <a:t>In Defoe's novel the narrator hears of news from Holland. This chimes with what his contemporaries believed about the origin of the virus – that it came to London via a cotton bale imported from Amsterdam. For modern historians the problem with this theory is that England was at war with Holland in 1665 and the shipping lanes between the two countries were closed</a:t>
            </a:r>
            <a:endParaRPr lang="en-US" b="1" dirty="0">
              <a:cs typeface="Calibri"/>
            </a:endParaRPr>
          </a:p>
          <a:p>
            <a:endParaRPr lang="en-US">
              <a:cs typeface="Calibri"/>
            </a:endParaRPr>
          </a:p>
          <a:p>
            <a:r>
              <a:rPr lang="en-US" dirty="0">
                <a:cs typeface="Calibri"/>
              </a:rPr>
              <a:t>The current consensus is that the plague originated in London – in other words it was a flare up of an epidemic that had never been fully eradicated. </a:t>
            </a:r>
          </a:p>
        </p:txBody>
      </p:sp>
      <p:sp>
        <p:nvSpPr>
          <p:cNvPr id="4" name="Slide Number Placeholder 3"/>
          <p:cNvSpPr>
            <a:spLocks noGrp="1"/>
          </p:cNvSpPr>
          <p:nvPr>
            <p:ph type="sldNum" sz="quarter" idx="5"/>
          </p:nvPr>
        </p:nvSpPr>
        <p:spPr/>
        <p:txBody>
          <a:bodyPr/>
          <a:lstStyle/>
          <a:p>
            <a:fld id="{ECD31C8A-B138-4C23-A90A-0BC998F389EB}" type="slidenum">
              <a:rPr lang="en-US"/>
              <a:t>3</a:t>
            </a:fld>
            <a:endParaRPr lang="en-US"/>
          </a:p>
        </p:txBody>
      </p:sp>
    </p:spTree>
    <p:extLst>
      <p:ext uri="{BB962C8B-B14F-4D97-AF65-F5344CB8AC3E}">
        <p14:creationId xmlns:p14="http://schemas.microsoft.com/office/powerpoint/2010/main" val="3161130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Script: read from slide</a:t>
            </a:r>
            <a:endParaRPr lang="en-US"/>
          </a:p>
          <a:p>
            <a:r>
              <a:rPr lang="en-US">
                <a:cs typeface="Calibri" panose="020F0502020204030204"/>
              </a:rPr>
              <a:t>The narrator speculates on where the plague came from</a:t>
            </a:r>
          </a:p>
          <a:p>
            <a:r>
              <a:rPr lang="en-US" i="1"/>
              <a:t>Some say it came from Italy, others from the Levant, among some goods which were brought home by their Turkey fleet. Others said it was brought from Canada; others from Cyprus. </a:t>
            </a:r>
            <a:endParaRPr lang="en-US">
              <a:cs typeface="Calibri"/>
            </a:endParaRPr>
          </a:p>
          <a:p>
            <a:endParaRPr lang="en-US" i="1">
              <a:cs typeface="Calibri"/>
            </a:endParaRPr>
          </a:p>
          <a:p>
            <a:br>
              <a:rPr lang="en-US"/>
            </a:br>
            <a:endParaRPr lang="en-US"/>
          </a:p>
        </p:txBody>
      </p:sp>
      <p:sp>
        <p:nvSpPr>
          <p:cNvPr id="4" name="Slide Number Placeholder 3"/>
          <p:cNvSpPr>
            <a:spLocks noGrp="1"/>
          </p:cNvSpPr>
          <p:nvPr>
            <p:ph type="sldNum" sz="quarter" idx="5"/>
          </p:nvPr>
        </p:nvSpPr>
        <p:spPr/>
        <p:txBody>
          <a:bodyPr/>
          <a:lstStyle/>
          <a:p>
            <a:fld id="{ECD31C8A-B138-4C23-A90A-0BC998F389EB}" type="slidenum">
              <a:rPr lang="en-US"/>
              <a:t>4</a:t>
            </a:fld>
            <a:endParaRPr lang="en-US"/>
          </a:p>
        </p:txBody>
      </p:sp>
    </p:spTree>
    <p:extLst>
      <p:ext uri="{BB962C8B-B14F-4D97-AF65-F5344CB8AC3E}">
        <p14:creationId xmlns:p14="http://schemas.microsoft.com/office/powerpoint/2010/main" val="1888938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Script: read from slide</a:t>
            </a:r>
            <a:endParaRPr lang="en-US"/>
          </a:p>
          <a:p>
            <a:r>
              <a:rPr lang="en-US">
                <a:cs typeface="Calibri" panose="020F0502020204030204"/>
              </a:rPr>
              <a:t>Interesting echo of dispute over origin of Covid-19. Chinese government argues that the source of the origin unimportant – the US accuses China of a 'cover-up'.</a:t>
            </a:r>
            <a:endParaRPr lang="en-US"/>
          </a:p>
          <a:p>
            <a:endParaRPr lang="en-US">
              <a:cs typeface="Calibri"/>
            </a:endParaRPr>
          </a:p>
          <a:p>
            <a:r>
              <a:rPr lang="en-US">
                <a:cs typeface="Calibri"/>
              </a:rPr>
              <a:t>From London's point of view it 'mattered' that there was sickness in Holland because this was highly likely to eventually arrive in England</a:t>
            </a:r>
          </a:p>
          <a:p>
            <a:endParaRPr lang="en-US" i="1">
              <a:cs typeface="Calibri"/>
            </a:endParaRPr>
          </a:p>
          <a:p>
            <a:br>
              <a:rPr lang="en-US"/>
            </a:br>
            <a:endParaRPr lang="en-US"/>
          </a:p>
        </p:txBody>
      </p:sp>
      <p:sp>
        <p:nvSpPr>
          <p:cNvPr id="4" name="Slide Number Placeholder 3"/>
          <p:cNvSpPr>
            <a:spLocks noGrp="1"/>
          </p:cNvSpPr>
          <p:nvPr>
            <p:ph type="sldNum" sz="quarter" idx="5"/>
          </p:nvPr>
        </p:nvSpPr>
        <p:spPr/>
        <p:txBody>
          <a:bodyPr/>
          <a:lstStyle/>
          <a:p>
            <a:fld id="{ECD31C8A-B138-4C23-A90A-0BC998F389EB}" type="slidenum">
              <a:rPr lang="en-US"/>
              <a:t>5</a:t>
            </a:fld>
            <a:endParaRPr lang="en-US"/>
          </a:p>
        </p:txBody>
      </p:sp>
    </p:spTree>
    <p:extLst>
      <p:ext uri="{BB962C8B-B14F-4D97-AF65-F5344CB8AC3E}">
        <p14:creationId xmlns:p14="http://schemas.microsoft.com/office/powerpoint/2010/main" val="634127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Script</a:t>
            </a:r>
            <a:endParaRPr lang="en-US">
              <a:cs typeface="Calibri"/>
            </a:endParaRPr>
          </a:p>
          <a:p>
            <a:r>
              <a:rPr lang="en-US" i="1">
                <a:cs typeface="Calibri"/>
              </a:rPr>
              <a:t>According to H.F. the  'two </a:t>
            </a:r>
            <a:r>
              <a:rPr lang="en-US" i="1" err="1">
                <a:cs typeface="Calibri"/>
              </a:rPr>
              <a:t>frenchmen</a:t>
            </a:r>
            <a:r>
              <a:rPr lang="en-US" i="1">
                <a:cs typeface="Calibri"/>
              </a:rPr>
              <a:t>' were effectively the joint patient zero in London. What could the authorities have done at this point?</a:t>
            </a:r>
            <a:endParaRPr lang="en-US" b="1">
              <a:cs typeface="Calibri"/>
            </a:endParaRPr>
          </a:p>
          <a:p>
            <a:r>
              <a:rPr lang="en-US">
                <a:cs typeface="Calibri"/>
              </a:rPr>
              <a:t>They could have immediately 'contact traced' and isolated anyone they had been in contact with. They might also have closed the ports to </a:t>
            </a:r>
            <a:r>
              <a:rPr lang="en-US" err="1">
                <a:cs typeface="Calibri"/>
              </a:rPr>
              <a:t>travellers</a:t>
            </a:r>
            <a:r>
              <a:rPr lang="en-US">
                <a:cs typeface="Calibri"/>
              </a:rPr>
              <a:t> from infected areas – or ensured quarantine for new arrivals.  </a:t>
            </a:r>
          </a:p>
          <a:p>
            <a:endParaRPr lang="en-US">
              <a:cs typeface="Calibri"/>
            </a:endParaRPr>
          </a:p>
          <a:p>
            <a:r>
              <a:rPr lang="en-US">
                <a:cs typeface="Calibri"/>
              </a:rPr>
              <a:t>But at this time the importance of doing taking </a:t>
            </a:r>
            <a:r>
              <a:rPr lang="en-US" b="1">
                <a:cs typeface="Calibri"/>
              </a:rPr>
              <a:t>rapid</a:t>
            </a:r>
            <a:r>
              <a:rPr lang="en-US">
                <a:cs typeface="Calibri"/>
              </a:rPr>
              <a:t> preventative measures was not understood. Even if they had been, the epidemic spread so rapidly that the authorities were overwhelmed – see interactive here chart </a:t>
            </a:r>
            <a:r>
              <a:rPr lang="en-US">
                <a:cs typeface="Calibri"/>
                <a:hlinkClick r:id="rId3"/>
              </a:rPr>
              <a:t>here</a:t>
            </a:r>
            <a:endParaRPr lang="en-US"/>
          </a:p>
        </p:txBody>
      </p:sp>
      <p:sp>
        <p:nvSpPr>
          <p:cNvPr id="4" name="Slide Number Placeholder 3"/>
          <p:cNvSpPr>
            <a:spLocks noGrp="1"/>
          </p:cNvSpPr>
          <p:nvPr>
            <p:ph type="sldNum" sz="quarter" idx="5"/>
          </p:nvPr>
        </p:nvSpPr>
        <p:spPr/>
        <p:txBody>
          <a:bodyPr/>
          <a:lstStyle/>
          <a:p>
            <a:fld id="{ECD31C8A-B138-4C23-A90A-0BC998F389EB}" type="slidenum">
              <a:rPr lang="en-US"/>
              <a:t>6</a:t>
            </a:fld>
            <a:endParaRPr lang="en-US"/>
          </a:p>
        </p:txBody>
      </p:sp>
    </p:spTree>
    <p:extLst>
      <p:ext uri="{BB962C8B-B14F-4D97-AF65-F5344CB8AC3E}">
        <p14:creationId xmlns:p14="http://schemas.microsoft.com/office/powerpoint/2010/main" val="56006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Script</a:t>
            </a:r>
            <a:endParaRPr lang="en-US">
              <a:cs typeface="Calibri"/>
            </a:endParaRPr>
          </a:p>
          <a:p>
            <a:r>
              <a:rPr lang="en-US" i="1">
                <a:cs typeface="Calibri"/>
              </a:rPr>
              <a:t>This is typical of what happens in pandemics. When there are few cases, neither the public nor the authorities pay close attention. Preventative measure are often only introduced when the infection begins spreading rapidly</a:t>
            </a:r>
            <a:endParaRPr lang="en-US" b="1">
              <a:cs typeface="Calibri"/>
            </a:endParaRPr>
          </a:p>
        </p:txBody>
      </p:sp>
      <p:sp>
        <p:nvSpPr>
          <p:cNvPr id="4" name="Slide Number Placeholder 3"/>
          <p:cNvSpPr>
            <a:spLocks noGrp="1"/>
          </p:cNvSpPr>
          <p:nvPr>
            <p:ph type="sldNum" sz="quarter" idx="5"/>
          </p:nvPr>
        </p:nvSpPr>
        <p:spPr/>
        <p:txBody>
          <a:bodyPr/>
          <a:lstStyle/>
          <a:p>
            <a:fld id="{ECD31C8A-B138-4C23-A90A-0BC998F389EB}" type="slidenum">
              <a:rPr lang="en-US"/>
              <a:t>7</a:t>
            </a:fld>
            <a:endParaRPr lang="en-US"/>
          </a:p>
        </p:txBody>
      </p:sp>
    </p:spTree>
    <p:extLst>
      <p:ext uri="{BB962C8B-B14F-4D97-AF65-F5344CB8AC3E}">
        <p14:creationId xmlns:p14="http://schemas.microsoft.com/office/powerpoint/2010/main" val="20312690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Script</a:t>
            </a:r>
            <a:endParaRPr lang="en-US">
              <a:cs typeface="Calibri"/>
            </a:endParaRPr>
          </a:p>
          <a:p>
            <a:r>
              <a:rPr lang="en-US" i="1">
                <a:cs typeface="Calibri"/>
              </a:rPr>
              <a:t>This is typical of what happens in pandemics. When there are few cases, neither the public nor the authorities pay close attention. Preventative measure are often only introduced when the infection begins spreading rapidly.</a:t>
            </a:r>
            <a:endParaRPr lang="en-US" b="1">
              <a:cs typeface="Calibri"/>
            </a:endParaRPr>
          </a:p>
          <a:p>
            <a:endParaRPr lang="en-US">
              <a:cs typeface="Calibri"/>
            </a:endParaRPr>
          </a:p>
          <a:p>
            <a:r>
              <a:rPr lang="en-US">
                <a:cs typeface="Calibri"/>
              </a:rPr>
              <a:t>Parish burial records are a useful indicator of the number of  deaths in an epidemic/pandemic. 'Excess deaths' - the number compared to the year average is still perhaps the best guide when countries use different methods to record.</a:t>
            </a:r>
          </a:p>
        </p:txBody>
      </p:sp>
      <p:sp>
        <p:nvSpPr>
          <p:cNvPr id="4" name="Slide Number Placeholder 3"/>
          <p:cNvSpPr>
            <a:spLocks noGrp="1"/>
          </p:cNvSpPr>
          <p:nvPr>
            <p:ph type="sldNum" sz="quarter" idx="5"/>
          </p:nvPr>
        </p:nvSpPr>
        <p:spPr/>
        <p:txBody>
          <a:bodyPr/>
          <a:lstStyle/>
          <a:p>
            <a:fld id="{ECD31C8A-B138-4C23-A90A-0BC998F389EB}" type="slidenum">
              <a:rPr lang="en-US"/>
              <a:t>8</a:t>
            </a:fld>
            <a:endParaRPr lang="en-US"/>
          </a:p>
        </p:txBody>
      </p:sp>
    </p:spTree>
    <p:extLst>
      <p:ext uri="{BB962C8B-B14F-4D97-AF65-F5344CB8AC3E}">
        <p14:creationId xmlns:p14="http://schemas.microsoft.com/office/powerpoint/2010/main" val="2844209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Script</a:t>
            </a:r>
          </a:p>
          <a:p>
            <a:r>
              <a:rPr lang="en-US" i="1">
                <a:cs typeface="Calibri"/>
              </a:rPr>
              <a:t>St Giles was the poorest, most crowded parish in the city of London. The 'bells of St Giles' are in the nursery rhyme 'Oranges and Lemons'</a:t>
            </a:r>
          </a:p>
          <a:p>
            <a:endParaRPr lang="en-US" i="1">
              <a:cs typeface="Calibri"/>
            </a:endParaRPr>
          </a:p>
          <a:p>
            <a:r>
              <a:rPr lang="en-US" b="1"/>
              <a:t>Key modern medical/statistical concept</a:t>
            </a:r>
            <a:r>
              <a:rPr lang="en-US" i="1"/>
              <a:t>: '</a:t>
            </a:r>
            <a:r>
              <a:rPr lang="en-US"/>
              <a:t>excess deaths' - when there are significantly more deaths than the previous average. This is important when we cannot be sure of the cause of death.</a:t>
            </a:r>
            <a:endParaRPr lang="en-US">
              <a:cs typeface="Calibri"/>
            </a:endParaRPr>
          </a:p>
          <a:p>
            <a:endParaRPr lang="en-US" i="1">
              <a:cs typeface="Calibri"/>
            </a:endParaRPr>
          </a:p>
        </p:txBody>
      </p:sp>
      <p:sp>
        <p:nvSpPr>
          <p:cNvPr id="4" name="Slide Number Placeholder 3"/>
          <p:cNvSpPr>
            <a:spLocks noGrp="1"/>
          </p:cNvSpPr>
          <p:nvPr>
            <p:ph type="sldNum" sz="quarter" idx="5"/>
          </p:nvPr>
        </p:nvSpPr>
        <p:spPr/>
        <p:txBody>
          <a:bodyPr/>
          <a:lstStyle/>
          <a:p>
            <a:fld id="{ECD31C8A-B138-4C23-A90A-0BC998F389EB}" type="slidenum">
              <a:rPr lang="en-US"/>
              <a:t>9</a:t>
            </a:fld>
            <a:endParaRPr lang="en-US"/>
          </a:p>
        </p:txBody>
      </p:sp>
    </p:spTree>
    <p:extLst>
      <p:ext uri="{BB962C8B-B14F-4D97-AF65-F5344CB8AC3E}">
        <p14:creationId xmlns:p14="http://schemas.microsoft.com/office/powerpoint/2010/main" val="32477252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Script</a:t>
            </a:r>
          </a:p>
          <a:p>
            <a:r>
              <a:rPr lang="en-US" i="1">
                <a:cs typeface="Calibri"/>
              </a:rPr>
              <a:t>St Giles was the poorest, most crowded parish in the city of London. The 'bells of St Giles' are in the nursery rhyme 'Oranges and Lemons'</a:t>
            </a:r>
            <a:endParaRPr lang="en-US" b="1" i="1">
              <a:cs typeface="Calibri"/>
            </a:endParaRPr>
          </a:p>
        </p:txBody>
      </p:sp>
      <p:sp>
        <p:nvSpPr>
          <p:cNvPr id="4" name="Slide Number Placeholder 3"/>
          <p:cNvSpPr>
            <a:spLocks noGrp="1"/>
          </p:cNvSpPr>
          <p:nvPr>
            <p:ph type="sldNum" sz="quarter" idx="5"/>
          </p:nvPr>
        </p:nvSpPr>
        <p:spPr/>
        <p:txBody>
          <a:bodyPr/>
          <a:lstStyle/>
          <a:p>
            <a:fld id="{ECD31C8A-B138-4C23-A90A-0BC998F389EB}" type="slidenum">
              <a:rPr lang="en-US"/>
              <a:t>10</a:t>
            </a:fld>
            <a:endParaRPr lang="en-US"/>
          </a:p>
        </p:txBody>
      </p:sp>
    </p:spTree>
    <p:extLst>
      <p:ext uri="{BB962C8B-B14F-4D97-AF65-F5344CB8AC3E}">
        <p14:creationId xmlns:p14="http://schemas.microsoft.com/office/powerpoint/2010/main" val="2773058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Script</a:t>
            </a:r>
          </a:p>
          <a:p>
            <a:r>
              <a:rPr lang="en-US" i="1">
                <a:cs typeface="Calibri"/>
              </a:rPr>
              <a:t>St Giles was the poorest, most crowded parish in the city of London. The 'bells of St Giles' are in the nursery rhyme 'Oranges and Lemons'.</a:t>
            </a:r>
          </a:p>
          <a:p>
            <a:endParaRPr lang="en-US">
              <a:cs typeface="Calibri"/>
            </a:endParaRPr>
          </a:p>
        </p:txBody>
      </p:sp>
      <p:sp>
        <p:nvSpPr>
          <p:cNvPr id="4" name="Slide Number Placeholder 3"/>
          <p:cNvSpPr>
            <a:spLocks noGrp="1"/>
          </p:cNvSpPr>
          <p:nvPr>
            <p:ph type="sldNum" sz="quarter" idx="5"/>
          </p:nvPr>
        </p:nvSpPr>
        <p:spPr/>
        <p:txBody>
          <a:bodyPr/>
          <a:lstStyle/>
          <a:p>
            <a:fld id="{ECD31C8A-B138-4C23-A90A-0BC998F389EB}" type="slidenum">
              <a:rPr lang="en-US"/>
              <a:t>11</a:t>
            </a:fld>
            <a:endParaRPr lang="en-US"/>
          </a:p>
        </p:txBody>
      </p:sp>
    </p:spTree>
    <p:extLst>
      <p:ext uri="{BB962C8B-B14F-4D97-AF65-F5344CB8AC3E}">
        <p14:creationId xmlns:p14="http://schemas.microsoft.com/office/powerpoint/2010/main" val="14493776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Script</a:t>
            </a:r>
          </a:p>
          <a:p>
            <a:r>
              <a:rPr lang="en-US" i="1">
                <a:cs typeface="Calibri"/>
              </a:rPr>
              <a:t>Tragically, the summer of 1665 was one of the hottest on record</a:t>
            </a:r>
            <a:endParaRPr lang="en-US" b="1" i="1">
              <a:cs typeface="Calibri"/>
            </a:endParaRPr>
          </a:p>
        </p:txBody>
      </p:sp>
      <p:sp>
        <p:nvSpPr>
          <p:cNvPr id="4" name="Slide Number Placeholder 3"/>
          <p:cNvSpPr>
            <a:spLocks noGrp="1"/>
          </p:cNvSpPr>
          <p:nvPr>
            <p:ph type="sldNum" sz="quarter" idx="5"/>
          </p:nvPr>
        </p:nvSpPr>
        <p:spPr/>
        <p:txBody>
          <a:bodyPr/>
          <a:lstStyle/>
          <a:p>
            <a:fld id="{ECD31C8A-B138-4C23-A90A-0BC998F389EB}" type="slidenum">
              <a:rPr lang="en-US"/>
              <a:t>12</a:t>
            </a:fld>
            <a:endParaRPr lang="en-US"/>
          </a:p>
        </p:txBody>
      </p:sp>
    </p:spTree>
    <p:extLst>
      <p:ext uri="{BB962C8B-B14F-4D97-AF65-F5344CB8AC3E}">
        <p14:creationId xmlns:p14="http://schemas.microsoft.com/office/powerpoint/2010/main" val="31676167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Script – read the slide</a:t>
            </a:r>
          </a:p>
          <a:p>
            <a:r>
              <a:rPr lang="en-US" b="1" dirty="0">
                <a:cs typeface="Calibri"/>
              </a:rPr>
              <a:t>Notes</a:t>
            </a:r>
          </a:p>
          <a:p>
            <a:r>
              <a:rPr lang="en-US" dirty="0">
                <a:cs typeface="Calibri"/>
              </a:rPr>
              <a:t>This may not have been obvious at the time. In an epidemic/pandemic early reporting of cases often underestimates numbers. With Covid-19 we now see that the epidemic started in December 2019, possibly earlier. Even when data was published in late January, none of the major medical journals predicted the scale of the pandemic (the WHO did not declare one until March 11).</a:t>
            </a:r>
            <a:endParaRPr lang="en-US" b="1" dirty="0">
              <a:cs typeface="Calibri"/>
            </a:endParaRPr>
          </a:p>
          <a:p>
            <a:endParaRPr lang="en-US" b="1" i="1">
              <a:cs typeface="Calibri"/>
            </a:endParaRPr>
          </a:p>
        </p:txBody>
      </p:sp>
      <p:sp>
        <p:nvSpPr>
          <p:cNvPr id="4" name="Slide Number Placeholder 3"/>
          <p:cNvSpPr>
            <a:spLocks noGrp="1"/>
          </p:cNvSpPr>
          <p:nvPr>
            <p:ph type="sldNum" sz="quarter" idx="5"/>
          </p:nvPr>
        </p:nvSpPr>
        <p:spPr/>
        <p:txBody>
          <a:bodyPr/>
          <a:lstStyle/>
          <a:p>
            <a:fld id="{ECD31C8A-B138-4C23-A90A-0BC998F389EB}" type="slidenum">
              <a:rPr lang="en-US"/>
              <a:t>13</a:t>
            </a:fld>
            <a:endParaRPr lang="en-US"/>
          </a:p>
        </p:txBody>
      </p:sp>
    </p:spTree>
    <p:extLst>
      <p:ext uri="{BB962C8B-B14F-4D97-AF65-F5344CB8AC3E}">
        <p14:creationId xmlns:p14="http://schemas.microsoft.com/office/powerpoint/2010/main" val="31224720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More free resources about the Great Plague of London, the history of pandemics &amp; the lessons for Covid-19 </a:t>
            </a:r>
            <a:r>
              <a:rPr lang="en-US" dirty="0">
                <a:cs typeface="Calibri"/>
                <a:hlinkClick r:id="rId3"/>
              </a:rPr>
              <a:t>here</a:t>
            </a:r>
            <a:r>
              <a:rPr lang="en-US" dirty="0">
                <a:cs typeface="Calibri"/>
              </a:rPr>
              <a:t>: </a:t>
            </a:r>
            <a:endParaRPr lang="en-GB" b="1" dirty="0">
              <a:cs typeface="Calibri"/>
            </a:endParaRPr>
          </a:p>
        </p:txBody>
      </p:sp>
      <p:sp>
        <p:nvSpPr>
          <p:cNvPr id="4" name="Slide Number Placeholder 3"/>
          <p:cNvSpPr>
            <a:spLocks noGrp="1"/>
          </p:cNvSpPr>
          <p:nvPr>
            <p:ph type="sldNum" sz="quarter" idx="5"/>
          </p:nvPr>
        </p:nvSpPr>
        <p:spPr/>
        <p:txBody>
          <a:bodyPr/>
          <a:lstStyle/>
          <a:p>
            <a:fld id="{ECD31C8A-B138-4C23-A90A-0BC998F389EB}" type="slidenum">
              <a:rPr lang="en-US"/>
              <a:t>14</a:t>
            </a:fld>
            <a:endParaRPr lang="en-US"/>
          </a:p>
        </p:txBody>
      </p:sp>
    </p:spTree>
    <p:extLst>
      <p:ext uri="{BB962C8B-B14F-4D97-AF65-F5344CB8AC3E}">
        <p14:creationId xmlns:p14="http://schemas.microsoft.com/office/powerpoint/2010/main" val="1682233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8D38747-4367-4BD2-8D51-C97E202738E2}" type="datetime1">
              <a:rPr lang="en-US" smtClean="0"/>
              <a:t>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a:p>
        </p:txBody>
      </p:sp>
    </p:spTree>
    <p:extLst>
      <p:ext uri="{BB962C8B-B14F-4D97-AF65-F5344CB8AC3E}">
        <p14:creationId xmlns:p14="http://schemas.microsoft.com/office/powerpoint/2010/main" val="2455829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3C55A3C-5767-4844-A0A3-83778C2E5409}" type="datetime1">
              <a:rPr lang="en-US" smtClean="0"/>
              <a:t>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865383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a:p>
        </p:txBody>
      </p:sp>
    </p:spTree>
    <p:extLst>
      <p:ext uri="{BB962C8B-B14F-4D97-AF65-F5344CB8AC3E}">
        <p14:creationId xmlns:p14="http://schemas.microsoft.com/office/powerpoint/2010/main" val="3628992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DFCD27C-8599-43EF-BA1D-14DDC1946E06}" type="datetime1">
              <a:rPr lang="en-US" smtClean="0"/>
              <a:t>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4080303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9343D99-809A-49C0-96E5-4250D0B498EE}" type="datetime1">
              <a:rPr lang="en-US" smtClean="0"/>
              <a:t>2/22/2022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991668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143DE9B-B678-4EFB-BB7D-A4370204A0B0}" type="datetime1">
              <a:rPr lang="en-US" smtClean="0"/>
              <a:t>2/22/2022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358189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2/22/2022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309782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a:p>
        </p:txBody>
      </p:sp>
    </p:spTree>
    <p:extLst>
      <p:ext uri="{BB962C8B-B14F-4D97-AF65-F5344CB8AC3E}">
        <p14:creationId xmlns:p14="http://schemas.microsoft.com/office/powerpoint/2010/main" val="3076227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2/22/2022</a:t>
            </a:fld>
            <a:endParaRPr lang="en-US"/>
          </a:p>
        </p:txBody>
      </p:sp>
      <p:sp>
        <p:nvSpPr>
          <p:cNvPr id="6" name="Footer Placeholder 5"/>
          <p:cNvSpPr>
            <a:spLocks noGrp="1"/>
          </p:cNvSpPr>
          <p:nvPr>
            <p:ph type="ftr" sz="quarter" idx="11"/>
          </p:nvPr>
        </p:nvSpPr>
        <p:spPr/>
        <p:txBody>
          <a:bodyPr/>
          <a:lstStyle/>
          <a:p>
            <a:pPr algn="l"/>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449341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47361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4419381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30346055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3214237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2/22/2022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7245152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2/22/2022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3429756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17E833E-1B6D-415F-AD29-75AE8C43BD0D}" type="datetime1">
              <a:rPr lang="en-US" smtClean="0"/>
              <a:t>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5064044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52596F-08A7-4B70-989A-F2B1CF31E66B}" type="datetime1">
              <a:rPr lang="en-US" smtClean="0"/>
              <a:t>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64605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2/22/2022</a:t>
            </a:fld>
            <a:endParaRPr lang="en-US"/>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a:p>
        </p:txBody>
      </p:sp>
    </p:spTree>
    <p:extLst>
      <p:ext uri="{BB962C8B-B14F-4D97-AF65-F5344CB8AC3E}">
        <p14:creationId xmlns:p14="http://schemas.microsoft.com/office/powerpoint/2010/main" val="2897371094"/>
      </p:ext>
    </p:extLst>
  </p:cSld>
  <p:clrMap bg1="dk1" tx1="lt1" bg2="dk2" tx2="lt2" accent1="accent1" accent2="accent2" accent3="accent3" accent4="accent4" accent5="accent5" accent6="accent6" hlink="hlink" folHlink="folHlink"/>
  <p:sldLayoutIdLst>
    <p:sldLayoutId id="2147483714" r:id="rId1"/>
    <p:sldLayoutId id="2147483715" r:id="rId2"/>
    <p:sldLayoutId id="2147483716" r:id="rId3"/>
    <p:sldLayoutId id="2147483700" r:id="rId4"/>
    <p:sldLayoutId id="2147483701" r:id="rId5"/>
    <p:sldLayoutId id="2147483702" r:id="rId6"/>
    <p:sldLayoutId id="2147483703" r:id="rId7"/>
    <p:sldLayoutId id="2147483704" r:id="rId8"/>
    <p:sldLayoutId id="2147483705" r:id="rId9"/>
    <p:sldLayoutId id="2147483706" r:id="rId10"/>
    <p:sldLayoutId id="2147483713" r:id="rId11"/>
    <p:sldLayoutId id="2147483707" r:id="rId12"/>
    <p:sldLayoutId id="2147483708" r:id="rId13"/>
    <p:sldLayoutId id="2147483709" r:id="rId14"/>
    <p:sldLayoutId id="2147483710" r:id="rId15"/>
    <p:sldLayoutId id="2147483711" r:id="rId16"/>
    <p:sldLayoutId id="2147483712" r:id="rId17"/>
  </p:sldLayoutIdLst>
  <p:hf sldNum="0" hdr="0" ftr="0" dt="0"/>
  <p:txStyles>
    <p:titleStyle>
      <a:lvl1pPr algn="ctr" defTabSz="457200" rtl="0" eaLnBrk="1" latinLnBrk="0" hangingPunct="1">
        <a:lnSpc>
          <a:spcPct val="90000"/>
        </a:lnSpc>
        <a:spcBef>
          <a:spcPct val="0"/>
        </a:spcBef>
        <a:buNone/>
        <a:defRPr sz="4800" i="1"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ideo" Target="https://www.youtube.com/embed/pn1xIjr1sL4?feature=oembed" TargetMode="Externa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EB9D55-38C8-45B4-BB2D-4FDBBDB08C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370013" y="4790049"/>
            <a:ext cx="9440862" cy="1018534"/>
          </a:xfrm>
          <a:effectLst/>
        </p:spPr>
        <p:txBody>
          <a:bodyPr anchor="t">
            <a:normAutofit/>
          </a:bodyPr>
          <a:lstStyle/>
          <a:p>
            <a:r>
              <a:rPr lang="en-GB">
                <a:ln>
                  <a:solidFill>
                    <a:prstClr val="black">
                      <a:lumMod val="75000"/>
                      <a:lumOff val="25000"/>
                      <a:alpha val="10000"/>
                    </a:prstClr>
                  </a:solidFill>
                </a:ln>
                <a:effectLst>
                  <a:outerShdw blurRad="9525" dist="25400" dir="14640000" algn="tl" rotWithShape="0">
                    <a:prstClr val="black">
                      <a:alpha val="30000"/>
                    </a:prstClr>
                  </a:outerShdw>
                </a:effectLst>
              </a:rPr>
              <a:t>By Daniel Defoe</a:t>
            </a:r>
            <a:endParaRPr lang="en-GB"/>
          </a:p>
        </p:txBody>
      </p:sp>
      <p:sp useBgFill="1">
        <p:nvSpPr>
          <p:cNvPr id="10" name="Freeform: Shape 9">
            <a:extLst>
              <a:ext uri="{FF2B5EF4-FFF2-40B4-BE49-F238E27FC236}">
                <a16:creationId xmlns:a16="http://schemas.microsoft.com/office/drawing/2014/main" id="{B40DDA79-7866-468E-A33D-D8341D900E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67080"/>
          </a:xfrm>
          <a:custGeom>
            <a:avLst/>
            <a:gdLst>
              <a:gd name="connsiteX0" fmla="*/ 0 w 12192000"/>
              <a:gd name="connsiteY0" fmla="*/ 0 h 4567080"/>
              <a:gd name="connsiteX1" fmla="*/ 12192000 w 12192000"/>
              <a:gd name="connsiteY1" fmla="*/ 0 h 4567080"/>
              <a:gd name="connsiteX2" fmla="*/ 12192000 w 12192000"/>
              <a:gd name="connsiteY2" fmla="*/ 4040874 h 4567080"/>
              <a:gd name="connsiteX3" fmla="*/ 11707453 w 12192000"/>
              <a:gd name="connsiteY3" fmla="*/ 4125902 h 4567080"/>
              <a:gd name="connsiteX4" fmla="*/ 6090444 w 12192000"/>
              <a:gd name="connsiteY4" fmla="*/ 4567080 h 4567080"/>
              <a:gd name="connsiteX5" fmla="*/ 473435 w 12192000"/>
              <a:gd name="connsiteY5" fmla="*/ 4125902 h 4567080"/>
              <a:gd name="connsiteX6" fmla="*/ 0 w 12192000"/>
              <a:gd name="connsiteY6" fmla="*/ 4042824 h 456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4567080">
                <a:moveTo>
                  <a:pt x="0" y="0"/>
                </a:moveTo>
                <a:lnTo>
                  <a:pt x="12192000" y="0"/>
                </a:lnTo>
                <a:lnTo>
                  <a:pt x="12192000" y="4040874"/>
                </a:lnTo>
                <a:lnTo>
                  <a:pt x="11707453" y="4125902"/>
                </a:lnTo>
                <a:cubicBezTo>
                  <a:pt x="9955980" y="4411316"/>
                  <a:pt x="8064085" y="4567080"/>
                  <a:pt x="6090444" y="4567080"/>
                </a:cubicBezTo>
                <a:cubicBezTo>
                  <a:pt x="4116804" y="4567080"/>
                  <a:pt x="2224908" y="4411316"/>
                  <a:pt x="473435" y="4125902"/>
                </a:cubicBezTo>
                <a:lnTo>
                  <a:pt x="0" y="4042824"/>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ctrTitle"/>
          </p:nvPr>
        </p:nvSpPr>
        <p:spPr>
          <a:xfrm>
            <a:off x="1370013" y="1251284"/>
            <a:ext cx="9440862" cy="2458545"/>
          </a:xfrm>
          <a:effectLst/>
        </p:spPr>
        <p:txBody>
          <a:bodyPr anchor="b">
            <a:normAutofit/>
          </a:bodyPr>
          <a:lstStyle/>
          <a:p>
            <a:r>
              <a:rPr lang="en-GB" sz="6000">
                <a:ln>
                  <a:solidFill>
                    <a:prstClr val="black">
                      <a:lumMod val="75000"/>
                      <a:lumOff val="25000"/>
                      <a:alpha val="10000"/>
                    </a:prstClr>
                  </a:solidFill>
                </a:ln>
                <a:effectLst>
                  <a:outerShdw blurRad="9525" dist="25400" dir="14640000" algn="tl" rotWithShape="0">
                    <a:prstClr val="black">
                      <a:alpha val="30000"/>
                    </a:prstClr>
                  </a:outerShdw>
                </a:effectLst>
              </a:rPr>
              <a:t>A Journal of the Plague Year</a:t>
            </a:r>
            <a:endParaRPr lang="en-GB" sz="600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6B051A4-96A7-4A11-9DAD-063A9C577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5B67B9C-9B45-4084-9BB5-187071EE9A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565918"/>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58879D-184A-47E2-A923-7D6CD7FD8AD8}"/>
              </a:ext>
            </a:extLst>
          </p:cNvPr>
          <p:cNvSpPr>
            <a:spLocks noGrp="1"/>
          </p:cNvSpPr>
          <p:nvPr>
            <p:ph type="title"/>
          </p:nvPr>
        </p:nvSpPr>
        <p:spPr>
          <a:xfrm>
            <a:off x="913794" y="741515"/>
            <a:ext cx="10353761" cy="1633340"/>
          </a:xfrm>
        </p:spPr>
        <p:txBody>
          <a:bodyPr>
            <a:normAutofit/>
          </a:bodyPr>
          <a:lstStyle/>
          <a:p>
            <a:r>
              <a:rPr lang="en-US">
                <a:ln>
                  <a:solidFill>
                    <a:prstClr val="white">
                      <a:lumMod val="75000"/>
                      <a:lumOff val="25000"/>
                      <a:alpha val="10000"/>
                    </a:prstClr>
                  </a:solidFill>
                </a:ln>
                <a:solidFill>
                  <a:srgbClr val="FFFFFF"/>
                </a:solidFill>
                <a:effectLst>
                  <a:outerShdw blurRad="9525" dist="25400" dir="14640000" algn="tl" rotWithShape="0">
                    <a:prstClr val="white">
                      <a:alpha val="30000"/>
                    </a:prstClr>
                  </a:outerShdw>
                </a:effectLst>
              </a:rPr>
              <a:t>The eve of the Great Plague</a:t>
            </a:r>
            <a:endParaRPr lang="en-US">
              <a:solidFill>
                <a:srgbClr val="FFFFFF"/>
              </a:solidFill>
            </a:endParaRPr>
          </a:p>
        </p:txBody>
      </p:sp>
      <p:pic>
        <p:nvPicPr>
          <p:cNvPr id="14" name="Picture 14">
            <a:hlinkClick r:id="" action="ppaction://media"/>
            <a:extLst>
              <a:ext uri="{FF2B5EF4-FFF2-40B4-BE49-F238E27FC236}">
                <a16:creationId xmlns:a16="http://schemas.microsoft.com/office/drawing/2014/main" id="{14106164-69AD-4F61-8619-DB76FE9E22F5}"/>
              </a:ext>
            </a:extLst>
          </p:cNvPr>
          <p:cNvPicPr>
            <a:picLocks noGrp="1" noRot="1" noChangeAspect="1"/>
          </p:cNvPicPr>
          <p:nvPr>
            <p:ph idx="1"/>
            <a:videoFile r:link="rId1"/>
          </p:nvPr>
        </p:nvPicPr>
        <p:blipFill>
          <a:blip r:embed="rId4"/>
          <a:stretch>
            <a:fillRect/>
          </a:stretch>
        </p:blipFill>
        <p:spPr>
          <a:xfrm>
            <a:off x="3685157" y="2788872"/>
            <a:ext cx="4999729" cy="3749796"/>
          </a:xfrm>
          <a:effectLst/>
        </p:spPr>
      </p:pic>
    </p:spTree>
    <p:extLst>
      <p:ext uri="{BB962C8B-B14F-4D97-AF65-F5344CB8AC3E}">
        <p14:creationId xmlns:p14="http://schemas.microsoft.com/office/powerpoint/2010/main" val="911978400"/>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6B051A4-96A7-4A11-9DAD-063A9C577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5B67B9C-9B45-4084-9BB5-187071EE9A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565918"/>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6B586-A3B2-423A-8D0A-7F34138A7AB0}"/>
              </a:ext>
            </a:extLst>
          </p:cNvPr>
          <p:cNvSpPr>
            <a:spLocks noGrp="1"/>
          </p:cNvSpPr>
          <p:nvPr>
            <p:ph type="title"/>
          </p:nvPr>
        </p:nvSpPr>
        <p:spPr>
          <a:xfrm>
            <a:off x="913794" y="741515"/>
            <a:ext cx="10353761" cy="1633340"/>
          </a:xfrm>
        </p:spPr>
        <p:txBody>
          <a:bodyPr>
            <a:normAutofit/>
          </a:bodyPr>
          <a:lstStyle/>
          <a:p>
            <a:r>
              <a:rPr lang="en-US" i="0">
                <a:ln>
                  <a:solidFill>
                    <a:prstClr val="white">
                      <a:lumMod val="75000"/>
                      <a:lumOff val="25000"/>
                      <a:alpha val="10000"/>
                    </a:prstClr>
                  </a:solidFill>
                </a:ln>
                <a:solidFill>
                  <a:srgbClr val="FFFFFF"/>
                </a:solidFill>
                <a:effectLst>
                  <a:outerShdw blurRad="9525" dist="25400" dir="14640000" algn="tl" rotWithShape="0">
                    <a:prstClr val="white">
                      <a:alpha val="30000"/>
                    </a:prstClr>
                  </a:outerShdw>
                </a:effectLst>
              </a:rPr>
              <a:t>News from Holland</a:t>
            </a:r>
          </a:p>
        </p:txBody>
      </p:sp>
      <p:sp>
        <p:nvSpPr>
          <p:cNvPr id="3" name="Content Placeholder 2">
            <a:extLst>
              <a:ext uri="{FF2B5EF4-FFF2-40B4-BE49-F238E27FC236}">
                <a16:creationId xmlns:a16="http://schemas.microsoft.com/office/drawing/2014/main" id="{8CE2AAFE-890E-408A-AAD5-D6079B746042}"/>
              </a:ext>
            </a:extLst>
          </p:cNvPr>
          <p:cNvSpPr>
            <a:spLocks noGrp="1"/>
          </p:cNvSpPr>
          <p:nvPr>
            <p:ph idx="1"/>
          </p:nvPr>
        </p:nvSpPr>
        <p:spPr>
          <a:xfrm>
            <a:off x="913795" y="3070927"/>
            <a:ext cx="10353762" cy="3045558"/>
          </a:xfrm>
          <a:effectLst/>
        </p:spPr>
        <p:txBody>
          <a:bodyPr anchor="ctr">
            <a:normAutofit/>
          </a:bodyPr>
          <a:lstStyle/>
          <a:p>
            <a:pPr marL="37465" indent="0">
              <a:buNone/>
            </a:pPr>
            <a:endParaRPr lang="en-US">
              <a:ln>
                <a:solidFill>
                  <a:prstClr val="white">
                    <a:lumMod val="75000"/>
                    <a:lumOff val="25000"/>
                    <a:alpha val="10000"/>
                  </a:prstClr>
                </a:solidFill>
              </a:ln>
              <a:effectLst>
                <a:outerShdw blurRad="9525" dist="25400" dir="14640000" algn="tl" rotWithShape="0">
                  <a:prstClr val="white">
                    <a:alpha val="30000"/>
                  </a:prstClr>
                </a:outerShdw>
              </a:effectLst>
            </a:endParaRPr>
          </a:p>
          <a:p>
            <a:pPr marL="37465" indent="0">
              <a:buNone/>
            </a:pPr>
            <a:r>
              <a:rPr lang="en-US" i="1">
                <a:ln>
                  <a:solidFill>
                    <a:prstClr val="white">
                      <a:lumMod val="75000"/>
                      <a:lumOff val="25000"/>
                      <a:alpha val="10000"/>
                    </a:prstClr>
                  </a:solidFill>
                </a:ln>
                <a:effectLst>
                  <a:outerShdw blurRad="9525" dist="25400" dir="14640000" algn="tl" rotWithShape="0">
                    <a:prstClr val="white">
                      <a:alpha val="30000"/>
                    </a:prstClr>
                  </a:outerShdw>
                </a:effectLst>
                <a:ea typeface="+mn-lt"/>
                <a:cs typeface="+mn-lt"/>
              </a:rPr>
              <a:t>It was about the beginning of September, in the year 1664, when the news first reached us.</a:t>
            </a:r>
          </a:p>
          <a:p>
            <a:pPr marL="37465" indent="0">
              <a:buNone/>
            </a:pPr>
            <a:r>
              <a:rPr lang="en-US" i="1">
                <a:ln>
                  <a:solidFill>
                    <a:prstClr val="white">
                      <a:lumMod val="75000"/>
                      <a:lumOff val="25000"/>
                      <a:alpha val="10000"/>
                    </a:prstClr>
                  </a:solidFill>
                </a:ln>
                <a:effectLst>
                  <a:outerShdw blurRad="9525" dist="25400" dir="14640000" algn="tl" rotWithShape="0">
                    <a:prstClr val="white">
                      <a:alpha val="30000"/>
                    </a:prstClr>
                  </a:outerShdw>
                </a:effectLst>
                <a:ea typeface="+mn-lt"/>
                <a:cs typeface="+mn-lt"/>
              </a:rPr>
              <a:t> The plague had returned to Holland....</a:t>
            </a:r>
            <a:endParaRPr lang="en-US" i="1">
              <a:ln>
                <a:solidFill>
                  <a:prstClr val="white">
                    <a:lumMod val="75000"/>
                    <a:lumOff val="25000"/>
                    <a:alpha val="10000"/>
                  </a:prstClr>
                </a:solidFill>
              </a:ln>
              <a:effectLst>
                <a:outerShdw blurRad="9525" dist="25400" dir="14640000" algn="tl" rotWithShape="0">
                  <a:prstClr val="white">
                    <a:alpha val="30000"/>
                  </a:prstClr>
                </a:outerShdw>
              </a:effectLst>
            </a:endParaRPr>
          </a:p>
        </p:txBody>
      </p:sp>
    </p:spTree>
    <p:extLst>
      <p:ext uri="{BB962C8B-B14F-4D97-AF65-F5344CB8AC3E}">
        <p14:creationId xmlns:p14="http://schemas.microsoft.com/office/powerpoint/2010/main" val="206664696"/>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9" name="Rectangle 18">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6B586-A3B2-423A-8D0A-7F34138A7AB0}"/>
              </a:ext>
            </a:extLst>
          </p:cNvPr>
          <p:cNvSpPr>
            <a:spLocks noGrp="1"/>
          </p:cNvSpPr>
          <p:nvPr>
            <p:ph type="title"/>
          </p:nvPr>
        </p:nvSpPr>
        <p:spPr>
          <a:xfrm>
            <a:off x="924443" y="1023257"/>
            <a:ext cx="3732902" cy="4570457"/>
          </a:xfrm>
          <a:effectLst/>
        </p:spPr>
        <p:txBody>
          <a:bodyPr>
            <a:normAutofit/>
          </a:bodyPr>
          <a:lstStyle/>
          <a:p>
            <a:pPr algn="l"/>
            <a:r>
              <a:rPr lang="en-US">
                <a:ln>
                  <a:solidFill>
                    <a:prstClr val="white">
                      <a:lumMod val="75000"/>
                      <a:lumOff val="25000"/>
                      <a:alpha val="10000"/>
                    </a:prstClr>
                  </a:solidFill>
                </a:ln>
                <a:effectLst>
                  <a:outerShdw blurRad="9525" dist="25400" dir="14640000" algn="tl" rotWithShape="0">
                    <a:prstClr val="white">
                      <a:alpha val="30000"/>
                    </a:prstClr>
                  </a:outerShdw>
                </a:effectLst>
              </a:rPr>
              <a:t>News from Holland</a:t>
            </a:r>
            <a:endParaRPr lang="en-US"/>
          </a:p>
        </p:txBody>
      </p:sp>
      <p:cxnSp>
        <p:nvCxnSpPr>
          <p:cNvPr id="21" name="Straight Connector 20">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CE2AAFE-890E-408A-AAD5-D6079B746042}"/>
              </a:ext>
            </a:extLst>
          </p:cNvPr>
          <p:cNvSpPr>
            <a:spLocks noGrp="1"/>
          </p:cNvSpPr>
          <p:nvPr>
            <p:ph idx="1"/>
          </p:nvPr>
        </p:nvSpPr>
        <p:spPr>
          <a:xfrm>
            <a:off x="5252560" y="1023257"/>
            <a:ext cx="6025645" cy="4570457"/>
          </a:xfrm>
          <a:effectLst/>
        </p:spPr>
        <p:txBody>
          <a:bodyPr anchor="ctr">
            <a:normAutofit/>
          </a:bodyPr>
          <a:lstStyle/>
          <a:p>
            <a:pPr marL="37465" indent="0">
              <a:buNone/>
            </a:pPr>
            <a:endParaRPr lang="en-US">
              <a:ln>
                <a:solidFill>
                  <a:prstClr val="white">
                    <a:lumMod val="75000"/>
                    <a:lumOff val="25000"/>
                    <a:alpha val="10000"/>
                  </a:prstClr>
                </a:solidFill>
              </a:ln>
              <a:effectLst>
                <a:outerShdw blurRad="9525" dist="25400" dir="14640000" algn="tl" rotWithShape="0">
                  <a:prstClr val="white">
                    <a:alpha val="30000"/>
                  </a:prstClr>
                </a:outerShdw>
              </a:effectLst>
            </a:endParaRPr>
          </a:p>
          <a:p>
            <a:pPr marL="37465" indent="0">
              <a:buNone/>
            </a:pPr>
            <a:r>
              <a:rPr lang="en-US" i="1">
                <a:ln>
                  <a:solidFill>
                    <a:prstClr val="white">
                      <a:lumMod val="75000"/>
                      <a:lumOff val="25000"/>
                      <a:alpha val="10000"/>
                    </a:prstClr>
                  </a:solidFill>
                </a:ln>
                <a:effectLst>
                  <a:outerShdw blurRad="9525" dist="25400" dir="14640000" algn="tl" rotWithShape="0">
                    <a:prstClr val="white">
                      <a:alpha val="30000"/>
                    </a:prstClr>
                  </a:outerShdw>
                </a:effectLst>
                <a:ea typeface="+mn-lt"/>
                <a:cs typeface="+mn-lt"/>
              </a:rPr>
              <a:t>Some said it came from Italy, others from Cyprus or Canada.</a:t>
            </a:r>
            <a:endParaRPr lang="en-US" i="1">
              <a:ea typeface="+mn-lt"/>
              <a:cs typeface="+mn-lt"/>
            </a:endParaRPr>
          </a:p>
        </p:txBody>
      </p:sp>
    </p:spTree>
    <p:extLst>
      <p:ext uri="{BB962C8B-B14F-4D97-AF65-F5344CB8AC3E}">
        <p14:creationId xmlns:p14="http://schemas.microsoft.com/office/powerpoint/2010/main" val="2327724682"/>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6B586-A3B2-423A-8D0A-7F34138A7AB0}"/>
              </a:ext>
            </a:extLst>
          </p:cNvPr>
          <p:cNvSpPr>
            <a:spLocks noGrp="1"/>
          </p:cNvSpPr>
          <p:nvPr>
            <p:ph type="title"/>
          </p:nvPr>
        </p:nvSpPr>
        <p:spPr>
          <a:xfrm>
            <a:off x="924443" y="1023257"/>
            <a:ext cx="3732902" cy="4570457"/>
          </a:xfrm>
          <a:effectLst/>
        </p:spPr>
        <p:txBody>
          <a:bodyPr>
            <a:normAutofit/>
          </a:bodyPr>
          <a:lstStyle/>
          <a:p>
            <a:pPr algn="l"/>
            <a:r>
              <a:rPr lang="en-US">
                <a:ln>
                  <a:solidFill>
                    <a:prstClr val="white">
                      <a:lumMod val="75000"/>
                      <a:lumOff val="25000"/>
                      <a:alpha val="10000"/>
                    </a:prstClr>
                  </a:solidFill>
                </a:ln>
                <a:effectLst>
                  <a:outerShdw blurRad="9525" dist="25400" dir="14640000" algn="tl" rotWithShape="0">
                    <a:prstClr val="white">
                      <a:alpha val="30000"/>
                    </a:prstClr>
                  </a:outerShdw>
                </a:effectLst>
              </a:rPr>
              <a:t>News from Holland</a:t>
            </a:r>
            <a:endParaRPr lang="en-US"/>
          </a:p>
        </p:txBody>
      </p:sp>
      <p:cxnSp>
        <p:nvCxnSpPr>
          <p:cNvPr id="12" name="Straight Connector 11">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CE2AAFE-890E-408A-AAD5-D6079B746042}"/>
              </a:ext>
            </a:extLst>
          </p:cNvPr>
          <p:cNvSpPr>
            <a:spLocks noGrp="1"/>
          </p:cNvSpPr>
          <p:nvPr>
            <p:ph idx="1"/>
          </p:nvPr>
        </p:nvSpPr>
        <p:spPr>
          <a:xfrm>
            <a:off x="5252560" y="1023257"/>
            <a:ext cx="6025645" cy="4570457"/>
          </a:xfrm>
          <a:effectLst/>
        </p:spPr>
        <p:txBody>
          <a:bodyPr anchor="ctr">
            <a:normAutofit/>
          </a:bodyPr>
          <a:lstStyle/>
          <a:p>
            <a:pPr marL="37465" indent="0">
              <a:buNone/>
            </a:pPr>
            <a:endParaRPr lang="en-US" i="1">
              <a:ln>
                <a:solidFill>
                  <a:prstClr val="white">
                    <a:lumMod val="75000"/>
                    <a:lumOff val="25000"/>
                    <a:alpha val="10000"/>
                  </a:prstClr>
                </a:solidFill>
              </a:ln>
              <a:effectLst>
                <a:outerShdw blurRad="9525" dist="25400" dir="14640000" algn="tl" rotWithShape="0">
                  <a:prstClr val="white">
                    <a:alpha val="30000"/>
                  </a:prstClr>
                </a:outerShdw>
              </a:effectLst>
            </a:endParaRPr>
          </a:p>
          <a:p>
            <a:pPr marL="37465" indent="0">
              <a:buNone/>
            </a:pPr>
            <a:r>
              <a:rPr lang="en-US" i="1">
                <a:ln>
                  <a:solidFill>
                    <a:prstClr val="white">
                      <a:lumMod val="75000"/>
                      <a:lumOff val="25000"/>
                      <a:alpha val="10000"/>
                    </a:prstClr>
                  </a:solidFill>
                </a:ln>
                <a:effectLst>
                  <a:outerShdw blurRad="9525" dist="25400" dir="14640000" algn="tl" rotWithShape="0">
                    <a:prstClr val="white">
                      <a:alpha val="30000"/>
                    </a:prstClr>
                  </a:outerShdw>
                </a:effectLst>
                <a:ea typeface="+mn-lt"/>
                <a:cs typeface="+mn-lt"/>
              </a:rPr>
              <a:t>All that mattered was that the sickness was all over Amsterdam and Rotterdam.</a:t>
            </a:r>
            <a:endParaRPr lang="en-US" i="1"/>
          </a:p>
        </p:txBody>
      </p:sp>
    </p:spTree>
    <p:extLst>
      <p:ext uri="{BB962C8B-B14F-4D97-AF65-F5344CB8AC3E}">
        <p14:creationId xmlns:p14="http://schemas.microsoft.com/office/powerpoint/2010/main" val="3728175776"/>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6B586-A3B2-423A-8D0A-7F34138A7AB0}"/>
              </a:ext>
            </a:extLst>
          </p:cNvPr>
          <p:cNvSpPr>
            <a:spLocks noGrp="1"/>
          </p:cNvSpPr>
          <p:nvPr>
            <p:ph type="title"/>
          </p:nvPr>
        </p:nvSpPr>
        <p:spPr>
          <a:xfrm>
            <a:off x="924443" y="1023257"/>
            <a:ext cx="3732902" cy="4570457"/>
          </a:xfrm>
          <a:effectLst/>
        </p:spPr>
        <p:txBody>
          <a:bodyPr>
            <a:normAutofit/>
          </a:bodyPr>
          <a:lstStyle/>
          <a:p>
            <a:pPr algn="l"/>
            <a:r>
              <a:rPr lang="en-US">
                <a:ln>
                  <a:solidFill>
                    <a:prstClr val="white">
                      <a:lumMod val="75000"/>
                      <a:lumOff val="25000"/>
                      <a:alpha val="10000"/>
                    </a:prstClr>
                  </a:solidFill>
                </a:ln>
                <a:effectLst>
                  <a:outerShdw blurRad="9525" dist="25400" dir="14640000" algn="tl" rotWithShape="0">
                    <a:prstClr val="white">
                      <a:alpha val="30000"/>
                    </a:prstClr>
                  </a:outerShdw>
                </a:effectLst>
              </a:rPr>
              <a:t>December 1664</a:t>
            </a:r>
            <a:br>
              <a:rPr lang="en-US">
                <a:ln>
                  <a:solidFill>
                    <a:prstClr val="white">
                      <a:lumMod val="75000"/>
                      <a:lumOff val="25000"/>
                      <a:alpha val="10000"/>
                    </a:prstClr>
                  </a:solidFill>
                </a:ln>
                <a:effectLst>
                  <a:outerShdw blurRad="9525" dist="25400" dir="14640000" algn="tl" rotWithShape="0">
                    <a:prstClr val="white">
                      <a:alpha val="30000"/>
                    </a:prstClr>
                  </a:outerShdw>
                </a:effectLst>
              </a:rPr>
            </a:br>
            <a:r>
              <a:rPr lang="en-US">
                <a:ln>
                  <a:solidFill>
                    <a:prstClr val="white">
                      <a:lumMod val="75000"/>
                      <a:lumOff val="25000"/>
                      <a:alpha val="10000"/>
                    </a:prstClr>
                  </a:solidFill>
                </a:ln>
                <a:effectLst>
                  <a:outerShdw blurRad="9525" dist="25400" dir="14640000" algn="tl" rotWithShape="0">
                    <a:prstClr val="white">
                      <a:alpha val="30000"/>
                    </a:prstClr>
                  </a:outerShdw>
                </a:effectLst>
              </a:rPr>
              <a:t>Outbreak?</a:t>
            </a:r>
            <a:endParaRPr lang="en-US"/>
          </a:p>
        </p:txBody>
      </p:sp>
      <p:cxnSp>
        <p:nvCxnSpPr>
          <p:cNvPr id="12" name="Straight Connector 11">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CE2AAFE-890E-408A-AAD5-D6079B746042}"/>
              </a:ext>
            </a:extLst>
          </p:cNvPr>
          <p:cNvSpPr>
            <a:spLocks noGrp="1"/>
          </p:cNvSpPr>
          <p:nvPr>
            <p:ph idx="1"/>
          </p:nvPr>
        </p:nvSpPr>
        <p:spPr>
          <a:xfrm>
            <a:off x="5252560" y="1023257"/>
            <a:ext cx="5522438" cy="4570457"/>
          </a:xfrm>
          <a:effectLst/>
        </p:spPr>
        <p:txBody>
          <a:bodyPr anchor="ctr">
            <a:normAutofit/>
          </a:bodyPr>
          <a:lstStyle/>
          <a:p>
            <a:pPr marL="37465" indent="0">
              <a:buNone/>
            </a:pPr>
            <a:r>
              <a:rPr lang="en-US" i="1">
                <a:ln>
                  <a:solidFill>
                    <a:prstClr val="white">
                      <a:lumMod val="75000"/>
                      <a:lumOff val="25000"/>
                      <a:alpha val="10000"/>
                    </a:prstClr>
                  </a:solidFill>
                </a:ln>
                <a:effectLst>
                  <a:outerShdw blurRad="9525" dist="25400" dir="14640000" algn="tl" rotWithShape="0">
                    <a:prstClr val="white">
                      <a:alpha val="30000"/>
                    </a:prstClr>
                  </a:outerShdw>
                </a:effectLst>
                <a:ea typeface="+mn-lt"/>
                <a:cs typeface="+mn-lt"/>
              </a:rPr>
              <a:t>'Two frenchmen' die with what appear to be plague symptoms 'at the far end of Dury Lane.'  </a:t>
            </a:r>
            <a:endParaRPr lang="en-US"/>
          </a:p>
        </p:txBody>
      </p:sp>
    </p:spTree>
    <p:extLst>
      <p:ext uri="{BB962C8B-B14F-4D97-AF65-F5344CB8AC3E}">
        <p14:creationId xmlns:p14="http://schemas.microsoft.com/office/powerpoint/2010/main" val="2012440178"/>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6B586-A3B2-423A-8D0A-7F34138A7AB0}"/>
              </a:ext>
            </a:extLst>
          </p:cNvPr>
          <p:cNvSpPr>
            <a:spLocks noGrp="1"/>
          </p:cNvSpPr>
          <p:nvPr>
            <p:ph type="title"/>
          </p:nvPr>
        </p:nvSpPr>
        <p:spPr>
          <a:xfrm>
            <a:off x="924443" y="1023257"/>
            <a:ext cx="3732902" cy="4570457"/>
          </a:xfrm>
          <a:effectLst/>
        </p:spPr>
        <p:txBody>
          <a:bodyPr>
            <a:normAutofit/>
          </a:bodyPr>
          <a:lstStyle/>
          <a:p>
            <a:pPr algn="l"/>
            <a:r>
              <a:rPr lang="en-US">
                <a:ln>
                  <a:solidFill>
                    <a:prstClr val="white">
                      <a:lumMod val="75000"/>
                      <a:lumOff val="25000"/>
                      <a:alpha val="10000"/>
                    </a:prstClr>
                  </a:solidFill>
                </a:ln>
                <a:effectLst>
                  <a:outerShdw blurRad="9525" dist="25400" dir="14640000" algn="tl" rotWithShape="0">
                    <a:prstClr val="white">
                      <a:alpha val="30000"/>
                    </a:prstClr>
                  </a:outerShdw>
                </a:effectLst>
              </a:rPr>
              <a:t>January 1665</a:t>
            </a:r>
            <a:endParaRPr lang="en-US"/>
          </a:p>
        </p:txBody>
      </p:sp>
      <p:cxnSp>
        <p:nvCxnSpPr>
          <p:cNvPr id="12" name="Straight Connector 11">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CE2AAFE-890E-408A-AAD5-D6079B746042}"/>
              </a:ext>
            </a:extLst>
          </p:cNvPr>
          <p:cNvSpPr>
            <a:spLocks noGrp="1"/>
          </p:cNvSpPr>
          <p:nvPr>
            <p:ph idx="1"/>
          </p:nvPr>
        </p:nvSpPr>
        <p:spPr>
          <a:xfrm>
            <a:off x="5252560" y="1023257"/>
            <a:ext cx="6025645" cy="4570457"/>
          </a:xfrm>
          <a:effectLst/>
        </p:spPr>
        <p:txBody>
          <a:bodyPr anchor="ctr">
            <a:normAutofit/>
          </a:bodyPr>
          <a:lstStyle/>
          <a:p>
            <a:pPr marL="37465" indent="0">
              <a:buNone/>
            </a:pPr>
            <a:endParaRPr lang="en-US">
              <a:ln>
                <a:solidFill>
                  <a:prstClr val="white">
                    <a:lumMod val="75000"/>
                    <a:lumOff val="25000"/>
                    <a:alpha val="10000"/>
                  </a:prstClr>
                </a:solidFill>
              </a:ln>
              <a:effectLst>
                <a:outerShdw blurRad="9525" dist="25400" dir="14640000" algn="tl" rotWithShape="0">
                  <a:prstClr val="white">
                    <a:alpha val="30000"/>
                  </a:prstClr>
                </a:outerShdw>
              </a:effectLst>
            </a:endParaRPr>
          </a:p>
          <a:p>
            <a:pPr marL="37465" indent="0">
              <a:buNone/>
            </a:pPr>
            <a:endParaRPr lang="en-US" i="1">
              <a:ln>
                <a:solidFill>
                  <a:prstClr val="white">
                    <a:lumMod val="75000"/>
                    <a:lumOff val="25000"/>
                    <a:alpha val="10000"/>
                  </a:prstClr>
                </a:solidFill>
              </a:ln>
              <a:effectLst>
                <a:outerShdw blurRad="9525" dist="25400" dir="14640000" algn="tl" rotWithShape="0">
                  <a:prstClr val="white">
                    <a:alpha val="30000"/>
                  </a:prstClr>
                </a:outerShdw>
              </a:effectLst>
            </a:endParaRPr>
          </a:p>
        </p:txBody>
      </p:sp>
      <p:sp>
        <p:nvSpPr>
          <p:cNvPr id="4" name="TextBox 3">
            <a:extLst>
              <a:ext uri="{FF2B5EF4-FFF2-40B4-BE49-F238E27FC236}">
                <a16:creationId xmlns:a16="http://schemas.microsoft.com/office/drawing/2014/main" id="{C4619707-9FFD-48BA-91C5-6D140B41B26F}"/>
              </a:ext>
            </a:extLst>
          </p:cNvPr>
          <p:cNvSpPr txBox="1"/>
          <p:nvPr/>
        </p:nvSpPr>
        <p:spPr>
          <a:xfrm>
            <a:off x="5494930" y="2894578"/>
            <a:ext cx="576244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ea typeface="+mn-lt"/>
                <a:cs typeface="+mn-lt"/>
              </a:rPr>
              <a:t>After a month … life started to return to normal.</a:t>
            </a:r>
            <a:endParaRPr lang="en-US" sz="2400"/>
          </a:p>
        </p:txBody>
      </p:sp>
    </p:spTree>
    <p:extLst>
      <p:ext uri="{BB962C8B-B14F-4D97-AF65-F5344CB8AC3E}">
        <p14:creationId xmlns:p14="http://schemas.microsoft.com/office/powerpoint/2010/main" val="512103690"/>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6B586-A3B2-423A-8D0A-7F34138A7AB0}"/>
              </a:ext>
            </a:extLst>
          </p:cNvPr>
          <p:cNvSpPr>
            <a:spLocks noGrp="1"/>
          </p:cNvSpPr>
          <p:nvPr>
            <p:ph type="title"/>
          </p:nvPr>
        </p:nvSpPr>
        <p:spPr>
          <a:xfrm>
            <a:off x="924443" y="1023257"/>
            <a:ext cx="3732902" cy="4570457"/>
          </a:xfrm>
          <a:effectLst/>
        </p:spPr>
        <p:txBody>
          <a:bodyPr>
            <a:normAutofit/>
          </a:bodyPr>
          <a:lstStyle/>
          <a:p>
            <a:pPr algn="l"/>
            <a:r>
              <a:rPr lang="en-US">
                <a:ln>
                  <a:solidFill>
                    <a:prstClr val="white">
                      <a:lumMod val="75000"/>
                      <a:lumOff val="25000"/>
                      <a:alpha val="10000"/>
                    </a:prstClr>
                  </a:solidFill>
                </a:ln>
                <a:effectLst>
                  <a:outerShdw blurRad="9525" dist="25400" dir="14640000" algn="tl" rotWithShape="0">
                    <a:prstClr val="white">
                      <a:alpha val="30000"/>
                    </a:prstClr>
                  </a:outerShdw>
                </a:effectLst>
              </a:rPr>
              <a:t>Feb 1665</a:t>
            </a:r>
            <a:endParaRPr lang="en-US"/>
          </a:p>
        </p:txBody>
      </p:sp>
      <p:cxnSp>
        <p:nvCxnSpPr>
          <p:cNvPr id="12" name="Straight Connector 11">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CE2AAFE-890E-408A-AAD5-D6079B746042}"/>
              </a:ext>
            </a:extLst>
          </p:cNvPr>
          <p:cNvSpPr>
            <a:spLocks noGrp="1"/>
          </p:cNvSpPr>
          <p:nvPr>
            <p:ph idx="1"/>
          </p:nvPr>
        </p:nvSpPr>
        <p:spPr>
          <a:xfrm>
            <a:off x="5252560" y="1023257"/>
            <a:ext cx="6025645" cy="4570457"/>
          </a:xfrm>
          <a:effectLst/>
        </p:spPr>
        <p:txBody>
          <a:bodyPr anchor="ctr">
            <a:normAutofit/>
          </a:bodyPr>
          <a:lstStyle/>
          <a:p>
            <a:pPr marL="37465" indent="0">
              <a:buNone/>
            </a:pPr>
            <a:endParaRPr lang="en-US">
              <a:ln>
                <a:solidFill>
                  <a:prstClr val="white">
                    <a:lumMod val="75000"/>
                    <a:lumOff val="25000"/>
                    <a:alpha val="10000"/>
                  </a:prstClr>
                </a:solidFill>
              </a:ln>
              <a:effectLst>
                <a:outerShdw blurRad="9525" dist="25400" dir="14640000" algn="tl" rotWithShape="0">
                  <a:prstClr val="white">
                    <a:alpha val="30000"/>
                  </a:prstClr>
                </a:outerShdw>
              </a:effectLst>
            </a:endParaRPr>
          </a:p>
          <a:p>
            <a:pPr marL="37465" indent="0">
              <a:buNone/>
            </a:pPr>
            <a:endParaRPr lang="en-US" i="1">
              <a:ln>
                <a:solidFill>
                  <a:prstClr val="white">
                    <a:lumMod val="75000"/>
                    <a:lumOff val="25000"/>
                    <a:alpha val="10000"/>
                  </a:prstClr>
                </a:solidFill>
              </a:ln>
              <a:effectLst>
                <a:outerShdw blurRad="9525" dist="25400" dir="14640000" algn="tl" rotWithShape="0">
                  <a:prstClr val="white">
                    <a:alpha val="30000"/>
                  </a:prstClr>
                </a:outerShdw>
              </a:effectLst>
            </a:endParaRPr>
          </a:p>
        </p:txBody>
      </p:sp>
      <p:sp>
        <p:nvSpPr>
          <p:cNvPr id="4" name="TextBox 3">
            <a:extLst>
              <a:ext uri="{FF2B5EF4-FFF2-40B4-BE49-F238E27FC236}">
                <a16:creationId xmlns:a16="http://schemas.microsoft.com/office/drawing/2014/main" id="{C4619707-9FFD-48BA-91C5-6D140B41B26F}"/>
              </a:ext>
            </a:extLst>
          </p:cNvPr>
          <p:cNvSpPr txBox="1"/>
          <p:nvPr/>
        </p:nvSpPr>
        <p:spPr>
          <a:xfrm>
            <a:off x="5469100" y="2739595"/>
            <a:ext cx="5762444"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ea typeface="+mn-lt"/>
                <a:cs typeface="+mn-lt"/>
              </a:rPr>
              <a:t>{</a:t>
            </a:r>
            <a:r>
              <a:rPr lang="en-US" sz="2400" i="1">
                <a:ea typeface="+mn-lt"/>
                <a:cs typeface="+mn-lt"/>
              </a:rPr>
              <a:t>we} paid close attention to the parish burial records At first they were …. at more or less their typical level for the time of year.</a:t>
            </a:r>
            <a:endParaRPr lang="en-US" i="1">
              <a:ea typeface="+mn-lt"/>
              <a:cs typeface="+mn-lt"/>
            </a:endParaRPr>
          </a:p>
          <a:p>
            <a:br>
              <a:rPr lang="en-US"/>
            </a:br>
            <a:endParaRPr lang="en-US"/>
          </a:p>
        </p:txBody>
      </p:sp>
    </p:spTree>
    <p:extLst>
      <p:ext uri="{BB962C8B-B14F-4D97-AF65-F5344CB8AC3E}">
        <p14:creationId xmlns:p14="http://schemas.microsoft.com/office/powerpoint/2010/main" val="1757146088"/>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6B586-A3B2-423A-8D0A-7F34138A7AB0}"/>
              </a:ext>
            </a:extLst>
          </p:cNvPr>
          <p:cNvSpPr>
            <a:spLocks noGrp="1"/>
          </p:cNvSpPr>
          <p:nvPr>
            <p:ph type="title"/>
          </p:nvPr>
        </p:nvSpPr>
        <p:spPr>
          <a:xfrm>
            <a:off x="924443" y="1023257"/>
            <a:ext cx="3732902" cy="4570457"/>
          </a:xfrm>
          <a:effectLst/>
        </p:spPr>
        <p:txBody>
          <a:bodyPr>
            <a:normAutofit/>
          </a:bodyPr>
          <a:lstStyle/>
          <a:p>
            <a:pPr algn="l"/>
            <a:r>
              <a:rPr lang="en-US">
                <a:ln>
                  <a:solidFill>
                    <a:prstClr val="white">
                      <a:lumMod val="75000"/>
                      <a:lumOff val="25000"/>
                      <a:alpha val="10000"/>
                    </a:prstClr>
                  </a:solidFill>
                </a:ln>
                <a:effectLst>
                  <a:outerShdw blurRad="9525" dist="25400" dir="14640000" algn="tl" rotWithShape="0">
                    <a:prstClr val="white">
                      <a:alpha val="30000"/>
                    </a:prstClr>
                  </a:outerShdw>
                </a:effectLst>
              </a:rPr>
              <a:t>St Giles</a:t>
            </a:r>
            <a:endParaRPr lang="en-US"/>
          </a:p>
        </p:txBody>
      </p:sp>
      <p:cxnSp>
        <p:nvCxnSpPr>
          <p:cNvPr id="12" name="Straight Connector 11">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CE2AAFE-890E-408A-AAD5-D6079B746042}"/>
              </a:ext>
            </a:extLst>
          </p:cNvPr>
          <p:cNvSpPr>
            <a:spLocks noGrp="1"/>
          </p:cNvSpPr>
          <p:nvPr>
            <p:ph idx="1"/>
          </p:nvPr>
        </p:nvSpPr>
        <p:spPr>
          <a:xfrm>
            <a:off x="5252560" y="1023257"/>
            <a:ext cx="6025645" cy="4570457"/>
          </a:xfrm>
          <a:effectLst/>
        </p:spPr>
        <p:txBody>
          <a:bodyPr anchor="ctr">
            <a:normAutofit/>
          </a:bodyPr>
          <a:lstStyle/>
          <a:p>
            <a:pPr marL="37465" indent="0">
              <a:buNone/>
            </a:pPr>
            <a:endParaRPr lang="en-US">
              <a:ln>
                <a:solidFill>
                  <a:prstClr val="white">
                    <a:lumMod val="75000"/>
                    <a:lumOff val="25000"/>
                    <a:alpha val="10000"/>
                  </a:prstClr>
                </a:solidFill>
              </a:ln>
              <a:effectLst>
                <a:outerShdw blurRad="9525" dist="25400" dir="14640000" algn="tl" rotWithShape="0">
                  <a:prstClr val="white">
                    <a:alpha val="30000"/>
                  </a:prstClr>
                </a:outerShdw>
              </a:effectLst>
            </a:endParaRPr>
          </a:p>
          <a:p>
            <a:pPr marL="37465" indent="0">
              <a:buNone/>
            </a:pPr>
            <a:endParaRPr lang="en-US" i="1">
              <a:ln>
                <a:solidFill>
                  <a:prstClr val="white">
                    <a:lumMod val="75000"/>
                    <a:lumOff val="25000"/>
                    <a:alpha val="10000"/>
                  </a:prstClr>
                </a:solidFill>
              </a:ln>
              <a:effectLst>
                <a:outerShdw blurRad="9525" dist="25400" dir="14640000" algn="tl" rotWithShape="0">
                  <a:prstClr val="white">
                    <a:alpha val="30000"/>
                  </a:prstClr>
                </a:outerShdw>
              </a:effectLst>
            </a:endParaRPr>
          </a:p>
        </p:txBody>
      </p:sp>
      <p:sp>
        <p:nvSpPr>
          <p:cNvPr id="4" name="TextBox 3">
            <a:extLst>
              <a:ext uri="{FF2B5EF4-FFF2-40B4-BE49-F238E27FC236}">
                <a16:creationId xmlns:a16="http://schemas.microsoft.com/office/drawing/2014/main" id="{C4619707-9FFD-48BA-91C5-6D140B41B26F}"/>
              </a:ext>
            </a:extLst>
          </p:cNvPr>
          <p:cNvSpPr txBox="1"/>
          <p:nvPr/>
        </p:nvSpPr>
        <p:spPr>
          <a:xfrm>
            <a:off x="5443269" y="2352137"/>
            <a:ext cx="5762444"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i="1">
                <a:ea typeface="+mn-lt"/>
                <a:cs typeface="+mn-lt"/>
              </a:rPr>
              <a:t>Then we learned that there had been a large increase in burials in the parish of St Giles. </a:t>
            </a:r>
            <a:endParaRPr lang="en-US"/>
          </a:p>
          <a:p>
            <a:br>
              <a:rPr lang="en-US"/>
            </a:br>
            <a:endParaRPr lang="en-US"/>
          </a:p>
        </p:txBody>
      </p:sp>
    </p:spTree>
    <p:extLst>
      <p:ext uri="{BB962C8B-B14F-4D97-AF65-F5344CB8AC3E}">
        <p14:creationId xmlns:p14="http://schemas.microsoft.com/office/powerpoint/2010/main" val="1192540355"/>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6B586-A3B2-423A-8D0A-7F34138A7AB0}"/>
              </a:ext>
            </a:extLst>
          </p:cNvPr>
          <p:cNvSpPr>
            <a:spLocks noGrp="1"/>
          </p:cNvSpPr>
          <p:nvPr>
            <p:ph type="title"/>
          </p:nvPr>
        </p:nvSpPr>
        <p:spPr>
          <a:xfrm>
            <a:off x="694406" y="1023257"/>
            <a:ext cx="3560374" cy="5174306"/>
          </a:xfrm>
          <a:effectLst/>
        </p:spPr>
        <p:txBody>
          <a:bodyPr>
            <a:normAutofit/>
          </a:bodyPr>
          <a:lstStyle/>
          <a:p>
            <a:pPr algn="l"/>
            <a:r>
              <a:rPr lang="en-US">
                <a:ln>
                  <a:solidFill>
                    <a:prstClr val="white">
                      <a:lumMod val="75000"/>
                      <a:lumOff val="25000"/>
                      <a:alpha val="10000"/>
                    </a:prstClr>
                  </a:solidFill>
                </a:ln>
                <a:effectLst>
                  <a:outerShdw blurRad="9525" dist="25400" dir="14640000" algn="tl" rotWithShape="0">
                    <a:prstClr val="white">
                      <a:alpha val="30000"/>
                    </a:prstClr>
                  </a:outerShdw>
                </a:effectLst>
              </a:rPr>
              <a:t>St Giles</a:t>
            </a:r>
            <a:br>
              <a:rPr lang="en-US">
                <a:ln>
                  <a:solidFill>
                    <a:prstClr val="white">
                      <a:lumMod val="75000"/>
                      <a:lumOff val="25000"/>
                      <a:alpha val="10000"/>
                    </a:prstClr>
                  </a:solidFill>
                </a:ln>
                <a:effectLst>
                  <a:outerShdw blurRad="9525" dist="25400" dir="14640000" algn="tl" rotWithShape="0">
                    <a:prstClr val="white">
                      <a:alpha val="30000"/>
                    </a:prstClr>
                  </a:outerShdw>
                </a:effectLst>
              </a:rPr>
            </a:br>
            <a:br>
              <a:rPr lang="en-US">
                <a:ln>
                  <a:solidFill>
                    <a:prstClr val="white">
                      <a:lumMod val="75000"/>
                      <a:lumOff val="25000"/>
                      <a:alpha val="10000"/>
                    </a:prstClr>
                  </a:solidFill>
                </a:ln>
                <a:effectLst>
                  <a:outerShdw blurRad="9525" dist="25400" dir="14640000" algn="tl" rotWithShape="0">
                    <a:prstClr val="white">
                      <a:alpha val="30000"/>
                    </a:prstClr>
                  </a:outerShdw>
                </a:effectLst>
              </a:rPr>
            </a:br>
            <a:r>
              <a:rPr lang="en-US" sz="2400">
                <a:ln>
                  <a:solidFill>
                    <a:prstClr val="white">
                      <a:lumMod val="75000"/>
                      <a:lumOff val="25000"/>
                      <a:alpha val="10000"/>
                    </a:prstClr>
                  </a:solidFill>
                </a:ln>
                <a:effectLst>
                  <a:outerShdw blurRad="9525" dist="25400" dir="14640000" algn="tl" rotWithShape="0">
                    <a:prstClr val="white">
                      <a:alpha val="30000"/>
                    </a:prstClr>
                  </a:outerShdw>
                </a:effectLst>
              </a:rPr>
              <a:t>Average number of burials  in previous years: 250</a:t>
            </a:r>
            <a:br>
              <a:rPr lang="en-US">
                <a:ln>
                  <a:solidFill>
                    <a:prstClr val="white">
                      <a:lumMod val="75000"/>
                      <a:lumOff val="25000"/>
                      <a:alpha val="10000"/>
                    </a:prstClr>
                  </a:solidFill>
                </a:ln>
                <a:effectLst>
                  <a:outerShdw blurRad="9525" dist="25400" dir="14640000" algn="tl" rotWithShape="0">
                    <a:prstClr val="white">
                      <a:alpha val="30000"/>
                    </a:prstClr>
                  </a:outerShdw>
                </a:effectLst>
              </a:rPr>
            </a:br>
            <a:endParaRPr lang="en-US"/>
          </a:p>
        </p:txBody>
      </p:sp>
      <p:cxnSp>
        <p:nvCxnSpPr>
          <p:cNvPr id="12" name="Straight Connector 11">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CE2AAFE-890E-408A-AAD5-D6079B746042}"/>
              </a:ext>
            </a:extLst>
          </p:cNvPr>
          <p:cNvSpPr>
            <a:spLocks noGrp="1"/>
          </p:cNvSpPr>
          <p:nvPr>
            <p:ph idx="1"/>
          </p:nvPr>
        </p:nvSpPr>
        <p:spPr>
          <a:xfrm>
            <a:off x="5252560" y="1023257"/>
            <a:ext cx="6025645" cy="4570457"/>
          </a:xfrm>
          <a:effectLst/>
        </p:spPr>
        <p:txBody>
          <a:bodyPr anchor="ctr">
            <a:normAutofit/>
          </a:bodyPr>
          <a:lstStyle/>
          <a:p>
            <a:pPr marL="37465" indent="0">
              <a:buNone/>
            </a:pPr>
            <a:endParaRPr lang="en-US">
              <a:ln>
                <a:solidFill>
                  <a:prstClr val="white">
                    <a:lumMod val="75000"/>
                    <a:lumOff val="25000"/>
                    <a:alpha val="10000"/>
                  </a:prstClr>
                </a:solidFill>
              </a:ln>
              <a:effectLst>
                <a:outerShdw blurRad="9525" dist="25400" dir="14640000" algn="tl" rotWithShape="0">
                  <a:prstClr val="white">
                    <a:alpha val="30000"/>
                  </a:prstClr>
                </a:outerShdw>
              </a:effectLst>
            </a:endParaRPr>
          </a:p>
          <a:p>
            <a:pPr marL="37465" indent="0">
              <a:buNone/>
            </a:pPr>
            <a:endParaRPr lang="en-US" i="1">
              <a:ln>
                <a:solidFill>
                  <a:prstClr val="white">
                    <a:lumMod val="75000"/>
                    <a:lumOff val="25000"/>
                    <a:alpha val="10000"/>
                  </a:prstClr>
                </a:solidFill>
              </a:ln>
              <a:effectLst>
                <a:outerShdw blurRad="9525" dist="25400" dir="14640000" algn="tl" rotWithShape="0">
                  <a:prstClr val="white">
                    <a:alpha val="30000"/>
                  </a:prstClr>
                </a:outerShdw>
              </a:effectLst>
            </a:endParaRPr>
          </a:p>
        </p:txBody>
      </p:sp>
      <p:graphicFrame>
        <p:nvGraphicFramePr>
          <p:cNvPr id="6" name="Table 5">
            <a:extLst>
              <a:ext uri="{FF2B5EF4-FFF2-40B4-BE49-F238E27FC236}">
                <a16:creationId xmlns:a16="http://schemas.microsoft.com/office/drawing/2014/main" id="{AAC31A5F-DAFF-4602-BAFE-20AAC2F185E5}"/>
              </a:ext>
            </a:extLst>
          </p:cNvPr>
          <p:cNvGraphicFramePr>
            <a:graphicFrameLocks noGrp="1"/>
          </p:cNvGraphicFramePr>
          <p:nvPr>
            <p:extLst>
              <p:ext uri="{D42A27DB-BD31-4B8C-83A1-F6EECF244321}">
                <p14:modId xmlns:p14="http://schemas.microsoft.com/office/powerpoint/2010/main" val="3507966510"/>
              </p:ext>
            </p:extLst>
          </p:nvPr>
        </p:nvGraphicFramePr>
        <p:xfrm>
          <a:off x="4508919" y="1156515"/>
          <a:ext cx="6642786" cy="4960773"/>
        </p:xfrm>
        <a:graphic>
          <a:graphicData uri="http://schemas.openxmlformats.org/drawingml/2006/table">
            <a:tbl>
              <a:tblPr firstRow="1" bandRow="1">
                <a:tableStyleId>{5C22544A-7EE6-4342-B048-85BDC9FD1C3A}</a:tableStyleId>
              </a:tblPr>
              <a:tblGrid>
                <a:gridCol w="2214262">
                  <a:extLst>
                    <a:ext uri="{9D8B030D-6E8A-4147-A177-3AD203B41FA5}">
                      <a16:colId xmlns:a16="http://schemas.microsoft.com/office/drawing/2014/main" val="4078785781"/>
                    </a:ext>
                  </a:extLst>
                </a:gridCol>
                <a:gridCol w="2214262">
                  <a:extLst>
                    <a:ext uri="{9D8B030D-6E8A-4147-A177-3AD203B41FA5}">
                      <a16:colId xmlns:a16="http://schemas.microsoft.com/office/drawing/2014/main" val="1835277619"/>
                    </a:ext>
                  </a:extLst>
                </a:gridCol>
                <a:gridCol w="2214262">
                  <a:extLst>
                    <a:ext uri="{9D8B030D-6E8A-4147-A177-3AD203B41FA5}">
                      <a16:colId xmlns:a16="http://schemas.microsoft.com/office/drawing/2014/main" val="794117728"/>
                    </a:ext>
                  </a:extLst>
                </a:gridCol>
              </a:tblGrid>
              <a:tr h="727580">
                <a:tc>
                  <a:txBody>
                    <a:bodyPr/>
                    <a:lstStyle/>
                    <a:p>
                      <a:r>
                        <a:rPr lang="en-US">
                          <a:effectLst/>
                        </a:rPr>
                        <a:t>Date</a:t>
                      </a:r>
                    </a:p>
                  </a:txBody>
                  <a:tcPr marL="63500" marR="63500" marT="63500" marB="63500"/>
                </a:tc>
                <a:tc>
                  <a:txBody>
                    <a:bodyPr/>
                    <a:lstStyle/>
                    <a:p>
                      <a:r>
                        <a:rPr lang="en-US">
                          <a:effectLst/>
                        </a:rPr>
                        <a:t>Number of burials</a:t>
                      </a:r>
                    </a:p>
                  </a:txBody>
                  <a:tcPr marL="63500" marR="63500" marT="63500" marB="63500"/>
                </a:tc>
                <a:tc>
                  <a:txBody>
                    <a:bodyPr/>
                    <a:lstStyle/>
                    <a:p>
                      <a:r>
                        <a:rPr lang="en-US">
                          <a:effectLst/>
                        </a:rPr>
                        <a:t>Increase</a:t>
                      </a:r>
                    </a:p>
                  </a:txBody>
                  <a:tcPr marL="63500" marR="63500" marT="63500" marB="63500"/>
                </a:tc>
                <a:extLst>
                  <a:ext uri="{0D108BD9-81ED-4DB2-BD59-A6C34878D82A}">
                    <a16:rowId xmlns:a16="http://schemas.microsoft.com/office/drawing/2014/main" val="1017416164"/>
                  </a:ext>
                </a:extLst>
              </a:tr>
              <a:tr h="1322873">
                <a:tc>
                  <a:txBody>
                    <a:bodyPr/>
                    <a:lstStyle/>
                    <a:p>
                      <a:pPr algn="just"/>
                      <a:r>
                        <a:rPr lang="en-US">
                          <a:effectLst/>
                        </a:rPr>
                        <a:t>December 20th - 27th, 1664</a:t>
                      </a:r>
                    </a:p>
                    <a:p>
                      <a:pPr algn="just"/>
                      <a:r>
                        <a:rPr lang="en-US">
                          <a:effectLst/>
                        </a:rPr>
                        <a:t> </a:t>
                      </a:r>
                    </a:p>
                  </a:txBody>
                  <a:tcPr marL="63500" marR="63500" marT="63500" marB="63500"/>
                </a:tc>
                <a:tc>
                  <a:txBody>
                    <a:bodyPr/>
                    <a:lstStyle/>
                    <a:p>
                      <a:pPr algn="just"/>
                      <a:r>
                        <a:rPr lang="en-US">
                          <a:effectLst/>
                        </a:rPr>
                        <a:t>291</a:t>
                      </a:r>
                    </a:p>
                    <a:p>
                      <a:r>
                        <a:rPr lang="en-US">
                          <a:effectLst/>
                        </a:rPr>
                        <a:t> </a:t>
                      </a:r>
                    </a:p>
                  </a:txBody>
                  <a:tcPr marL="63500" marR="63500" marT="63500" marB="63500"/>
                </a:tc>
                <a:tc>
                  <a:txBody>
                    <a:bodyPr/>
                    <a:lstStyle/>
                    <a:p>
                      <a:r>
                        <a:rPr lang="en-US">
                          <a:effectLst/>
                        </a:rPr>
                        <a:t>41</a:t>
                      </a:r>
                    </a:p>
                  </a:txBody>
                  <a:tcPr marL="63500" marR="63500" marT="63500" marB="63500"/>
                </a:tc>
                <a:extLst>
                  <a:ext uri="{0D108BD9-81ED-4DB2-BD59-A6C34878D82A}">
                    <a16:rowId xmlns:a16="http://schemas.microsoft.com/office/drawing/2014/main" val="1693360694"/>
                  </a:ext>
                </a:extLst>
              </a:tr>
              <a:tr h="727580">
                <a:tc>
                  <a:txBody>
                    <a:bodyPr/>
                    <a:lstStyle/>
                    <a:p>
                      <a:r>
                        <a:rPr lang="en-US">
                          <a:effectLst/>
                        </a:rPr>
                        <a:t>Dec 27- 3rd January, 1665</a:t>
                      </a:r>
                    </a:p>
                  </a:txBody>
                  <a:tcPr marL="63500" marR="63500" marT="63500" marB="63500"/>
                </a:tc>
                <a:tc>
                  <a:txBody>
                    <a:bodyPr/>
                    <a:lstStyle/>
                    <a:p>
                      <a:r>
                        <a:rPr lang="en-US">
                          <a:effectLst/>
                        </a:rPr>
                        <a:t> 349</a:t>
                      </a:r>
                    </a:p>
                  </a:txBody>
                  <a:tcPr marL="63500" marR="63500" marT="63500" marB="63500"/>
                </a:tc>
                <a:tc>
                  <a:txBody>
                    <a:bodyPr/>
                    <a:lstStyle/>
                    <a:p>
                      <a:r>
                        <a:rPr lang="en-US">
                          <a:effectLst/>
                        </a:rPr>
                        <a:t>58</a:t>
                      </a:r>
                    </a:p>
                  </a:txBody>
                  <a:tcPr marL="63500" marR="63500" marT="63500" marB="63500"/>
                </a:tc>
                <a:extLst>
                  <a:ext uri="{0D108BD9-81ED-4DB2-BD59-A6C34878D82A}">
                    <a16:rowId xmlns:a16="http://schemas.microsoft.com/office/drawing/2014/main" val="1632490116"/>
                  </a:ext>
                </a:extLst>
              </a:tr>
              <a:tr h="727580">
                <a:tc>
                  <a:txBody>
                    <a:bodyPr/>
                    <a:lstStyle/>
                    <a:p>
                      <a:r>
                        <a:rPr lang="en-US">
                          <a:effectLst/>
                        </a:rPr>
                        <a:t>3rd Jan - 10th January</a:t>
                      </a:r>
                    </a:p>
                  </a:txBody>
                  <a:tcPr marL="63500" marR="63500" marT="63500" marB="63500"/>
                </a:tc>
                <a:tc>
                  <a:txBody>
                    <a:bodyPr/>
                    <a:lstStyle/>
                    <a:p>
                      <a:pPr algn="just"/>
                      <a:r>
                        <a:rPr lang="en-US">
                          <a:effectLst/>
                        </a:rPr>
                        <a:t>394</a:t>
                      </a:r>
                    </a:p>
                  </a:txBody>
                  <a:tcPr marL="63500" marR="63500" marT="63500" marB="63500"/>
                </a:tc>
                <a:tc>
                  <a:txBody>
                    <a:bodyPr/>
                    <a:lstStyle/>
                    <a:p>
                      <a:r>
                        <a:rPr lang="en-US">
                          <a:effectLst/>
                        </a:rPr>
                        <a:t>45</a:t>
                      </a:r>
                    </a:p>
                  </a:txBody>
                  <a:tcPr marL="63500" marR="63500" marT="63500" marB="63500"/>
                </a:tc>
                <a:extLst>
                  <a:ext uri="{0D108BD9-81ED-4DB2-BD59-A6C34878D82A}">
                    <a16:rowId xmlns:a16="http://schemas.microsoft.com/office/drawing/2014/main" val="3017529679"/>
                  </a:ext>
                </a:extLst>
              </a:tr>
              <a:tr h="727580">
                <a:tc>
                  <a:txBody>
                    <a:bodyPr/>
                    <a:lstStyle/>
                    <a:p>
                      <a:r>
                        <a:rPr lang="en-US">
                          <a:effectLst/>
                        </a:rPr>
                        <a:t>10 - 17  January</a:t>
                      </a:r>
                    </a:p>
                  </a:txBody>
                  <a:tcPr marL="63500" marR="63500" marT="63500" marB="63500"/>
                </a:tc>
                <a:tc>
                  <a:txBody>
                    <a:bodyPr/>
                    <a:lstStyle/>
                    <a:p>
                      <a:pPr algn="just"/>
                      <a:r>
                        <a:rPr lang="en-US">
                          <a:effectLst/>
                        </a:rPr>
                        <a:t>415 </a:t>
                      </a:r>
                    </a:p>
                    <a:p>
                      <a:r>
                        <a:rPr lang="en-US">
                          <a:effectLst/>
                        </a:rPr>
                        <a:t> </a:t>
                      </a:r>
                    </a:p>
                  </a:txBody>
                  <a:tcPr marL="63500" marR="63500" marT="63500" marB="63500"/>
                </a:tc>
                <a:tc>
                  <a:txBody>
                    <a:bodyPr/>
                    <a:lstStyle/>
                    <a:p>
                      <a:r>
                        <a:rPr lang="en-US">
                          <a:effectLst/>
                        </a:rPr>
                        <a:t>21</a:t>
                      </a:r>
                    </a:p>
                  </a:txBody>
                  <a:tcPr marL="63500" marR="63500" marT="63500" marB="63500"/>
                </a:tc>
                <a:extLst>
                  <a:ext uri="{0D108BD9-81ED-4DB2-BD59-A6C34878D82A}">
                    <a16:rowId xmlns:a16="http://schemas.microsoft.com/office/drawing/2014/main" val="3036224221"/>
                  </a:ext>
                </a:extLst>
              </a:tr>
              <a:tr h="727580">
                <a:tc>
                  <a:txBody>
                    <a:bodyPr/>
                    <a:lstStyle/>
                    <a:p>
                      <a:r>
                        <a:rPr lang="en-US">
                          <a:effectLst/>
                        </a:rPr>
                        <a:t>17 - 24  January</a:t>
                      </a:r>
                    </a:p>
                  </a:txBody>
                  <a:tcPr marL="63500" marR="63500" marT="63500" marB="63500"/>
                </a:tc>
                <a:tc>
                  <a:txBody>
                    <a:bodyPr/>
                    <a:lstStyle/>
                    <a:p>
                      <a:r>
                        <a:rPr lang="en-US">
                          <a:effectLst/>
                        </a:rPr>
                        <a:t>474</a:t>
                      </a:r>
                    </a:p>
                  </a:txBody>
                  <a:tcPr marL="63500" marR="63500" marT="63500" marB="63500"/>
                </a:tc>
                <a:tc>
                  <a:txBody>
                    <a:bodyPr/>
                    <a:lstStyle/>
                    <a:p>
                      <a:r>
                        <a:rPr lang="en-US">
                          <a:effectLst/>
                        </a:rPr>
                        <a:t>59</a:t>
                      </a:r>
                    </a:p>
                  </a:txBody>
                  <a:tcPr marL="63500" marR="63500" marT="63500" marB="63500"/>
                </a:tc>
                <a:extLst>
                  <a:ext uri="{0D108BD9-81ED-4DB2-BD59-A6C34878D82A}">
                    <a16:rowId xmlns:a16="http://schemas.microsoft.com/office/drawing/2014/main" val="1785473174"/>
                  </a:ext>
                </a:extLst>
              </a:tr>
            </a:tbl>
          </a:graphicData>
        </a:graphic>
      </p:graphicFrame>
      <p:sp>
        <p:nvSpPr>
          <p:cNvPr id="7" name="TextBox 6">
            <a:extLst>
              <a:ext uri="{FF2B5EF4-FFF2-40B4-BE49-F238E27FC236}">
                <a16:creationId xmlns:a16="http://schemas.microsoft.com/office/drawing/2014/main" id="{A32C3688-D1D6-4589-9D80-D21554609E44}"/>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Tree>
    <p:extLst>
      <p:ext uri="{BB962C8B-B14F-4D97-AF65-F5344CB8AC3E}">
        <p14:creationId xmlns:p14="http://schemas.microsoft.com/office/powerpoint/2010/main" val="4284281350"/>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6B586-A3B2-423A-8D0A-7F34138A7AB0}"/>
              </a:ext>
            </a:extLst>
          </p:cNvPr>
          <p:cNvSpPr>
            <a:spLocks noGrp="1"/>
          </p:cNvSpPr>
          <p:nvPr>
            <p:ph type="title"/>
          </p:nvPr>
        </p:nvSpPr>
        <p:spPr>
          <a:xfrm>
            <a:off x="924443" y="1023257"/>
            <a:ext cx="3589129" cy="4570457"/>
          </a:xfrm>
          <a:effectLst/>
        </p:spPr>
        <p:txBody>
          <a:bodyPr>
            <a:normAutofit/>
          </a:bodyPr>
          <a:lstStyle/>
          <a:p>
            <a:pPr algn="l"/>
            <a:r>
              <a:rPr lang="en-US" sz="6000">
                <a:ln>
                  <a:solidFill>
                    <a:prstClr val="white">
                      <a:lumMod val="75000"/>
                      <a:lumOff val="25000"/>
                      <a:alpha val="10000"/>
                    </a:prstClr>
                  </a:solidFill>
                </a:ln>
                <a:effectLst>
                  <a:outerShdw blurRad="9525" dist="25400" dir="14640000" algn="tl" rotWithShape="0">
                    <a:prstClr val="white">
                      <a:alpha val="30000"/>
                    </a:prstClr>
                  </a:outerShdw>
                </a:effectLst>
              </a:rPr>
              <a:t>Weather</a:t>
            </a:r>
            <a:br>
              <a:rPr lang="en-US" sz="6000">
                <a:ln>
                  <a:solidFill>
                    <a:prstClr val="white">
                      <a:lumMod val="75000"/>
                      <a:lumOff val="25000"/>
                      <a:alpha val="10000"/>
                    </a:prstClr>
                  </a:solidFill>
                </a:ln>
                <a:effectLst>
                  <a:outerShdw blurRad="9525" dist="25400" dir="14640000" algn="tl" rotWithShape="0">
                    <a:prstClr val="white">
                      <a:alpha val="30000"/>
                    </a:prstClr>
                  </a:outerShdw>
                </a:effectLst>
              </a:rPr>
            </a:br>
            <a:r>
              <a:rPr lang="en-US" sz="2400" i="0">
                <a:ln>
                  <a:solidFill>
                    <a:prstClr val="white">
                      <a:lumMod val="75000"/>
                      <a:lumOff val="25000"/>
                      <a:alpha val="10000"/>
                    </a:prstClr>
                  </a:solidFill>
                </a:ln>
                <a:effectLst>
                  <a:outerShdw blurRad="9525" dist="25400" dir="14640000" algn="tl" rotWithShape="0">
                    <a:prstClr val="white">
                      <a:alpha val="30000"/>
                    </a:prstClr>
                  </a:outerShdw>
                </a:effectLst>
              </a:rPr>
              <a:t>Plagues generally occurred in warmer weather</a:t>
            </a:r>
            <a:endParaRPr lang="en-US" sz="2400" i="0"/>
          </a:p>
        </p:txBody>
      </p:sp>
      <p:cxnSp>
        <p:nvCxnSpPr>
          <p:cNvPr id="12" name="Straight Connector 11">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CE2AAFE-890E-408A-AAD5-D6079B746042}"/>
              </a:ext>
            </a:extLst>
          </p:cNvPr>
          <p:cNvSpPr>
            <a:spLocks noGrp="1"/>
          </p:cNvSpPr>
          <p:nvPr>
            <p:ph idx="1"/>
          </p:nvPr>
        </p:nvSpPr>
        <p:spPr>
          <a:xfrm>
            <a:off x="5252560" y="1023257"/>
            <a:ext cx="6025645" cy="4570457"/>
          </a:xfrm>
          <a:effectLst/>
        </p:spPr>
        <p:txBody>
          <a:bodyPr anchor="ctr">
            <a:normAutofit/>
          </a:bodyPr>
          <a:lstStyle/>
          <a:p>
            <a:pPr marL="37465" indent="0">
              <a:buNone/>
            </a:pPr>
            <a:endParaRPr lang="en-US">
              <a:ln>
                <a:solidFill>
                  <a:prstClr val="white">
                    <a:lumMod val="75000"/>
                    <a:lumOff val="25000"/>
                    <a:alpha val="10000"/>
                  </a:prstClr>
                </a:solidFill>
              </a:ln>
              <a:effectLst>
                <a:outerShdw blurRad="9525" dist="25400" dir="14640000" algn="tl" rotWithShape="0">
                  <a:prstClr val="white">
                    <a:alpha val="30000"/>
                  </a:prstClr>
                </a:outerShdw>
              </a:effectLst>
            </a:endParaRPr>
          </a:p>
          <a:p>
            <a:pPr marL="37465" indent="0">
              <a:buNone/>
            </a:pPr>
            <a:endParaRPr lang="en-US" i="1">
              <a:ln>
                <a:solidFill>
                  <a:prstClr val="white">
                    <a:lumMod val="75000"/>
                    <a:lumOff val="25000"/>
                    <a:alpha val="10000"/>
                  </a:prstClr>
                </a:solidFill>
              </a:ln>
              <a:effectLst>
                <a:outerShdw blurRad="9525" dist="25400" dir="14640000" algn="tl" rotWithShape="0">
                  <a:prstClr val="white">
                    <a:alpha val="30000"/>
                  </a:prstClr>
                </a:outerShdw>
              </a:effectLst>
            </a:endParaRPr>
          </a:p>
        </p:txBody>
      </p:sp>
      <p:sp>
        <p:nvSpPr>
          <p:cNvPr id="4" name="TextBox 3">
            <a:extLst>
              <a:ext uri="{FF2B5EF4-FFF2-40B4-BE49-F238E27FC236}">
                <a16:creationId xmlns:a16="http://schemas.microsoft.com/office/drawing/2014/main" id="{C4619707-9FFD-48BA-91C5-6D140B41B26F}"/>
              </a:ext>
            </a:extLst>
          </p:cNvPr>
          <p:cNvSpPr txBox="1"/>
          <p:nvPr/>
        </p:nvSpPr>
        <p:spPr>
          <a:xfrm>
            <a:off x="5443269" y="3424103"/>
            <a:ext cx="576244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i="1">
                <a:ea typeface="+mn-lt"/>
                <a:cs typeface="+mn-lt"/>
              </a:rPr>
              <a:t>Then the weather got colder. Hope briefly returned.</a:t>
            </a:r>
            <a:endParaRPr lang="en-US" i="1">
              <a:ea typeface="+mn-lt"/>
              <a:cs typeface="+mn-lt"/>
            </a:endParaRPr>
          </a:p>
        </p:txBody>
      </p:sp>
    </p:spTree>
    <p:extLst>
      <p:ext uri="{BB962C8B-B14F-4D97-AF65-F5344CB8AC3E}">
        <p14:creationId xmlns:p14="http://schemas.microsoft.com/office/powerpoint/2010/main" val="2530511363"/>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6B586-A3B2-423A-8D0A-7F34138A7AB0}"/>
              </a:ext>
            </a:extLst>
          </p:cNvPr>
          <p:cNvSpPr>
            <a:spLocks noGrp="1"/>
          </p:cNvSpPr>
          <p:nvPr>
            <p:ph type="title"/>
          </p:nvPr>
        </p:nvSpPr>
        <p:spPr>
          <a:xfrm>
            <a:off x="924443" y="1023257"/>
            <a:ext cx="3732902" cy="4570457"/>
          </a:xfrm>
          <a:effectLst/>
        </p:spPr>
        <p:txBody>
          <a:bodyPr>
            <a:normAutofit/>
          </a:bodyPr>
          <a:lstStyle/>
          <a:p>
            <a:pPr algn="l"/>
            <a:r>
              <a:rPr lang="en-US">
                <a:ln>
                  <a:solidFill>
                    <a:prstClr val="white">
                      <a:lumMod val="75000"/>
                      <a:lumOff val="25000"/>
                      <a:alpha val="10000"/>
                    </a:prstClr>
                  </a:solidFill>
                </a:ln>
                <a:effectLst>
                  <a:outerShdw blurRad="9525" dist="25400" dir="14640000" algn="tl" rotWithShape="0">
                    <a:prstClr val="white">
                      <a:alpha val="30000"/>
                    </a:prstClr>
                  </a:outerShdw>
                </a:effectLst>
              </a:rPr>
              <a:t>Spread</a:t>
            </a:r>
            <a:endParaRPr lang="en-US"/>
          </a:p>
        </p:txBody>
      </p:sp>
      <p:cxnSp>
        <p:nvCxnSpPr>
          <p:cNvPr id="12" name="Straight Connector 11">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CE2AAFE-890E-408A-AAD5-D6079B746042}"/>
              </a:ext>
            </a:extLst>
          </p:cNvPr>
          <p:cNvSpPr>
            <a:spLocks noGrp="1"/>
          </p:cNvSpPr>
          <p:nvPr>
            <p:ph idx="1"/>
          </p:nvPr>
        </p:nvSpPr>
        <p:spPr>
          <a:xfrm>
            <a:off x="5252560" y="1023257"/>
            <a:ext cx="6025645" cy="4570457"/>
          </a:xfrm>
          <a:effectLst/>
        </p:spPr>
        <p:txBody>
          <a:bodyPr anchor="ctr">
            <a:normAutofit/>
          </a:bodyPr>
          <a:lstStyle/>
          <a:p>
            <a:pPr marL="37465" indent="0">
              <a:buNone/>
            </a:pPr>
            <a:endParaRPr lang="en-US">
              <a:ln>
                <a:solidFill>
                  <a:prstClr val="white">
                    <a:lumMod val="75000"/>
                    <a:lumOff val="25000"/>
                    <a:alpha val="10000"/>
                  </a:prstClr>
                </a:solidFill>
              </a:ln>
              <a:effectLst>
                <a:outerShdw blurRad="9525" dist="25400" dir="14640000" algn="tl" rotWithShape="0">
                  <a:prstClr val="white">
                    <a:alpha val="30000"/>
                  </a:prstClr>
                </a:outerShdw>
              </a:effectLst>
            </a:endParaRPr>
          </a:p>
          <a:p>
            <a:pPr marL="37465" indent="0">
              <a:buNone/>
            </a:pPr>
            <a:endParaRPr lang="en-US" i="1">
              <a:ln>
                <a:solidFill>
                  <a:prstClr val="white">
                    <a:lumMod val="75000"/>
                    <a:lumOff val="25000"/>
                    <a:alpha val="10000"/>
                  </a:prstClr>
                </a:solidFill>
              </a:ln>
              <a:effectLst>
                <a:outerShdw blurRad="9525" dist="25400" dir="14640000" algn="tl" rotWithShape="0">
                  <a:prstClr val="white">
                    <a:alpha val="30000"/>
                  </a:prstClr>
                </a:outerShdw>
              </a:effectLst>
            </a:endParaRPr>
          </a:p>
        </p:txBody>
      </p:sp>
      <p:sp>
        <p:nvSpPr>
          <p:cNvPr id="4" name="TextBox 3">
            <a:extLst>
              <a:ext uri="{FF2B5EF4-FFF2-40B4-BE49-F238E27FC236}">
                <a16:creationId xmlns:a16="http://schemas.microsoft.com/office/drawing/2014/main" id="{C4619707-9FFD-48BA-91C5-6D140B41B26F}"/>
              </a:ext>
            </a:extLst>
          </p:cNvPr>
          <p:cNvSpPr txBox="1"/>
          <p:nvPr/>
        </p:nvSpPr>
        <p:spPr>
          <a:xfrm>
            <a:off x="5385759" y="2610929"/>
            <a:ext cx="5762444"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i="1" dirty="0">
                <a:ea typeface="+mn-lt"/>
                <a:cs typeface="+mn-lt"/>
              </a:rPr>
              <a:t>...warm weather came in April. Suddenly the number of burials increased dramatically not only in St Giles but in neighbouring parishes.</a:t>
            </a:r>
            <a:endParaRPr lang="en-US" i="1" dirty="0">
              <a:ea typeface="+mn-lt"/>
              <a:cs typeface="+mn-lt"/>
            </a:endParaRPr>
          </a:p>
          <a:p>
            <a:endParaRPr lang="en-US"/>
          </a:p>
          <a:p>
            <a:br>
              <a:rPr lang="en-US" dirty="0"/>
            </a:br>
            <a:endParaRPr lang="en-US"/>
          </a:p>
        </p:txBody>
      </p:sp>
    </p:spTree>
    <p:extLst>
      <p:ext uri="{BB962C8B-B14F-4D97-AF65-F5344CB8AC3E}">
        <p14:creationId xmlns:p14="http://schemas.microsoft.com/office/powerpoint/2010/main" val="2818540794"/>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6B586-A3B2-423A-8D0A-7F34138A7AB0}"/>
              </a:ext>
            </a:extLst>
          </p:cNvPr>
          <p:cNvSpPr>
            <a:spLocks noGrp="1"/>
          </p:cNvSpPr>
          <p:nvPr>
            <p:ph type="title"/>
          </p:nvPr>
        </p:nvSpPr>
        <p:spPr>
          <a:xfrm>
            <a:off x="924443" y="1023257"/>
            <a:ext cx="3732902" cy="4570457"/>
          </a:xfrm>
          <a:effectLst/>
        </p:spPr>
        <p:txBody>
          <a:bodyPr>
            <a:normAutofit/>
          </a:bodyPr>
          <a:lstStyle/>
          <a:p>
            <a:pPr algn="l"/>
            <a:r>
              <a:rPr lang="en-US">
                <a:ln>
                  <a:solidFill>
                    <a:prstClr val="white">
                      <a:lumMod val="75000"/>
                      <a:lumOff val="25000"/>
                      <a:alpha val="10000"/>
                    </a:prstClr>
                  </a:solidFill>
                </a:ln>
                <a:effectLst>
                  <a:outerShdw blurRad="9525" dist="25400" dir="14640000" algn="tl" rotWithShape="0">
                    <a:prstClr val="white">
                      <a:alpha val="30000"/>
                    </a:prstClr>
                  </a:outerShdw>
                </a:effectLst>
              </a:rPr>
              <a:t>Epidemic</a:t>
            </a:r>
            <a:endParaRPr lang="en-US"/>
          </a:p>
        </p:txBody>
      </p:sp>
      <p:cxnSp>
        <p:nvCxnSpPr>
          <p:cNvPr id="12" name="Straight Connector 11">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CE2AAFE-890E-408A-AAD5-D6079B746042}"/>
              </a:ext>
            </a:extLst>
          </p:cNvPr>
          <p:cNvSpPr>
            <a:spLocks noGrp="1"/>
          </p:cNvSpPr>
          <p:nvPr>
            <p:ph idx="1"/>
          </p:nvPr>
        </p:nvSpPr>
        <p:spPr>
          <a:xfrm>
            <a:off x="5252560" y="1023257"/>
            <a:ext cx="6025645" cy="4570457"/>
          </a:xfrm>
          <a:effectLst/>
        </p:spPr>
        <p:txBody>
          <a:bodyPr anchor="ctr">
            <a:normAutofit/>
          </a:bodyPr>
          <a:lstStyle/>
          <a:p>
            <a:pPr marL="37465" indent="0">
              <a:buNone/>
            </a:pPr>
            <a:endParaRPr lang="en-US">
              <a:ln>
                <a:solidFill>
                  <a:prstClr val="white">
                    <a:lumMod val="75000"/>
                    <a:lumOff val="25000"/>
                    <a:alpha val="10000"/>
                  </a:prstClr>
                </a:solidFill>
              </a:ln>
              <a:effectLst>
                <a:outerShdw blurRad="9525" dist="25400" dir="14640000" algn="tl" rotWithShape="0">
                  <a:prstClr val="white">
                    <a:alpha val="30000"/>
                  </a:prstClr>
                </a:outerShdw>
              </a:effectLst>
            </a:endParaRPr>
          </a:p>
          <a:p>
            <a:pPr marL="37465" indent="0">
              <a:buNone/>
            </a:pPr>
            <a:endParaRPr lang="en-US" i="1">
              <a:ln>
                <a:solidFill>
                  <a:prstClr val="white">
                    <a:lumMod val="75000"/>
                    <a:lumOff val="25000"/>
                    <a:alpha val="10000"/>
                  </a:prstClr>
                </a:solidFill>
              </a:ln>
              <a:effectLst>
                <a:outerShdw blurRad="9525" dist="25400" dir="14640000" algn="tl" rotWithShape="0">
                  <a:prstClr val="white">
                    <a:alpha val="30000"/>
                  </a:prstClr>
                </a:outerShdw>
              </a:effectLst>
            </a:endParaRPr>
          </a:p>
        </p:txBody>
      </p:sp>
      <p:sp>
        <p:nvSpPr>
          <p:cNvPr id="4" name="TextBox 3">
            <a:extLst>
              <a:ext uri="{FF2B5EF4-FFF2-40B4-BE49-F238E27FC236}">
                <a16:creationId xmlns:a16="http://schemas.microsoft.com/office/drawing/2014/main" id="{C4619707-9FFD-48BA-91C5-6D140B41B26F}"/>
              </a:ext>
            </a:extLst>
          </p:cNvPr>
          <p:cNvSpPr txBox="1"/>
          <p:nvPr/>
        </p:nvSpPr>
        <p:spPr>
          <a:xfrm>
            <a:off x="5256363" y="3056627"/>
            <a:ext cx="5762444"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i="1">
                <a:ea typeface="+mn-lt"/>
                <a:cs typeface="+mn-lt"/>
              </a:rPr>
              <a:t>...</a:t>
            </a:r>
            <a:r>
              <a:rPr lang="en-US" sz="2400">
                <a:ea typeface="+mn-lt"/>
                <a:cs typeface="+mn-lt"/>
              </a:rPr>
              <a:t>The infection was spreading across the city.</a:t>
            </a:r>
            <a:endParaRPr lang="en-US">
              <a:ea typeface="+mn-lt"/>
              <a:cs typeface="+mn-lt"/>
            </a:endParaRPr>
          </a:p>
          <a:p>
            <a:endParaRPr lang="en-US"/>
          </a:p>
          <a:p>
            <a:br>
              <a:rPr lang="en-US"/>
            </a:br>
            <a:endParaRPr lang="en-US"/>
          </a:p>
        </p:txBody>
      </p:sp>
    </p:spTree>
    <p:extLst>
      <p:ext uri="{BB962C8B-B14F-4D97-AF65-F5344CB8AC3E}">
        <p14:creationId xmlns:p14="http://schemas.microsoft.com/office/powerpoint/2010/main" val="3618195077"/>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9F8B5-3FF1-47B0-A31F-98BA24BFF481}"/>
              </a:ext>
            </a:extLst>
          </p:cNvPr>
          <p:cNvSpPr>
            <a:spLocks noGrp="1"/>
          </p:cNvSpPr>
          <p:nvPr>
            <p:ph type="title"/>
          </p:nvPr>
        </p:nvSpPr>
        <p:spPr/>
        <p:txBody>
          <a:bodyPr/>
          <a:lstStyle/>
          <a:p>
            <a:r>
              <a:rPr lang="en-US">
                <a:ln>
                  <a:solidFill>
                    <a:prstClr val="black">
                      <a:lumMod val="75000"/>
                      <a:lumOff val="25000"/>
                      <a:alpha val="10000"/>
                    </a:prstClr>
                  </a:solidFill>
                </a:ln>
                <a:effectLst>
                  <a:outerShdw blurRad="9525" dist="25400" dir="14640000" algn="tl" rotWithShape="0">
                    <a:prstClr val="black">
                      <a:alpha val="30000"/>
                    </a:prstClr>
                  </a:outerShdw>
                </a:effectLst>
              </a:rPr>
              <a:t>What will happen next?</a:t>
            </a:r>
            <a:endParaRPr lang="en-US"/>
          </a:p>
        </p:txBody>
      </p:sp>
      <p:sp>
        <p:nvSpPr>
          <p:cNvPr id="3" name="Content Placeholder 2">
            <a:extLst>
              <a:ext uri="{FF2B5EF4-FFF2-40B4-BE49-F238E27FC236}">
                <a16:creationId xmlns:a16="http://schemas.microsoft.com/office/drawing/2014/main" id="{87874446-835C-4FCB-8EA9-02192ECD1739}"/>
              </a:ext>
            </a:extLst>
          </p:cNvPr>
          <p:cNvSpPr>
            <a:spLocks noGrp="1"/>
          </p:cNvSpPr>
          <p:nvPr>
            <p:ph sz="half" idx="1"/>
          </p:nvPr>
        </p:nvSpPr>
        <p:spPr/>
        <p:txBody>
          <a:bodyPr/>
          <a:lstStyle/>
          <a:p>
            <a:endParaRPr lang="en-US"/>
          </a:p>
        </p:txBody>
      </p:sp>
      <p:sp>
        <p:nvSpPr>
          <p:cNvPr id="4" name="Content Placeholder 3">
            <a:extLst>
              <a:ext uri="{FF2B5EF4-FFF2-40B4-BE49-F238E27FC236}">
                <a16:creationId xmlns:a16="http://schemas.microsoft.com/office/drawing/2014/main" id="{C399A7BE-90D6-48D5-AB74-E868D81B1DBF}"/>
              </a:ext>
            </a:extLst>
          </p:cNvPr>
          <p:cNvSpPr>
            <a:spLocks noGrp="1"/>
          </p:cNvSpPr>
          <p:nvPr>
            <p:ph sz="half" idx="2"/>
          </p:nvPr>
        </p:nvSpPr>
        <p:spPr/>
        <p:txBody>
          <a:bodyPr/>
          <a:lstStyle/>
          <a:p>
            <a:endParaRPr lang="en-US"/>
          </a:p>
        </p:txBody>
      </p:sp>
    </p:spTree>
    <p:extLst>
      <p:ext uri="{BB962C8B-B14F-4D97-AF65-F5344CB8AC3E}">
        <p14:creationId xmlns:p14="http://schemas.microsoft.com/office/powerpoint/2010/main" val="24279551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Goudy Old Style"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oudy Old Style"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995</Words>
  <Application>Microsoft Office PowerPoint</Application>
  <PresentationFormat>Widescreen</PresentationFormat>
  <Paragraphs>110</Paragraphs>
  <Slides>14</Slides>
  <Notes>13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Calibri</vt:lpstr>
      <vt:lpstr>Goudy Old Style</vt:lpstr>
      <vt:lpstr>Wingdings 2</vt:lpstr>
      <vt:lpstr>SlateVTI</vt:lpstr>
      <vt:lpstr>A Journal of the Plague Year</vt:lpstr>
      <vt:lpstr>The eve of the Great Plague</vt:lpstr>
      <vt:lpstr>News from Holland</vt:lpstr>
      <vt:lpstr>News from Holland</vt:lpstr>
      <vt:lpstr>News from Holland</vt:lpstr>
      <vt:lpstr>December 1664 Outbreak?</vt:lpstr>
      <vt:lpstr>January 1665</vt:lpstr>
      <vt:lpstr>Feb 1665</vt:lpstr>
      <vt:lpstr>St Giles</vt:lpstr>
      <vt:lpstr>St Giles  Average number of burials  in previous years: 250 </vt:lpstr>
      <vt:lpstr>Weather Plagues generally occurred in warmer weather</vt:lpstr>
      <vt:lpstr>Spread</vt:lpstr>
      <vt:lpstr>Epidemic</vt:lpstr>
      <vt:lpstr>What will happen next?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Emsley</dc:creator>
  <cp:lastModifiedBy>sam emsley</cp:lastModifiedBy>
  <cp:revision>31</cp:revision>
  <dcterms:created xsi:type="dcterms:W3CDTF">2020-05-04T10:30:48Z</dcterms:created>
  <dcterms:modified xsi:type="dcterms:W3CDTF">2022-02-22T10:59:55Z</dcterms:modified>
</cp:coreProperties>
</file>