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6" r:id="rId3"/>
    <p:sldId id="267" r:id="rId4"/>
    <p:sldId id="268" r:id="rId5"/>
    <p:sldId id="258" r:id="rId6"/>
    <p:sldId id="263" r:id="rId7"/>
    <p:sldId id="259" r:id="rId8"/>
    <p:sldId id="260" r:id="rId9"/>
    <p:sldId id="261" r:id="rId10"/>
    <p:sldId id="262" r:id="rId11"/>
    <p:sldId id="264"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endParaRPr lang="en-GB"/>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43A52DEB-526C-4157-9C5B-6A693B2528F7}" type="datetime1">
              <a:rPr lang="en-GB"/>
              <a:pPr lvl="0"/>
              <a:t>08/03/2022</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160945D5-7C74-45E2-9561-4DC4664D6E62}" type="slidenum">
              <a:t>‹#›</a:t>
            </a:fld>
            <a:endParaRPr lang="en-GB"/>
          </a:p>
        </p:txBody>
      </p:sp>
    </p:spTree>
    <p:extLst>
      <p:ext uri="{BB962C8B-B14F-4D97-AF65-F5344CB8AC3E}">
        <p14:creationId xmlns:p14="http://schemas.microsoft.com/office/powerpoint/2010/main" val="2560155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4A7D4C22-E65C-4075-85BB-E1F930799D59}" type="datetime1">
              <a:rPr lang="en-GB"/>
              <a:pPr lvl="0"/>
              <a:t>08/03/2022</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A89DCC6-156A-4E96-B28B-D12C4B074FE7}" type="slidenum">
              <a:t>‹#›</a:t>
            </a:fld>
            <a:endParaRPr lang="en-GB"/>
          </a:p>
        </p:txBody>
      </p:sp>
    </p:spTree>
    <p:extLst>
      <p:ext uri="{BB962C8B-B14F-4D97-AF65-F5344CB8AC3E}">
        <p14:creationId xmlns:p14="http://schemas.microsoft.com/office/powerpoint/2010/main" val="33996106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endParaRPr lang="en-GB"/>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D3A95E74-8204-4895-AC7B-5FB643B3A89D}" type="datetime1">
              <a:rPr lang="en-GB"/>
              <a:pPr lvl="0"/>
              <a:t>08/03/2022</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C066DCE7-855B-441F-95C3-F952A0171EE0}" type="slidenum">
              <a:t>‹#›</a:t>
            </a:fld>
            <a:endParaRPr lang="en-GB"/>
          </a:p>
        </p:txBody>
      </p:sp>
    </p:spTree>
    <p:extLst>
      <p:ext uri="{BB962C8B-B14F-4D97-AF65-F5344CB8AC3E}">
        <p14:creationId xmlns:p14="http://schemas.microsoft.com/office/powerpoint/2010/main" val="19441359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9499D0F2-1FA8-4F6D-AD33-C2ED85C50EE7}" type="datetime1">
              <a:rPr lang="en-GB"/>
              <a:pPr lvl="0"/>
              <a:t>08/03/2022</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D4D8F13F-C68B-4E9A-8F79-385FC15ECCC0}" type="slidenum">
              <a:t>‹#›</a:t>
            </a:fld>
            <a:endParaRPr lang="en-GB"/>
          </a:p>
        </p:txBody>
      </p:sp>
    </p:spTree>
    <p:extLst>
      <p:ext uri="{BB962C8B-B14F-4D97-AF65-F5344CB8AC3E}">
        <p14:creationId xmlns:p14="http://schemas.microsoft.com/office/powerpoint/2010/main" val="1679319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236CF726-BA8A-43EA-81F7-8421DA5B3AD2}" type="datetime1">
              <a:rPr lang="en-GB"/>
              <a:pPr lvl="0"/>
              <a:t>08/03/2022</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8BC16241-60C7-4C26-9BC7-F6E4FDF1C878}" type="slidenum">
              <a:t>‹#›</a:t>
            </a:fld>
            <a:endParaRPr lang="en-GB"/>
          </a:p>
        </p:txBody>
      </p:sp>
    </p:spTree>
    <p:extLst>
      <p:ext uri="{BB962C8B-B14F-4D97-AF65-F5344CB8AC3E}">
        <p14:creationId xmlns:p14="http://schemas.microsoft.com/office/powerpoint/2010/main" val="3037072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6106E0F9-DDBD-4AD0-8279-0FBCB8ADE23C}" type="datetime1">
              <a:rPr lang="en-GB"/>
              <a:pPr lvl="0"/>
              <a:t>08/03/2022</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8357F2BA-45D8-4F4D-B1EE-EC2AF15FEA01}" type="slidenum">
              <a:t>‹#›</a:t>
            </a:fld>
            <a:endParaRPr lang="en-GB"/>
          </a:p>
        </p:txBody>
      </p:sp>
    </p:spTree>
    <p:extLst>
      <p:ext uri="{BB962C8B-B14F-4D97-AF65-F5344CB8AC3E}">
        <p14:creationId xmlns:p14="http://schemas.microsoft.com/office/powerpoint/2010/main" val="3783296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99AED5B8-348E-43E6-89B7-22C93BBF1116}" type="datetime1">
              <a:rPr lang="en-GB"/>
              <a:pPr lvl="0"/>
              <a:t>08/03/2022</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7A03352D-6C5E-46E2-B378-AB5870282604}" type="slidenum">
              <a:t>‹#›</a:t>
            </a:fld>
            <a:endParaRPr lang="en-GB"/>
          </a:p>
        </p:txBody>
      </p:sp>
    </p:spTree>
    <p:extLst>
      <p:ext uri="{BB962C8B-B14F-4D97-AF65-F5344CB8AC3E}">
        <p14:creationId xmlns:p14="http://schemas.microsoft.com/office/powerpoint/2010/main" val="32722198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3F0CAF54-D97F-4912-8530-29D1C2BBD627}" type="datetime1">
              <a:rPr lang="en-GB"/>
              <a:pPr lvl="0"/>
              <a:t>08/03/2022</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16062B03-D931-4383-8828-FE570B56DE7B}" type="slidenum">
              <a:t>‹#›</a:t>
            </a:fld>
            <a:endParaRPr lang="en-GB"/>
          </a:p>
        </p:txBody>
      </p:sp>
    </p:spTree>
    <p:extLst>
      <p:ext uri="{BB962C8B-B14F-4D97-AF65-F5344CB8AC3E}">
        <p14:creationId xmlns:p14="http://schemas.microsoft.com/office/powerpoint/2010/main" val="2858621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67A21429-E4BB-4E77-B4ED-A584444FD6D5}" type="datetime1">
              <a:rPr lang="en-GB"/>
              <a:pPr lvl="0"/>
              <a:t>08/03/2022</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5A6905EA-AA26-4E25-A4E2-15CFDA3B9B9B}" type="slidenum">
              <a:t>‹#›</a:t>
            </a:fld>
            <a:endParaRPr lang="en-GB"/>
          </a:p>
        </p:txBody>
      </p:sp>
    </p:spTree>
    <p:extLst>
      <p:ext uri="{BB962C8B-B14F-4D97-AF65-F5344CB8AC3E}">
        <p14:creationId xmlns:p14="http://schemas.microsoft.com/office/powerpoint/2010/main" val="7108232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A4757AC7-1FA9-4A49-BF3A-CBF6734657D4}" type="datetime1">
              <a:rPr lang="en-GB"/>
              <a:pPr lvl="0"/>
              <a:t>08/03/2022</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5AE2A92B-15E5-402B-81FF-ABB25821E959}" type="slidenum">
              <a:t>‹#›</a:t>
            </a:fld>
            <a:endParaRPr lang="en-GB"/>
          </a:p>
        </p:txBody>
      </p:sp>
    </p:spTree>
    <p:extLst>
      <p:ext uri="{BB962C8B-B14F-4D97-AF65-F5344CB8AC3E}">
        <p14:creationId xmlns:p14="http://schemas.microsoft.com/office/powerpoint/2010/main" val="40519883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74BCDAE0-4AD7-4DFE-8145-DCD70A810C24}" type="datetime1">
              <a:rPr lang="en-GB"/>
              <a:pPr lvl="0"/>
              <a:t>08/03/2022</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9013B7B7-C279-49CA-B64C-7A7C3581D098}" type="slidenum">
              <a:t>‹#›</a:t>
            </a:fld>
            <a:endParaRPr lang="en-GB"/>
          </a:p>
        </p:txBody>
      </p:sp>
    </p:spTree>
    <p:extLst>
      <p:ext uri="{BB962C8B-B14F-4D97-AF65-F5344CB8AC3E}">
        <p14:creationId xmlns:p14="http://schemas.microsoft.com/office/powerpoint/2010/main" val="27536040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lstStyle/>
          <a:p>
            <a:pPr lvl="0"/>
            <a:r>
              <a:rPr lang="en-US"/>
              <a:t>Click to edit Master title style</a:t>
            </a:r>
            <a:endParaRPr lang="en-GB"/>
          </a:p>
        </p:txBody>
      </p:sp>
      <p:sp>
        <p:nvSpPr>
          <p:cNvPr id="3" name="Text Placeholder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ED0B569C-CB27-4FCB-B5E8-092CC0652F5E}" type="datetime1">
              <a:rPr lang="en-GB"/>
              <a:pPr lvl="0"/>
              <a:t>08/03/2022</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E4BE463F-CEEF-42A4-A062-5A16B0FB6B06}"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5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W9OiGA5_mVs"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304796" y="685800"/>
            <a:ext cx="1543050" cy="1028700"/>
          </a:xfrm>
          <a:prstGeom prst="rect">
            <a:avLst/>
          </a:prstGeom>
          <a:noFill/>
          <a:ln>
            <a:noFill/>
          </a:ln>
        </p:spPr>
      </p:pic>
      <p:pic>
        <p:nvPicPr>
          <p:cNvPr id="3" name="Picture 3"/>
          <p:cNvPicPr>
            <a:picLocks noChangeAspect="1"/>
          </p:cNvPicPr>
          <p:nvPr/>
        </p:nvPicPr>
        <p:blipFill>
          <a:blip r:embed="rId3"/>
          <a:srcRect/>
          <a:stretch>
            <a:fillRect/>
          </a:stretch>
        </p:blipFill>
        <p:spPr>
          <a:xfrm>
            <a:off x="460025" y="2815876"/>
            <a:ext cx="1000125" cy="1333496"/>
          </a:xfrm>
          <a:prstGeom prst="rect">
            <a:avLst/>
          </a:prstGeom>
          <a:noFill/>
          <a:ln>
            <a:noFill/>
          </a:ln>
        </p:spPr>
      </p:pic>
      <p:pic>
        <p:nvPicPr>
          <p:cNvPr id="4" name="Picture 4"/>
          <p:cNvPicPr>
            <a:picLocks noChangeAspect="1"/>
          </p:cNvPicPr>
          <p:nvPr/>
        </p:nvPicPr>
        <p:blipFill>
          <a:blip r:embed="rId4"/>
          <a:srcRect/>
          <a:stretch>
            <a:fillRect/>
          </a:stretch>
        </p:blipFill>
        <p:spPr>
          <a:xfrm>
            <a:off x="310447" y="5029200"/>
            <a:ext cx="1543050" cy="866778"/>
          </a:xfrm>
          <a:prstGeom prst="rect">
            <a:avLst/>
          </a:prstGeom>
          <a:noFill/>
          <a:ln>
            <a:noFill/>
          </a:ln>
        </p:spPr>
      </p:pic>
      <p:sp>
        <p:nvSpPr>
          <p:cNvPr id="5" name="TextBox 3"/>
          <p:cNvSpPr txBox="1"/>
          <p:nvPr/>
        </p:nvSpPr>
        <p:spPr>
          <a:xfrm>
            <a:off x="2258260" y="609603"/>
            <a:ext cx="6476996" cy="1631216"/>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Sassoon Primary" pitchFamily="50"/>
              </a:rPr>
              <a:t>Short-term </a:t>
            </a:r>
            <a:r>
              <a:rPr lang="en-GB" sz="2000" b="0" i="0" u="none" strike="noStrike" kern="1200" cap="none" spc="0" baseline="0" dirty="0" smtClean="0">
                <a:solidFill>
                  <a:srgbClr val="000000"/>
                </a:solidFill>
                <a:uFillTx/>
                <a:latin typeface="Sassoon Primary" pitchFamily="50"/>
              </a:rPr>
              <a:t>memory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dirty="0">
              <a:solidFill>
                <a:srgbClr val="000000"/>
              </a:solidFill>
              <a:latin typeface="Sassoon Primary" pitchFamily="50"/>
            </a:endParaRPr>
          </a:p>
          <a:p>
            <a:pPr lvl="0">
              <a:defRPr sz="1800" b="0" i="0" u="none" strike="noStrike" kern="0" cap="none" spc="0" baseline="0">
                <a:solidFill>
                  <a:srgbClr val="000000"/>
                </a:solidFill>
                <a:uFillTx/>
              </a:defRPr>
            </a:pPr>
            <a:r>
              <a:rPr lang="en-GB" sz="2000" b="1" kern="1200" dirty="0">
                <a:solidFill>
                  <a:schemeClr val="tx1"/>
                </a:solidFill>
                <a:latin typeface="Sassoon Primary" pitchFamily="50" charset="0"/>
              </a:rPr>
              <a:t>Name a part of a plant and its purpose.</a:t>
            </a:r>
            <a:endParaRPr lang="en-GB" sz="2000" b="0" i="0" u="none" strike="noStrike" kern="1200" cap="none" spc="0" baseline="0" dirty="0" smtClean="0">
              <a:solidFill>
                <a:srgbClr val="000000"/>
              </a:solidFill>
              <a:uFillTx/>
              <a:latin typeface="Sassoon Primary" pitchFamily="50" charset="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dirty="0">
              <a:solidFill>
                <a:srgbClr val="000000"/>
              </a:solidFill>
              <a:latin typeface="Sassoon Primary" pitchFamily="5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Sassoon Primary" pitchFamily="50"/>
            </a:endParaRPr>
          </a:p>
        </p:txBody>
      </p:sp>
      <p:sp>
        <p:nvSpPr>
          <p:cNvPr id="6" name="TextBox 4"/>
          <p:cNvSpPr txBox="1"/>
          <p:nvPr/>
        </p:nvSpPr>
        <p:spPr>
          <a:xfrm>
            <a:off x="2339748" y="2783552"/>
            <a:ext cx="6400800" cy="1631216"/>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Sassoon Primary" pitchFamily="50"/>
              </a:rPr>
              <a:t>Can you remember things from a while ago</a:t>
            </a:r>
            <a:r>
              <a:rPr lang="en-GB" sz="2000" b="0" i="0" u="none" strike="noStrike" kern="1200" cap="none" spc="0" baseline="0" dirty="0" smtClean="0">
                <a:solidFill>
                  <a:srgbClr val="000000"/>
                </a:solidFill>
                <a:uFillTx/>
                <a:latin typeface="Sassoon Primary" pitchFamily="50"/>
              </a:rPr>
              <a: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dirty="0">
              <a:solidFill>
                <a:srgbClr val="000000"/>
              </a:solidFill>
              <a:latin typeface="Sassoon Primary" pitchFamily="50"/>
            </a:endParaRPr>
          </a:p>
          <a:p>
            <a:pPr lvl="0">
              <a:defRPr sz="1800" b="0" i="0" u="none" strike="noStrike" kern="0" cap="none" spc="0" baseline="0">
                <a:solidFill>
                  <a:srgbClr val="000000"/>
                </a:solidFill>
                <a:uFillTx/>
              </a:defRPr>
            </a:pPr>
            <a:r>
              <a:rPr lang="en-GB" sz="2000" b="1" kern="1200" dirty="0">
                <a:solidFill>
                  <a:schemeClr val="tx1"/>
                </a:solidFill>
                <a:latin typeface="Sassoon Primary" pitchFamily="50" charset="0"/>
              </a:rPr>
              <a:t>When do humans start of age?</a:t>
            </a:r>
            <a:endParaRPr lang="en-GB" sz="2000" b="0" i="0" u="none" strike="noStrike" kern="1200" cap="none" spc="0" baseline="0" dirty="0" smtClean="0">
              <a:solidFill>
                <a:srgbClr val="000000"/>
              </a:solidFill>
              <a:uFillTx/>
              <a:latin typeface="Sassoon Primary" pitchFamily="50" charset="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dirty="0">
              <a:solidFill>
                <a:srgbClr val="000000"/>
              </a:solidFill>
              <a:latin typeface="Sassoon Primary" pitchFamily="5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Sassoon Primary" pitchFamily="50"/>
            </a:endParaRPr>
          </a:p>
        </p:txBody>
      </p:sp>
      <p:sp>
        <p:nvSpPr>
          <p:cNvPr id="7" name="TextBox 5"/>
          <p:cNvSpPr txBox="1"/>
          <p:nvPr/>
        </p:nvSpPr>
        <p:spPr>
          <a:xfrm>
            <a:off x="2339748" y="4797152"/>
            <a:ext cx="5715000" cy="2246769"/>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Sassoon Primary" pitchFamily="50"/>
              </a:rPr>
              <a:t>Question from the last topic – good long term </a:t>
            </a:r>
            <a:r>
              <a:rPr lang="en-GB" sz="2000" b="0" i="0" u="none" strike="noStrike" kern="1200" cap="none" spc="0" baseline="0" dirty="0" smtClean="0">
                <a:solidFill>
                  <a:srgbClr val="000000"/>
                </a:solidFill>
                <a:uFillTx/>
                <a:latin typeface="Sassoon Primary" pitchFamily="50"/>
              </a:rPr>
              <a:t>memory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dirty="0">
              <a:solidFill>
                <a:srgbClr val="000000"/>
              </a:solidFill>
              <a:latin typeface="Sassoon Primary" pitchFamily="50"/>
            </a:endParaRPr>
          </a:p>
          <a:p>
            <a:pPr lvl="0">
              <a:defRPr sz="1800" b="0" i="0" u="none" strike="noStrike" kern="0" cap="none" spc="0" baseline="0">
                <a:solidFill>
                  <a:srgbClr val="000000"/>
                </a:solidFill>
                <a:uFillTx/>
              </a:defRPr>
            </a:pPr>
            <a:r>
              <a:rPr lang="en-GB" sz="2000" b="1" kern="1200" dirty="0">
                <a:solidFill>
                  <a:schemeClr val="tx1"/>
                </a:solidFill>
                <a:latin typeface="Sassoon Primary" pitchFamily="50" charset="0"/>
              </a:rPr>
              <a:t>What type of force is gravity?</a:t>
            </a:r>
            <a:endParaRPr lang="en-GB" sz="2000" b="0" i="0" u="none" strike="noStrike" kern="1200" cap="none" spc="0" baseline="0" dirty="0" smtClean="0">
              <a:solidFill>
                <a:srgbClr val="000000"/>
              </a:solidFill>
              <a:uFillTx/>
              <a:latin typeface="Sassoon Primary" pitchFamily="50" charset="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dirty="0">
              <a:solidFill>
                <a:srgbClr val="000000"/>
              </a:solidFill>
              <a:latin typeface="Sassoon Primary" pitchFamily="5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dirty="0">
              <a:solidFill>
                <a:srgbClr val="000000"/>
              </a:solidFill>
              <a:latin typeface="Sassoon Primary" pitchFamily="5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Sassoon Primary" pitchFamily="50"/>
            </a:endParaRPr>
          </a:p>
        </p:txBody>
      </p:sp>
    </p:spTree>
    <p:extLst>
      <p:ext uri="{BB962C8B-B14F-4D97-AF65-F5344CB8AC3E}">
        <p14:creationId xmlns:p14="http://schemas.microsoft.com/office/powerpoint/2010/main" val="3986296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3" y="533396"/>
            <a:ext cx="8136907" cy="5755422"/>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1" i="0" u="sng" strike="noStrike" kern="1200" cap="none" spc="0" baseline="0" dirty="0">
                <a:solidFill>
                  <a:srgbClr val="000000"/>
                </a:solidFill>
                <a:uFillTx/>
                <a:latin typeface="Sassoon Primary" pitchFamily="50"/>
              </a:rPr>
              <a:t>Sticky knowledge</a:t>
            </a:r>
            <a:r>
              <a:rPr lang="en-GB" sz="4000" b="1" i="0" u="sng" strike="noStrike" kern="1200" cap="none" spc="0" baseline="0" dirty="0" smtClean="0">
                <a:solidFill>
                  <a:srgbClr val="000000"/>
                </a:solidFill>
                <a:uFillTx/>
                <a:latin typeface="Sassoon Primary" pitchFamily="50"/>
              </a:rPr>
              <a: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4000" b="1" u="sng" dirty="0" smtClean="0">
              <a:solidFill>
                <a:srgbClr val="000000"/>
              </a:solidFill>
              <a:latin typeface="Sassoon Primary" pitchFamily="50"/>
            </a:endParaRPr>
          </a:p>
          <a:p>
            <a:pPr lvl="0">
              <a:defRPr sz="1800" b="0" i="0" u="none" strike="noStrike" kern="0" cap="none" spc="0" baseline="0">
                <a:solidFill>
                  <a:srgbClr val="000000"/>
                </a:solidFill>
                <a:uFillTx/>
              </a:defRPr>
            </a:pPr>
            <a:r>
              <a:rPr lang="en-GB" sz="3600" kern="1200" dirty="0">
                <a:solidFill>
                  <a:schemeClr val="tx1"/>
                </a:solidFill>
                <a:latin typeface="Sassoon Primary" pitchFamily="50" charset="0"/>
              </a:rPr>
              <a:t>The giraffe has no set mating season and </a:t>
            </a:r>
            <a:r>
              <a:rPr lang="en-GB" sz="3600" b="1" kern="1200" dirty="0">
                <a:solidFill>
                  <a:schemeClr val="tx1"/>
                </a:solidFill>
                <a:latin typeface="Sassoon Primary" pitchFamily="50" charset="0"/>
              </a:rPr>
              <a:t>young can be born year-round</a:t>
            </a:r>
            <a:r>
              <a:rPr lang="en-GB" sz="3600" kern="1200" dirty="0">
                <a:solidFill>
                  <a:schemeClr val="tx1"/>
                </a:solidFill>
                <a:latin typeface="Sassoon Primary" pitchFamily="50" charset="0"/>
              </a:rPr>
              <a:t>, with the typical pregnancy lasting 15 months. The young are born at already around 6 feet in height at birth. In the wild they typically live for around 15 years, but can live longer in captivity.</a:t>
            </a:r>
            <a:endParaRPr lang="en-GB" sz="3600" b="1" u="sng" dirty="0">
              <a:solidFill>
                <a:srgbClr val="000000"/>
              </a:solidFill>
              <a:latin typeface="Sassoon Primary" pitchFamily="50" charset="0"/>
            </a:endParaRPr>
          </a:p>
        </p:txBody>
      </p:sp>
    </p:spTree>
    <p:extLst>
      <p:ext uri="{BB962C8B-B14F-4D97-AF65-F5344CB8AC3E}">
        <p14:creationId xmlns:p14="http://schemas.microsoft.com/office/powerpoint/2010/main" val="15621320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p:nvPr/>
        </p:nvSpPr>
        <p:spPr>
          <a:xfrm>
            <a:off x="381003" y="609603"/>
            <a:ext cx="7543800" cy="4832092"/>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4400" dirty="0" smtClean="0">
              <a:solidFill>
                <a:srgbClr val="000000"/>
              </a:solidFill>
              <a:latin typeface="Sassoon Primary" pitchFamily="5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4400" b="0" i="0" u="none" strike="noStrike" kern="1200" cap="none" spc="0" baseline="0" dirty="0">
              <a:solidFill>
                <a:srgbClr val="000000"/>
              </a:solidFill>
              <a:uFillTx/>
              <a:latin typeface="Sassoon Primary" pitchFamily="5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4400" dirty="0" smtClean="0">
              <a:solidFill>
                <a:srgbClr val="000000"/>
              </a:solidFill>
              <a:latin typeface="Sassoon Primary" pitchFamily="50"/>
            </a:endParaRPr>
          </a:p>
          <a:p>
            <a:pPr lvl="0">
              <a:defRPr sz="1800" b="0" i="0" u="none" strike="noStrike" kern="0" cap="none" spc="0" baseline="0">
                <a:solidFill>
                  <a:srgbClr val="000000"/>
                </a:solidFill>
                <a:uFillTx/>
              </a:defRPr>
            </a:pPr>
            <a:r>
              <a:rPr lang="en-GB" sz="4400" b="0" i="0" u="none" strike="noStrike" kern="1200" cap="none" spc="0" baseline="0" dirty="0" smtClean="0">
                <a:solidFill>
                  <a:srgbClr val="000000"/>
                </a:solidFill>
                <a:uFillTx/>
                <a:latin typeface="Sassoon Primary" pitchFamily="50"/>
              </a:rPr>
              <a:t>LO: </a:t>
            </a:r>
            <a:r>
              <a:rPr lang="en-GB" sz="4000" b="1" kern="1200" dirty="0">
                <a:solidFill>
                  <a:schemeClr val="tx1"/>
                </a:solidFill>
                <a:latin typeface="Sassoon Primary" pitchFamily="50" charset="0"/>
              </a:rPr>
              <a:t>To identify the differences in asexual and sexual reproduction in plants. </a:t>
            </a:r>
            <a:endParaRPr lang="en-US" sz="4000" b="0" i="0" u="none" strike="noStrike" kern="1200" cap="none" spc="0" baseline="0" dirty="0">
              <a:solidFill>
                <a:srgbClr val="000000"/>
              </a:solidFill>
              <a:uFillTx/>
              <a:latin typeface="Sassoon Primary" pitchFamily="50" charset="0"/>
            </a:endParaRPr>
          </a:p>
        </p:txBody>
      </p:sp>
    </p:spTree>
    <p:extLst>
      <p:ext uri="{BB962C8B-B14F-4D97-AF65-F5344CB8AC3E}">
        <p14:creationId xmlns:p14="http://schemas.microsoft.com/office/powerpoint/2010/main" val="1610196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333371" y="300042"/>
            <a:ext cx="8477246" cy="6257925"/>
          </a:xfrm>
          <a:prstGeom prst="rect">
            <a:avLst/>
          </a:prstGeom>
          <a:noFill/>
          <a:ln>
            <a:noFill/>
          </a:ln>
        </p:spPr>
      </p:pic>
    </p:spTree>
    <p:extLst>
      <p:ext uri="{BB962C8B-B14F-4D97-AF65-F5344CB8AC3E}">
        <p14:creationId xmlns:p14="http://schemas.microsoft.com/office/powerpoint/2010/main" val="211063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4" name="AutoShape 2" descr="Flowers for bees: top 15 flowers to grow for bees - Plant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07975" y="1988840"/>
            <a:ext cx="8512497" cy="1077218"/>
          </a:xfrm>
          <a:prstGeom prst="rect">
            <a:avLst/>
          </a:prstGeom>
        </p:spPr>
        <p:txBody>
          <a:bodyPr wrap="square">
            <a:spAutoFit/>
          </a:bodyPr>
          <a:lstStyle/>
          <a:p>
            <a:r>
              <a:rPr lang="en-GB" sz="3200" u="sng" dirty="0">
                <a:latin typeface="Sassoon Primary" pitchFamily="50" charset="0"/>
                <a:hlinkClick r:id="rId2"/>
              </a:rPr>
              <a:t>https://www.youtube.com/watch?v=W9OiGA5_mVs</a:t>
            </a:r>
            <a:endParaRPr lang="en-GB" sz="3200" dirty="0">
              <a:latin typeface="Sassoon Primary" pitchFamily="50"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3056" y="332656"/>
            <a:ext cx="3456384" cy="3170099"/>
          </a:xfrm>
          <a:prstGeom prst="rect">
            <a:avLst/>
          </a:prstGeom>
        </p:spPr>
        <p:txBody>
          <a:bodyPr wrap="square">
            <a:spAutoFit/>
          </a:bodyPr>
          <a:lstStyle/>
          <a:p>
            <a:pPr algn="ctr">
              <a:lnSpc>
                <a:spcPct val="100000"/>
              </a:lnSpc>
              <a:spcBef>
                <a:spcPct val="0"/>
              </a:spcBef>
              <a:spcAft>
                <a:spcPts val="1200"/>
              </a:spcAft>
              <a:buFontTx/>
              <a:buNone/>
            </a:pPr>
            <a:r>
              <a:rPr lang="en-GB" altLang="en-US" sz="2000" dirty="0" smtClean="0">
                <a:solidFill>
                  <a:schemeClr val="tx1"/>
                </a:solidFill>
                <a:latin typeface="Sassoon Primary" pitchFamily="50" charset="0"/>
              </a:rPr>
              <a:t>Some plants use </a:t>
            </a:r>
            <a:r>
              <a:rPr lang="en-GB" altLang="en-US" sz="2000" b="1" dirty="0" smtClean="0">
                <a:solidFill>
                  <a:srgbClr val="FF0000"/>
                </a:solidFill>
                <a:latin typeface="Sassoon Primary" pitchFamily="50" charset="0"/>
              </a:rPr>
              <a:t>sexual reproduction</a:t>
            </a:r>
            <a:r>
              <a:rPr lang="en-GB" altLang="en-US" sz="2000" dirty="0" smtClean="0">
                <a:solidFill>
                  <a:schemeClr val="tx1"/>
                </a:solidFill>
                <a:latin typeface="Sassoon Primary" pitchFamily="50" charset="0"/>
              </a:rPr>
              <a:t> to make seeds, which grow to make new plants. These plants need pollen (containing the male gamete or sex cell) from one flower to fuse with the ovule (the female gamete) of another flower, which makes a seed.</a:t>
            </a:r>
          </a:p>
        </p:txBody>
      </p:sp>
      <p:sp>
        <p:nvSpPr>
          <p:cNvPr id="4" name="AutoShape 2" descr="Flowers for bees: top 15 flowers to grow for bees - Plant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1" y="116632"/>
            <a:ext cx="5095419" cy="3393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20936" y="3717032"/>
            <a:ext cx="8567355" cy="2985433"/>
          </a:xfrm>
          <a:prstGeom prst="rect">
            <a:avLst/>
          </a:prstGeom>
        </p:spPr>
        <p:txBody>
          <a:bodyPr wrap="square">
            <a:spAutoFit/>
          </a:bodyPr>
          <a:lstStyle/>
          <a:p>
            <a:pPr algn="ctr">
              <a:lnSpc>
                <a:spcPct val="100000"/>
              </a:lnSpc>
              <a:spcBef>
                <a:spcPct val="0"/>
              </a:spcBef>
              <a:spcAft>
                <a:spcPts val="1200"/>
              </a:spcAft>
              <a:buFontTx/>
              <a:buNone/>
            </a:pPr>
            <a:r>
              <a:rPr lang="en-GB" altLang="en-US" sz="2400" dirty="0" smtClean="0">
                <a:solidFill>
                  <a:schemeClr val="tx1"/>
                </a:solidFill>
                <a:latin typeface="Sassoon Primary" pitchFamily="50" charset="0"/>
              </a:rPr>
              <a:t>However, some plants use </a:t>
            </a:r>
            <a:r>
              <a:rPr lang="en-GB" altLang="en-US" sz="2400" b="1" dirty="0" smtClean="0">
                <a:solidFill>
                  <a:srgbClr val="FF0000"/>
                </a:solidFill>
                <a:latin typeface="Sassoon Primary" pitchFamily="50" charset="0"/>
              </a:rPr>
              <a:t>asexual reproduction</a:t>
            </a:r>
            <a:r>
              <a:rPr lang="en-GB" altLang="en-US" sz="2400" dirty="0" smtClean="0">
                <a:solidFill>
                  <a:schemeClr val="tx1"/>
                </a:solidFill>
                <a:latin typeface="Sassoon Primary" pitchFamily="50" charset="0"/>
              </a:rPr>
              <a:t> to make new plants. </a:t>
            </a:r>
          </a:p>
          <a:p>
            <a:pPr algn="ctr">
              <a:lnSpc>
                <a:spcPct val="100000"/>
              </a:lnSpc>
              <a:spcBef>
                <a:spcPct val="0"/>
              </a:spcBef>
              <a:spcAft>
                <a:spcPts val="1200"/>
              </a:spcAft>
              <a:buFontTx/>
              <a:buNone/>
            </a:pPr>
            <a:r>
              <a:rPr lang="en-GB" altLang="en-US" sz="2400" dirty="0" smtClean="0">
                <a:solidFill>
                  <a:schemeClr val="tx1"/>
                </a:solidFill>
                <a:latin typeface="Sassoon Primary" pitchFamily="50" charset="0"/>
              </a:rPr>
              <a:t>Unlike sexual reproduction, asexual reproduction only needs one parent plant to make new plants.</a:t>
            </a:r>
          </a:p>
          <a:p>
            <a:pPr algn="ctr">
              <a:lnSpc>
                <a:spcPct val="100000"/>
              </a:lnSpc>
              <a:spcBef>
                <a:spcPct val="0"/>
              </a:spcBef>
              <a:spcAft>
                <a:spcPts val="1200"/>
              </a:spcAft>
              <a:buFontTx/>
              <a:buNone/>
            </a:pPr>
            <a:r>
              <a:rPr lang="en-GB" altLang="en-US" sz="2400" dirty="0" smtClean="0">
                <a:solidFill>
                  <a:schemeClr val="tx1"/>
                </a:solidFill>
                <a:latin typeface="Sassoon Primary" pitchFamily="50" charset="0"/>
              </a:rPr>
              <a:t>Because there is only one parent plant, there is no fusion of gametes, and no mixing of genetic information. The new plants are identical to the parent plant. They are clones.</a:t>
            </a:r>
            <a:endParaRPr lang="en-GB" sz="2400" dirty="0">
              <a:latin typeface="Sassoon Primary" pitchFamily="50" charset="0"/>
            </a:endParaRPr>
          </a:p>
        </p:txBody>
      </p:sp>
    </p:spTree>
    <p:extLst>
      <p:ext uri="{BB962C8B-B14F-4D97-AF65-F5344CB8AC3E}">
        <p14:creationId xmlns:p14="http://schemas.microsoft.com/office/powerpoint/2010/main" val="20102066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Flowers for bees: top 15 flowers to grow for bees - Plant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Rectangle 1"/>
          <p:cNvSpPr/>
          <p:nvPr/>
        </p:nvSpPr>
        <p:spPr>
          <a:xfrm>
            <a:off x="1979712" y="160337"/>
            <a:ext cx="5037918" cy="646331"/>
          </a:xfrm>
          <a:prstGeom prst="rect">
            <a:avLst/>
          </a:prstGeom>
        </p:spPr>
        <p:txBody>
          <a:bodyPr wrap="none">
            <a:spAutoFit/>
          </a:bodyPr>
          <a:lstStyle/>
          <a:p>
            <a:r>
              <a:rPr lang="en-GB" altLang="en-US" sz="3600" b="1" u="sng" dirty="0" smtClean="0">
                <a:latin typeface="Sassoon Primary" pitchFamily="50" charset="0"/>
              </a:rPr>
              <a:t>Asexual Reproduction</a:t>
            </a:r>
            <a:endParaRPr lang="en-GB" sz="3600" b="1" u="sng" dirty="0">
              <a:latin typeface="Sassoon Primary" pitchFamily="50" charset="0"/>
            </a:endParaRPr>
          </a:p>
        </p:txBody>
      </p:sp>
      <p:sp>
        <p:nvSpPr>
          <p:cNvPr id="6" name="Rectangle 5"/>
          <p:cNvSpPr/>
          <p:nvPr/>
        </p:nvSpPr>
        <p:spPr>
          <a:xfrm>
            <a:off x="2915816" y="1124744"/>
            <a:ext cx="5976664" cy="2246769"/>
          </a:xfrm>
          <a:prstGeom prst="rect">
            <a:avLst/>
          </a:prstGeom>
        </p:spPr>
        <p:txBody>
          <a:bodyPr wrap="square">
            <a:spAutoFit/>
          </a:bodyPr>
          <a:lstStyle/>
          <a:p>
            <a:pPr algn="ctr">
              <a:lnSpc>
                <a:spcPct val="100000"/>
              </a:lnSpc>
              <a:spcBef>
                <a:spcPct val="0"/>
              </a:spcBef>
              <a:spcAft>
                <a:spcPts val="1200"/>
              </a:spcAft>
              <a:buFontTx/>
              <a:buNone/>
            </a:pPr>
            <a:r>
              <a:rPr lang="en-GB" altLang="en-US" sz="2800" dirty="0" smtClean="0">
                <a:solidFill>
                  <a:schemeClr val="tx1"/>
                </a:solidFill>
                <a:latin typeface="Sassoon Primary" pitchFamily="50" charset="0"/>
              </a:rPr>
              <a:t>Daffodil bulbs store energy underground. Once the daffodil plant has died back, the bulb develops side shoots that will grow into new daffodils for next year.</a:t>
            </a:r>
            <a:endParaRPr lang="en-GB" altLang="en-US" sz="2800" dirty="0">
              <a:solidFill>
                <a:schemeClr val="tx1"/>
              </a:solidFill>
              <a:latin typeface="Sassoon Primary" pitchFamily="50" charset="0"/>
            </a:endParaRPr>
          </a:p>
        </p:txBody>
      </p:sp>
      <p:sp>
        <p:nvSpPr>
          <p:cNvPr id="7" name="AutoShape 2" descr="Daffodil Flower Essence | Etsy U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24743"/>
            <a:ext cx="244827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AutoShape 5" descr="Daffodil Flower Essence | Etsy U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8" descr="Vegetative propagation in onion occurs by"/>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717032"/>
            <a:ext cx="5694060" cy="288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3425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Flowers for bees: top 15 flowers to grow for bees - Plant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Rectangle 1"/>
          <p:cNvSpPr/>
          <p:nvPr/>
        </p:nvSpPr>
        <p:spPr>
          <a:xfrm>
            <a:off x="1979712" y="160338"/>
            <a:ext cx="5037918" cy="646331"/>
          </a:xfrm>
          <a:prstGeom prst="rect">
            <a:avLst/>
          </a:prstGeom>
        </p:spPr>
        <p:txBody>
          <a:bodyPr wrap="none">
            <a:spAutoFit/>
          </a:bodyPr>
          <a:lstStyle/>
          <a:p>
            <a:r>
              <a:rPr lang="en-GB" altLang="en-US" sz="3600" b="1" u="sng" dirty="0" smtClean="0">
                <a:latin typeface="Sassoon Primary" pitchFamily="50" charset="0"/>
              </a:rPr>
              <a:t>Asexual Reproduction</a:t>
            </a:r>
            <a:endParaRPr lang="en-GB" sz="3600" b="1" u="sng" dirty="0">
              <a:latin typeface="Sassoon Primary" pitchFamily="50" charset="0"/>
            </a:endParaRPr>
          </a:p>
        </p:txBody>
      </p:sp>
      <p:sp>
        <p:nvSpPr>
          <p:cNvPr id="7" name="AutoShape 2" descr="Daffodil Flower Essence | Etsy U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5" descr="Daffodil Flower Essence | Etsy U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Rectangle 9"/>
          <p:cNvSpPr/>
          <p:nvPr/>
        </p:nvSpPr>
        <p:spPr>
          <a:xfrm>
            <a:off x="460375" y="1196752"/>
            <a:ext cx="3255913" cy="4832092"/>
          </a:xfrm>
          <a:prstGeom prst="rect">
            <a:avLst/>
          </a:prstGeom>
        </p:spPr>
        <p:txBody>
          <a:bodyPr wrap="square">
            <a:spAutoFit/>
          </a:bodyPr>
          <a:lstStyle/>
          <a:p>
            <a:pPr algn="ctr">
              <a:lnSpc>
                <a:spcPct val="100000"/>
              </a:lnSpc>
              <a:spcBef>
                <a:spcPct val="0"/>
              </a:spcBef>
              <a:spcAft>
                <a:spcPts val="1200"/>
              </a:spcAft>
              <a:buFontTx/>
              <a:buNone/>
            </a:pPr>
            <a:r>
              <a:rPr lang="en-GB" altLang="en-US" sz="2800" dirty="0" smtClean="0">
                <a:solidFill>
                  <a:schemeClr val="tx1"/>
                </a:solidFill>
                <a:latin typeface="Sassoon Primary" pitchFamily="50" charset="0"/>
              </a:rPr>
              <a:t>Potato plants grow tubers underground during the spring and summer. These tubers will grow into new plants the following spring if they are left undisturbed.</a:t>
            </a:r>
            <a:endParaRPr lang="en-GB" altLang="en-US" sz="2800" dirty="0">
              <a:solidFill>
                <a:schemeClr val="tx1"/>
              </a:solidFill>
              <a:latin typeface="Sassoon Primary" pitchFamily="50" charset="0"/>
            </a:endParaRPr>
          </a:p>
        </p:txBody>
      </p:sp>
      <p:pic>
        <p:nvPicPr>
          <p:cNvPr id="2054"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b="7210"/>
          <a:stretch/>
        </p:blipFill>
        <p:spPr bwMode="auto">
          <a:xfrm>
            <a:off x="3779911" y="1193769"/>
            <a:ext cx="5047171" cy="5043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89978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Flowers for bees: top 15 flowers to grow for bees - Plant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Rectangle 1"/>
          <p:cNvSpPr/>
          <p:nvPr/>
        </p:nvSpPr>
        <p:spPr>
          <a:xfrm>
            <a:off x="1979712" y="160338"/>
            <a:ext cx="5037918" cy="646331"/>
          </a:xfrm>
          <a:prstGeom prst="rect">
            <a:avLst/>
          </a:prstGeom>
        </p:spPr>
        <p:txBody>
          <a:bodyPr wrap="none">
            <a:spAutoFit/>
          </a:bodyPr>
          <a:lstStyle/>
          <a:p>
            <a:r>
              <a:rPr lang="en-GB" altLang="en-US" sz="3600" b="1" u="sng" dirty="0" smtClean="0">
                <a:latin typeface="Sassoon Primary" pitchFamily="50" charset="0"/>
              </a:rPr>
              <a:t>Asexual Reproduction</a:t>
            </a:r>
            <a:endParaRPr lang="en-GB" sz="3600" b="1" u="sng" dirty="0">
              <a:latin typeface="Sassoon Primary" pitchFamily="50" charset="0"/>
            </a:endParaRPr>
          </a:p>
        </p:txBody>
      </p:sp>
      <p:sp>
        <p:nvSpPr>
          <p:cNvPr id="7" name="AutoShape 2" descr="Daffodil Flower Essence | Etsy U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5" descr="Daffodil Flower Essence | Etsy U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Rectangle 7"/>
          <p:cNvSpPr>
            <a:spLocks noChangeArrowheads="1"/>
          </p:cNvSpPr>
          <p:nvPr/>
        </p:nvSpPr>
        <p:spPr bwMode="auto">
          <a:xfrm>
            <a:off x="307975" y="1268760"/>
            <a:ext cx="2319809"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gn="ctr">
              <a:lnSpc>
                <a:spcPct val="100000"/>
              </a:lnSpc>
              <a:spcBef>
                <a:spcPct val="0"/>
              </a:spcBef>
              <a:spcAft>
                <a:spcPts val="1200"/>
              </a:spcAft>
              <a:buFontTx/>
              <a:buNone/>
            </a:pPr>
            <a:r>
              <a:rPr lang="en-GB" altLang="en-US" sz="2400" dirty="0">
                <a:solidFill>
                  <a:schemeClr val="tx1"/>
                </a:solidFill>
                <a:latin typeface="Sassoon Primary" pitchFamily="50" charset="0"/>
              </a:rPr>
              <a:t>Strawberry plants send out runners with small plantlets on. These will each grow into a new strawberry plant.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1052736"/>
            <a:ext cx="5112568" cy="2699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4005064"/>
            <a:ext cx="3528392" cy="2391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8977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Flowers for bees: top 15 flowers to grow for bees - Plant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2" descr="Daffodil Flower Essence | Etsy U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5" descr="Daffodil Flower Essence | Etsy U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 Box 10"/>
          <p:cNvSpPr txBox="1">
            <a:spLocks noChangeArrowheads="1"/>
          </p:cNvSpPr>
          <p:nvPr/>
        </p:nvSpPr>
        <p:spPr bwMode="auto">
          <a:xfrm>
            <a:off x="228918" y="2578397"/>
            <a:ext cx="2159025" cy="1200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GB" altLang="en-US" dirty="0" smtClean="0">
                <a:latin typeface="Sassoon Primary" pitchFamily="50" charset="0"/>
              </a:rPr>
              <a:t>Offspring are similar to their parents, but not identical</a:t>
            </a:r>
          </a:p>
        </p:txBody>
      </p:sp>
      <p:sp>
        <p:nvSpPr>
          <p:cNvPr id="12" name="Text Box 9"/>
          <p:cNvSpPr txBox="1">
            <a:spLocks noChangeArrowheads="1"/>
          </p:cNvSpPr>
          <p:nvPr/>
        </p:nvSpPr>
        <p:spPr bwMode="auto">
          <a:xfrm>
            <a:off x="3359339" y="3120477"/>
            <a:ext cx="1609725" cy="647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GB" altLang="en-US" dirty="0">
                <a:latin typeface="Sassoon Primary" pitchFamily="50" charset="0"/>
              </a:rPr>
              <a:t>R</a:t>
            </a:r>
            <a:r>
              <a:rPr lang="en-GB" altLang="en-US" dirty="0" smtClean="0">
                <a:latin typeface="Sassoon Primary" pitchFamily="50" charset="0"/>
              </a:rPr>
              <a:t>equires just one parent</a:t>
            </a:r>
            <a:endParaRPr lang="en-US" altLang="en-US" dirty="0" smtClean="0">
              <a:latin typeface="Sassoon Primary" pitchFamily="50" charset="0"/>
            </a:endParaRPr>
          </a:p>
        </p:txBody>
      </p:sp>
      <p:sp>
        <p:nvSpPr>
          <p:cNvPr id="13" name="Text Box 7"/>
          <p:cNvSpPr txBox="1">
            <a:spLocks noChangeArrowheads="1"/>
          </p:cNvSpPr>
          <p:nvPr/>
        </p:nvSpPr>
        <p:spPr bwMode="auto">
          <a:xfrm>
            <a:off x="3845872" y="1904809"/>
            <a:ext cx="19573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GB" altLang="en-US" dirty="0">
                <a:latin typeface="Sassoon Primary" pitchFamily="50" charset="0"/>
              </a:rPr>
              <a:t>N</a:t>
            </a:r>
            <a:r>
              <a:rPr lang="en-GB" altLang="en-US" dirty="0" smtClean="0">
                <a:latin typeface="Sassoon Primary" pitchFamily="50" charset="0"/>
              </a:rPr>
              <a:t>eeds two parents</a:t>
            </a:r>
            <a:endParaRPr lang="en-US" altLang="en-US" dirty="0" smtClean="0">
              <a:latin typeface="Sassoon Primary" pitchFamily="50" charset="0"/>
            </a:endParaRPr>
          </a:p>
        </p:txBody>
      </p:sp>
      <p:sp>
        <p:nvSpPr>
          <p:cNvPr id="14" name="Text Box 8"/>
          <p:cNvSpPr txBox="1">
            <a:spLocks noChangeArrowheads="1"/>
          </p:cNvSpPr>
          <p:nvPr/>
        </p:nvSpPr>
        <p:spPr bwMode="auto">
          <a:xfrm>
            <a:off x="6321576" y="3444327"/>
            <a:ext cx="1671637" cy="923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GB" altLang="en-US" dirty="0">
                <a:latin typeface="Sassoon Primary" pitchFamily="50" charset="0"/>
              </a:rPr>
              <a:t>P</a:t>
            </a:r>
            <a:r>
              <a:rPr lang="en-GB" altLang="en-US" dirty="0" smtClean="0">
                <a:latin typeface="Sassoon Primary" pitchFamily="50" charset="0"/>
              </a:rPr>
              <a:t>roduces identical offspring</a:t>
            </a:r>
            <a:endParaRPr lang="en-US" altLang="en-US" dirty="0" smtClean="0">
              <a:latin typeface="Sassoon Primary" pitchFamily="50" charset="0"/>
            </a:endParaRPr>
          </a:p>
        </p:txBody>
      </p:sp>
      <p:sp>
        <p:nvSpPr>
          <p:cNvPr id="15" name="Text Box 8"/>
          <p:cNvSpPr txBox="1">
            <a:spLocks noChangeArrowheads="1"/>
          </p:cNvSpPr>
          <p:nvPr/>
        </p:nvSpPr>
        <p:spPr bwMode="auto">
          <a:xfrm>
            <a:off x="716407" y="5106617"/>
            <a:ext cx="1671637"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US" altLang="en-US" dirty="0">
                <a:latin typeface="Sassoon Primary" pitchFamily="50" charset="0"/>
              </a:rPr>
              <a:t>R</a:t>
            </a:r>
            <a:r>
              <a:rPr lang="en-US" altLang="en-US" dirty="0" smtClean="0">
                <a:latin typeface="Sassoon Primary" pitchFamily="50" charset="0"/>
              </a:rPr>
              <a:t>equires pollen to reproduce </a:t>
            </a:r>
          </a:p>
        </p:txBody>
      </p:sp>
      <p:sp>
        <p:nvSpPr>
          <p:cNvPr id="16" name="Text Box 8"/>
          <p:cNvSpPr txBox="1">
            <a:spLocks noChangeArrowheads="1"/>
          </p:cNvSpPr>
          <p:nvPr/>
        </p:nvSpPr>
        <p:spPr bwMode="auto">
          <a:xfrm>
            <a:off x="3845872" y="4368252"/>
            <a:ext cx="1671637" cy="17543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US" altLang="en-US" dirty="0" smtClean="0">
                <a:latin typeface="Sassoon Primary" pitchFamily="50" charset="0"/>
              </a:rPr>
              <a:t>Can develop shoots that grow into new plants the following year </a:t>
            </a:r>
          </a:p>
        </p:txBody>
      </p:sp>
      <p:sp>
        <p:nvSpPr>
          <p:cNvPr id="17" name="Text Box 8"/>
          <p:cNvSpPr txBox="1">
            <a:spLocks noChangeArrowheads="1"/>
          </p:cNvSpPr>
          <p:nvPr/>
        </p:nvSpPr>
        <p:spPr bwMode="auto">
          <a:xfrm>
            <a:off x="6748463" y="5245116"/>
            <a:ext cx="1671637"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US" altLang="en-US" dirty="0" smtClean="0">
                <a:latin typeface="Sassoon Primary" pitchFamily="50" charset="0"/>
              </a:rPr>
              <a:t>Can grow tubers</a:t>
            </a:r>
          </a:p>
        </p:txBody>
      </p:sp>
      <p:sp>
        <p:nvSpPr>
          <p:cNvPr id="19" name="Text Box 9"/>
          <p:cNvSpPr txBox="1">
            <a:spLocks noChangeArrowheads="1"/>
          </p:cNvSpPr>
          <p:nvPr/>
        </p:nvSpPr>
        <p:spPr bwMode="auto">
          <a:xfrm>
            <a:off x="6851900" y="328762"/>
            <a:ext cx="1609725" cy="23083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buFont typeface="Arial" panose="020B0604020202020204" pitchFamily="34" charset="0"/>
              <a:defRPr>
                <a:solidFill>
                  <a:schemeClr val="tx1"/>
                </a:solidFill>
                <a:latin typeface="Arial" panose="020B0604020202020204" pitchFamily="34" charset="0"/>
                <a:ea typeface="SimSun"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SimSun"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SimSun" panose="02010600030101010101" pitchFamily="2" charset="-122"/>
              </a:defRPr>
            </a:lvl9pPr>
          </a:lstStyle>
          <a:p>
            <a:pPr algn="ctr">
              <a:defRPr/>
            </a:pPr>
            <a:r>
              <a:rPr lang="en-US" altLang="en-US" dirty="0" smtClean="0">
                <a:latin typeface="Sassoon Primary" pitchFamily="50" charset="0"/>
              </a:rPr>
              <a:t>A seed is produced from the ovule (the female gamete) of the female plant </a:t>
            </a:r>
          </a:p>
        </p:txBody>
      </p:sp>
      <p:sp>
        <p:nvSpPr>
          <p:cNvPr id="20" name="Rectangle 19"/>
          <p:cNvSpPr/>
          <p:nvPr/>
        </p:nvSpPr>
        <p:spPr>
          <a:xfrm>
            <a:off x="228918" y="328762"/>
            <a:ext cx="4896544" cy="954107"/>
          </a:xfrm>
          <a:prstGeom prst="rect">
            <a:avLst/>
          </a:prstGeom>
        </p:spPr>
        <p:txBody>
          <a:bodyPr wrap="square">
            <a:spAutoFit/>
          </a:bodyPr>
          <a:lstStyle/>
          <a:p>
            <a:r>
              <a:rPr lang="en-GB" sz="2800" b="1" dirty="0" smtClean="0">
                <a:solidFill>
                  <a:srgbClr val="0070C0"/>
                </a:solidFill>
                <a:latin typeface="Sassoon Primary" pitchFamily="50" charset="0"/>
              </a:rPr>
              <a:t>Sort the characteristics into sexual and asexual.</a:t>
            </a:r>
            <a:endParaRPr lang="en-GB" sz="2800" b="1" dirty="0">
              <a:solidFill>
                <a:srgbClr val="0070C0"/>
              </a:solidFill>
              <a:latin typeface="Sassoon Primary" pitchFamily="50" charset="0"/>
            </a:endParaRPr>
          </a:p>
        </p:txBody>
      </p:sp>
    </p:spTree>
    <p:extLst>
      <p:ext uri="{BB962C8B-B14F-4D97-AF65-F5344CB8AC3E}">
        <p14:creationId xmlns:p14="http://schemas.microsoft.com/office/powerpoint/2010/main" val="14063206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5E-6 -1.85185E-6 L 0.21649 0.33704 " pathEditMode="relative" rAng="0" ptsTypes="AA">
                                      <p:cBhvr>
                                        <p:cTn id="6" dur="2000" fill="hold"/>
                                        <p:tgtEl>
                                          <p:spTgt spid="12"/>
                                        </p:tgtEl>
                                        <p:attrNameLst>
                                          <p:attrName>ppt_x</p:attrName>
                                          <p:attrName>ppt_y</p:attrName>
                                        </p:attrNameLst>
                                      </p:cBhvr>
                                      <p:rCtr x="10816" y="16852"/>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3.61111E-6 -1.48148E-6 L -0.24444 0.33009 " pathEditMode="relative" rAng="0" ptsTypes="AA">
                                      <p:cBhvr>
                                        <p:cTn id="10" dur="2000" fill="hold"/>
                                        <p:tgtEl>
                                          <p:spTgt spid="13"/>
                                        </p:tgtEl>
                                        <p:attrNameLst>
                                          <p:attrName>ppt_x</p:attrName>
                                          <p:attrName>ppt_y</p:attrName>
                                        </p:attrNameLst>
                                      </p:cBhvr>
                                      <p:rCtr x="-12222" y="16505"/>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2.77778E-7 -1.85185E-6 L 2.77778E-7 0.33565 " pathEditMode="relative" rAng="0" ptsTypes="AA">
                                      <p:cBhvr>
                                        <p:cTn id="14" dur="2000" fill="hold"/>
                                        <p:tgtEl>
                                          <p:spTgt spid="14"/>
                                        </p:tgtEl>
                                        <p:attrNameLst>
                                          <p:attrName>ppt_x</p:attrName>
                                          <p:attrName>ppt_y</p:attrName>
                                        </p:attrNameLst>
                                      </p:cBhvr>
                                      <p:rCtr x="0" y="16782"/>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2.77778E-7 -1.85185E-6 L 2.77778E-7 0.33565 " pathEditMode="relative" rAng="0" ptsTypes="AA">
                                      <p:cBhvr>
                                        <p:cTn id="18" dur="2000" fill="hold"/>
                                        <p:tgtEl>
                                          <p:spTgt spid="15"/>
                                        </p:tgtEl>
                                        <p:attrNameLst>
                                          <p:attrName>ppt_x</p:attrName>
                                          <p:attrName>ppt_y</p:attrName>
                                        </p:attrNameLst>
                                      </p:cBhvr>
                                      <p:rCtr x="0" y="16782"/>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2.77778E-7 -1.85185E-6 L 2.77778E-7 0.33565 " pathEditMode="relative" rAng="0" ptsTypes="AA">
                                      <p:cBhvr>
                                        <p:cTn id="22" dur="2000" fill="hold"/>
                                        <p:tgtEl>
                                          <p:spTgt spid="16"/>
                                        </p:tgtEl>
                                        <p:attrNameLst>
                                          <p:attrName>ppt_x</p:attrName>
                                          <p:attrName>ppt_y</p:attrName>
                                        </p:attrNameLst>
                                      </p:cBhvr>
                                      <p:rCtr x="0" y="16782"/>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2.77778E-7 -1.85185E-6 L 2.77778E-7 0.33565 " pathEditMode="relative" rAng="0" ptsTypes="AA">
                                      <p:cBhvr>
                                        <p:cTn id="26" dur="2000" fill="hold"/>
                                        <p:tgtEl>
                                          <p:spTgt spid="17"/>
                                        </p:tgtEl>
                                        <p:attrNameLst>
                                          <p:attrName>ppt_x</p:attrName>
                                          <p:attrName>ppt_y</p:attrName>
                                        </p:attrNameLst>
                                      </p:cBhvr>
                                      <p:rCtr x="0" y="16782"/>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grpId="0" nodeType="clickEffect">
                                  <p:stCondLst>
                                    <p:cond delay="0"/>
                                  </p:stCondLst>
                                  <p:childTnLst>
                                    <p:animMotion origin="layout" path="M 2.5E-6 -1.85185E-6 L 0.21649 0.33704 " pathEditMode="relative" rAng="0" ptsTypes="AA">
                                      <p:cBhvr>
                                        <p:cTn id="30" dur="2000" fill="hold"/>
                                        <p:tgtEl>
                                          <p:spTgt spid="19"/>
                                        </p:tgtEl>
                                        <p:attrNameLst>
                                          <p:attrName>ppt_x</p:attrName>
                                          <p:attrName>ppt_y</p:attrName>
                                        </p:attrNameLst>
                                      </p:cBhvr>
                                      <p:rCtr x="10816" y="1685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Flowers for bees: top 15 flowers to grow for bees - Plant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Rectangle 1"/>
          <p:cNvSpPr/>
          <p:nvPr/>
        </p:nvSpPr>
        <p:spPr>
          <a:xfrm>
            <a:off x="1187624" y="209732"/>
            <a:ext cx="6819239" cy="646331"/>
          </a:xfrm>
          <a:prstGeom prst="rect">
            <a:avLst/>
          </a:prstGeom>
        </p:spPr>
        <p:txBody>
          <a:bodyPr wrap="none">
            <a:spAutoFit/>
          </a:bodyPr>
          <a:lstStyle/>
          <a:p>
            <a:r>
              <a:rPr lang="en-GB" sz="3600" dirty="0" smtClean="0">
                <a:latin typeface="Sassoon Primary" pitchFamily="50" charset="0"/>
              </a:rPr>
              <a:t>Advantages and disadvantages</a:t>
            </a:r>
            <a:endParaRPr lang="en-GB" sz="3600" dirty="0">
              <a:latin typeface="Sassoon Primary" pitchFamily="50" charset="0"/>
            </a:endParaRPr>
          </a:p>
        </p:txBody>
      </p:sp>
      <p:sp>
        <p:nvSpPr>
          <p:cNvPr id="7" name="AutoShape 2" descr="Daffodil Flower Essence | Etsy U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5" descr="Daffodil Flower Essence | Etsy U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268760"/>
            <a:ext cx="8436496" cy="1976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0182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TotalTime>
  <Words>335</Words>
  <Application>Microsoft Office PowerPoint</Application>
  <PresentationFormat>On-screen Show (4:3)</PresentationFormat>
  <Paragraphs>38</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Kemp</dc:creator>
  <cp:lastModifiedBy>Rebecca Kemp</cp:lastModifiedBy>
  <cp:revision>18</cp:revision>
  <dcterms:created xsi:type="dcterms:W3CDTF">2021-10-22T16:03:28Z</dcterms:created>
  <dcterms:modified xsi:type="dcterms:W3CDTF">2022-03-08T17:09:41Z</dcterms:modified>
</cp:coreProperties>
</file>