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5" r:id="rId4"/>
    <p:sldId id="267" r:id="rId5"/>
    <p:sldId id="261" r:id="rId6"/>
    <p:sldId id="271" r:id="rId7"/>
    <p:sldId id="258" r:id="rId8"/>
    <p:sldId id="259" r:id="rId9"/>
    <p:sldId id="274" r:id="rId10"/>
    <p:sldId id="275" r:id="rId11"/>
    <p:sldId id="263" r:id="rId12"/>
    <p:sldId id="264" r:id="rId13"/>
    <p:sldId id="266" r:id="rId14"/>
    <p:sldId id="270" r:id="rId15"/>
    <p:sldId id="268"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7" d="100"/>
          <a:sy n="77" d="100"/>
        </p:scale>
        <p:origin x="1618" y="10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962783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850732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2A7BE6-BB2F-45A4-A8B9-BCA11C350659}"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3914519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12A7BE6-BB2F-45A4-A8B9-BCA11C350659}" type="datetimeFigureOut">
              <a:rPr lang="en-GB" smtClean="0"/>
              <a:t>01/09/2026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185851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12A7BE6-BB2F-45A4-A8B9-BCA11C350659}" type="datetimeFigureOut">
              <a:rPr lang="en-GB" smtClean="0"/>
              <a:t>01/09/2026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626792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12A7BE6-BB2F-45A4-A8B9-BCA11C350659}" type="datetimeFigureOut">
              <a:rPr lang="en-GB" smtClean="0"/>
              <a:t>01/09/2026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1621505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2A7BE6-BB2F-45A4-A8B9-BCA11C350659}" type="datetimeFigureOut">
              <a:rPr lang="en-GB" smtClean="0"/>
              <a:t>01/09/2026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3101610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12A7BE6-BB2F-45A4-A8B9-BCA11C350659}" type="datetimeFigureOut">
              <a:rPr lang="en-GB" smtClean="0"/>
              <a:t>01/09/2026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621691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12A7BE6-BB2F-45A4-A8B9-BCA11C350659}" type="datetimeFigureOut">
              <a:rPr lang="en-GB" smtClean="0"/>
              <a:t>01/09/2026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326950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927266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477482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2A7BE6-BB2F-45A4-A8B9-BCA11C350659}" type="datetimeFigureOut">
              <a:rPr lang="en-GB" smtClean="0"/>
              <a:t>01/09/2026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3BF306-16DA-4214-AA2B-641EFDFC7B18}" type="slidenum">
              <a:rPr lang="en-GB" smtClean="0"/>
              <a:t>‹#›</a:t>
            </a:fld>
            <a:endParaRPr lang="en-GB"/>
          </a:p>
        </p:txBody>
      </p:sp>
    </p:spTree>
    <p:extLst>
      <p:ext uri="{BB962C8B-B14F-4D97-AF65-F5344CB8AC3E}">
        <p14:creationId xmlns:p14="http://schemas.microsoft.com/office/powerpoint/2010/main" val="322306132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mailto:vproctor@disleyprimary.org.uk" TargetMode="External"/><Relationship Id="rId2" Type="http://schemas.openxmlformats.org/officeDocument/2006/relationships/hyperlink" Target="mailto:admin@disleyprimary.org.uk" TargetMode="Externa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disleyprimary.org.uk/"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136545"/>
            <a:ext cx="7776864" cy="1758057"/>
          </a:xfrm>
        </p:spPr>
        <p:txBody>
          <a:bodyPr>
            <a:normAutofit fontScale="90000"/>
          </a:bodyPr>
          <a:lstStyle/>
          <a:p>
            <a:r>
              <a:rPr lang="en-GB" b="1" u="sng" dirty="0"/>
              <a:t>Welcome to Year 1 and 2 </a:t>
            </a:r>
            <a:br>
              <a:rPr lang="en-GB" b="1" u="sng" dirty="0"/>
            </a:br>
            <a:r>
              <a:rPr lang="en-GB" b="1" u="sng" dirty="0"/>
              <a:t>Meet the Teacher Information Session </a:t>
            </a:r>
          </a:p>
        </p:txBody>
      </p:sp>
      <p:sp>
        <p:nvSpPr>
          <p:cNvPr id="3" name="Subtitle 2"/>
          <p:cNvSpPr>
            <a:spLocks noGrp="1"/>
          </p:cNvSpPr>
          <p:nvPr>
            <p:ph type="subTitle" idx="1"/>
          </p:nvPr>
        </p:nvSpPr>
        <p:spPr>
          <a:xfrm>
            <a:off x="395536" y="4077072"/>
            <a:ext cx="8424936" cy="2160240"/>
          </a:xfrm>
        </p:spPr>
        <p:txBody>
          <a:bodyPr>
            <a:normAutofit fontScale="77500" lnSpcReduction="20000"/>
          </a:bodyPr>
          <a:lstStyle/>
          <a:p>
            <a:endParaRPr lang="en-GB" dirty="0">
              <a:solidFill>
                <a:schemeClr val="tx1">
                  <a:lumMod val="75000"/>
                  <a:lumOff val="25000"/>
                </a:schemeClr>
              </a:solidFill>
            </a:endParaRPr>
          </a:p>
          <a:p>
            <a:r>
              <a:rPr lang="en-GB" dirty="0">
                <a:solidFill>
                  <a:schemeClr val="tx1">
                    <a:lumMod val="75000"/>
                    <a:lumOff val="25000"/>
                  </a:schemeClr>
                </a:solidFill>
              </a:rPr>
              <a:t>Teaching staff: Miss Kemp</a:t>
            </a:r>
          </a:p>
          <a:p>
            <a:r>
              <a:rPr lang="en-GB" dirty="0">
                <a:solidFill>
                  <a:schemeClr val="tx1">
                    <a:lumMod val="75000"/>
                    <a:lumOff val="25000"/>
                  </a:schemeClr>
                </a:solidFill>
              </a:rPr>
              <a:t>Miss Purslow, Miss Barry and Mrs Holden </a:t>
            </a:r>
          </a:p>
          <a:p>
            <a:r>
              <a:rPr lang="en-GB" dirty="0">
                <a:solidFill>
                  <a:schemeClr val="tx1">
                    <a:lumMod val="75000"/>
                    <a:lumOff val="25000"/>
                  </a:schemeClr>
                </a:solidFill>
              </a:rPr>
              <a:t>Support Staff: Mrs Bennett, Mrs Scott, Mrs Birch &amp; Mrs Diaz</a:t>
            </a:r>
          </a:p>
          <a:p>
            <a:r>
              <a:rPr lang="en-GB" dirty="0">
                <a:solidFill>
                  <a:schemeClr val="tx1">
                    <a:lumMod val="75000"/>
                    <a:lumOff val="25000"/>
                  </a:schemeClr>
                </a:solidFill>
              </a:rPr>
              <a:t>Class Cover Staff: Mrs Power and Stockport County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0"/>
            <a:ext cx="2520280"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910772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37704"/>
            <a:ext cx="6334472" cy="1470025"/>
          </a:xfrm>
        </p:spPr>
        <p:txBody>
          <a:bodyPr/>
          <a:lstStyle/>
          <a:p>
            <a:r>
              <a:rPr lang="en-GB" dirty="0"/>
              <a:t>Who is Who?</a:t>
            </a:r>
          </a:p>
        </p:txBody>
      </p:sp>
      <p:sp>
        <p:nvSpPr>
          <p:cNvPr id="3" name="Subtitle 2"/>
          <p:cNvSpPr>
            <a:spLocks noGrp="1"/>
          </p:cNvSpPr>
          <p:nvPr>
            <p:ph type="subTitle" idx="1"/>
          </p:nvPr>
        </p:nvSpPr>
        <p:spPr>
          <a:xfrm>
            <a:off x="179512" y="1484784"/>
            <a:ext cx="8712968" cy="5112568"/>
          </a:xfrm>
        </p:spPr>
        <p:txBody>
          <a:bodyPr>
            <a:normAutofit/>
          </a:bodyPr>
          <a:lstStyle/>
          <a:p>
            <a:r>
              <a:rPr lang="en-GB" sz="2400" dirty="0">
                <a:solidFill>
                  <a:schemeClr val="tx1">
                    <a:lumMod val="75000"/>
                    <a:lumOff val="25000"/>
                  </a:schemeClr>
                </a:solidFill>
              </a:rPr>
              <a:t>Miss Kemp is our Phase Leader and teaches in Class 1/2K</a:t>
            </a:r>
            <a:endParaRPr lang="en-GB" sz="2000" dirty="0">
              <a:solidFill>
                <a:schemeClr val="tx1">
                  <a:lumMod val="75000"/>
                  <a:lumOff val="25000"/>
                </a:schemeClr>
              </a:solidFill>
            </a:endParaRPr>
          </a:p>
          <a:p>
            <a:r>
              <a:rPr lang="en-GB" sz="2400" dirty="0">
                <a:solidFill>
                  <a:schemeClr val="tx1">
                    <a:lumMod val="75000"/>
                    <a:lumOff val="25000"/>
                  </a:schemeClr>
                </a:solidFill>
              </a:rPr>
              <a:t>Miss Purslow teaches full-time in Class 1/2P</a:t>
            </a:r>
          </a:p>
          <a:p>
            <a:r>
              <a:rPr lang="en-GB" sz="2400" dirty="0">
                <a:solidFill>
                  <a:schemeClr val="tx1">
                    <a:lumMod val="75000"/>
                    <a:lumOff val="25000"/>
                  </a:schemeClr>
                </a:solidFill>
              </a:rPr>
              <a:t> Mrs Holden and Miss Barry teach in Class 1/2HB</a:t>
            </a:r>
          </a:p>
          <a:p>
            <a:r>
              <a:rPr lang="en-GB" sz="1800" b="1" dirty="0">
                <a:solidFill>
                  <a:schemeClr val="tx1">
                    <a:lumMod val="75000"/>
                    <a:lumOff val="25000"/>
                  </a:schemeClr>
                </a:solidFill>
              </a:rPr>
              <a:t>Mrs Holden teaches every Monday and Tuesday and alternate Wednesdays. Miss Barry teaches every Thursday and Friday and alternate Wednesdays.</a:t>
            </a:r>
          </a:p>
          <a:p>
            <a:endParaRPr lang="en-GB" sz="1800" b="1" u="sng" dirty="0">
              <a:solidFill>
                <a:schemeClr val="tx1">
                  <a:lumMod val="75000"/>
                  <a:lumOff val="25000"/>
                </a:schemeClr>
              </a:solidFill>
            </a:endParaRPr>
          </a:p>
          <a:p>
            <a:endParaRPr lang="en-GB" sz="1800" b="1" i="1" u="sng" dirty="0">
              <a:solidFill>
                <a:schemeClr val="tx1">
                  <a:lumMod val="75000"/>
                  <a:lumOff val="25000"/>
                </a:schemeClr>
              </a:solidFill>
            </a:endParaRPr>
          </a:p>
          <a:p>
            <a:r>
              <a:rPr lang="en-GB" sz="2400" dirty="0">
                <a:solidFill>
                  <a:schemeClr val="tx1">
                    <a:lumMod val="75000"/>
                    <a:lumOff val="25000"/>
                  </a:schemeClr>
                </a:solidFill>
              </a:rPr>
              <a:t>Mrs Scott, Mrs Birch, Mrs Diaz and Mrs Bennett work within the phase. </a:t>
            </a:r>
          </a:p>
          <a:p>
            <a:r>
              <a:rPr lang="en-GB" sz="2400" dirty="0">
                <a:solidFill>
                  <a:schemeClr val="tx1">
                    <a:lumMod val="75000"/>
                    <a:lumOff val="25000"/>
                  </a:schemeClr>
                </a:solidFill>
              </a:rPr>
              <a:t>Mrs Power will teach music and computing on Thursdays in KS1.</a:t>
            </a:r>
            <a:endParaRPr lang="en-GB" sz="2400" dirty="0">
              <a:solidFill>
                <a:schemeClr val="tx1">
                  <a:lumMod val="65000"/>
                  <a:lumOff val="35000"/>
                </a:schemeClr>
              </a:solidFill>
            </a:endParaRPr>
          </a:p>
          <a:p>
            <a:endParaRPr lang="en-GB" sz="2800" dirty="0">
              <a:solidFill>
                <a:schemeClr val="tx1">
                  <a:lumMod val="65000"/>
                  <a:lumOff val="35000"/>
                </a:schemeClr>
              </a:solidFill>
            </a:endParaRPr>
          </a:p>
          <a:p>
            <a:endParaRPr lang="en-GB" sz="2800" dirty="0">
              <a:solidFill>
                <a:schemeClr val="tx1">
                  <a:lumMod val="65000"/>
                  <a:lumOff val="35000"/>
                </a:schemeClr>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0790" y="0"/>
            <a:ext cx="1786676" cy="15309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3007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86207"/>
            <a:ext cx="6336704" cy="1470025"/>
          </a:xfrm>
        </p:spPr>
        <p:txBody>
          <a:bodyPr/>
          <a:lstStyle/>
          <a:p>
            <a:r>
              <a:rPr lang="en-GB" dirty="0"/>
              <a:t>How to contact us</a:t>
            </a:r>
          </a:p>
        </p:txBody>
      </p:sp>
      <p:sp>
        <p:nvSpPr>
          <p:cNvPr id="3" name="Subtitle 2"/>
          <p:cNvSpPr>
            <a:spLocks noGrp="1"/>
          </p:cNvSpPr>
          <p:nvPr>
            <p:ph type="subTitle" idx="1"/>
          </p:nvPr>
        </p:nvSpPr>
        <p:spPr>
          <a:xfrm>
            <a:off x="107504" y="1543083"/>
            <a:ext cx="8856984" cy="5054269"/>
          </a:xfrm>
        </p:spPr>
        <p:txBody>
          <a:bodyPr>
            <a:normAutofit fontScale="70000" lnSpcReduction="20000"/>
          </a:bodyPr>
          <a:lstStyle/>
          <a:p>
            <a:r>
              <a:rPr lang="en-GB" dirty="0">
                <a:solidFill>
                  <a:schemeClr val="tx1">
                    <a:lumMod val="65000"/>
                    <a:lumOff val="35000"/>
                  </a:schemeClr>
                </a:solidFill>
              </a:rPr>
              <a:t>If you need to contact school in regards to reporting your child as ill or for any other absences due to medical reasons, please contact our school office on: 01663 797332. You may also email any enquiries relating to absences or holiday requests to our office staff: </a:t>
            </a:r>
            <a:r>
              <a:rPr lang="en-GB" dirty="0">
                <a:hlinkClick r:id="rId2"/>
              </a:rPr>
              <a:t>admin@disleyprimary.org.uk</a:t>
            </a:r>
            <a:endParaRPr lang="en-GB" dirty="0"/>
          </a:p>
          <a:p>
            <a:endParaRPr lang="en-GB" dirty="0">
              <a:solidFill>
                <a:schemeClr val="tx1">
                  <a:lumMod val="65000"/>
                  <a:lumOff val="35000"/>
                </a:schemeClr>
              </a:solidFill>
            </a:endParaRPr>
          </a:p>
          <a:p>
            <a:r>
              <a:rPr lang="en-GB" dirty="0">
                <a:solidFill>
                  <a:schemeClr val="tx1">
                    <a:lumMod val="65000"/>
                    <a:lumOff val="35000"/>
                  </a:schemeClr>
                </a:solidFill>
              </a:rPr>
              <a:t>If you require to communicate with your child’s class teacher(s) for any reason, please contact them via Class Dojo, by sending them a direct message. This will not always be monitored during school hours, therefore if the message is urgent please contact the school office.</a:t>
            </a:r>
          </a:p>
          <a:p>
            <a:endParaRPr lang="en-GB" dirty="0">
              <a:solidFill>
                <a:schemeClr val="tx1">
                  <a:lumMod val="65000"/>
                  <a:lumOff val="35000"/>
                </a:schemeClr>
              </a:solidFill>
            </a:endParaRPr>
          </a:p>
          <a:p>
            <a:r>
              <a:rPr lang="en-GB" dirty="0">
                <a:solidFill>
                  <a:schemeClr val="tx1">
                    <a:lumMod val="65000"/>
                    <a:lumOff val="35000"/>
                  </a:schemeClr>
                </a:solidFill>
              </a:rPr>
              <a:t>If you would like to contact the </a:t>
            </a:r>
            <a:r>
              <a:rPr lang="en-GB" b="1" dirty="0">
                <a:solidFill>
                  <a:schemeClr val="tx1">
                    <a:lumMod val="65000"/>
                    <a:lumOff val="35000"/>
                  </a:schemeClr>
                </a:solidFill>
              </a:rPr>
              <a:t>Year 1/2 Phase Leader (Miss Kemp) </a:t>
            </a:r>
            <a:r>
              <a:rPr lang="en-GB" dirty="0">
                <a:solidFill>
                  <a:schemeClr val="tx1">
                    <a:lumMod val="65000"/>
                    <a:lumOff val="35000"/>
                  </a:schemeClr>
                </a:solidFill>
              </a:rPr>
              <a:t>with any enquiries, please email:</a:t>
            </a:r>
          </a:p>
          <a:p>
            <a:endParaRPr lang="en-GB" dirty="0"/>
          </a:p>
          <a:p>
            <a:r>
              <a:rPr lang="en-GB" dirty="0">
                <a:solidFill>
                  <a:srgbClr val="0070C0"/>
                </a:solidFill>
              </a:rPr>
              <a:t> </a:t>
            </a:r>
            <a:r>
              <a:rPr lang="en-GB" dirty="0">
                <a:solidFill>
                  <a:srgbClr val="0070C0"/>
                </a:solidFill>
                <a:hlinkClick r:id="rId3"/>
              </a:rPr>
              <a:t>rkemp@disleyprimary.org.uk</a:t>
            </a:r>
            <a:r>
              <a:rPr lang="en-GB" dirty="0">
                <a:solidFill>
                  <a:srgbClr val="0070C0"/>
                </a:solidFill>
              </a:rPr>
              <a:t> </a:t>
            </a:r>
          </a:p>
          <a:p>
            <a:endParaRPr lang="en-GB" dirty="0"/>
          </a:p>
          <a:p>
            <a:endParaRPr lang="en-GB" dirty="0"/>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9657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53161"/>
            <a:ext cx="6840760" cy="1506554"/>
          </a:xfrm>
        </p:spPr>
        <p:txBody>
          <a:bodyPr>
            <a:normAutofit/>
          </a:bodyPr>
          <a:lstStyle/>
          <a:p>
            <a:r>
              <a:rPr lang="en-GB" dirty="0"/>
              <a:t>Parents’ Evening and Information Sharing</a:t>
            </a:r>
          </a:p>
        </p:txBody>
      </p:sp>
      <p:sp>
        <p:nvSpPr>
          <p:cNvPr id="3" name="Subtitle 2"/>
          <p:cNvSpPr>
            <a:spLocks noGrp="1"/>
          </p:cNvSpPr>
          <p:nvPr>
            <p:ph type="subTitle" idx="1"/>
          </p:nvPr>
        </p:nvSpPr>
        <p:spPr>
          <a:xfrm>
            <a:off x="251520" y="1632254"/>
            <a:ext cx="8568952" cy="4821082"/>
          </a:xfrm>
        </p:spPr>
        <p:txBody>
          <a:bodyPr>
            <a:normAutofit fontScale="77500" lnSpcReduction="20000"/>
          </a:bodyPr>
          <a:lstStyle/>
          <a:p>
            <a:r>
              <a:rPr lang="en-GB" dirty="0">
                <a:solidFill>
                  <a:schemeClr val="tx1">
                    <a:lumMod val="65000"/>
                    <a:lumOff val="35000"/>
                  </a:schemeClr>
                </a:solidFill>
              </a:rPr>
              <a:t>Throughout the school year, there will be </a:t>
            </a:r>
            <a:r>
              <a:rPr lang="en-GB" b="1" dirty="0">
                <a:solidFill>
                  <a:schemeClr val="tx1">
                    <a:lumMod val="65000"/>
                    <a:lumOff val="35000"/>
                  </a:schemeClr>
                </a:solidFill>
              </a:rPr>
              <a:t>3 points of information sharing </a:t>
            </a:r>
            <a:r>
              <a:rPr lang="en-GB" dirty="0">
                <a:solidFill>
                  <a:schemeClr val="tx1">
                    <a:lumMod val="65000"/>
                    <a:lumOff val="35000"/>
                  </a:schemeClr>
                </a:solidFill>
              </a:rPr>
              <a:t>regarding your child’s progress and attainment between yourselves and your child’s class teacher(s).</a:t>
            </a:r>
          </a:p>
          <a:p>
            <a:endParaRPr lang="en-GB" dirty="0">
              <a:solidFill>
                <a:schemeClr val="tx1">
                  <a:lumMod val="65000"/>
                  <a:lumOff val="35000"/>
                </a:schemeClr>
              </a:solidFill>
            </a:endParaRPr>
          </a:p>
          <a:p>
            <a:r>
              <a:rPr lang="en-GB" dirty="0">
                <a:solidFill>
                  <a:schemeClr val="tx1">
                    <a:lumMod val="65000"/>
                    <a:lumOff val="35000"/>
                  </a:schemeClr>
                </a:solidFill>
              </a:rPr>
              <a:t>You will be invited to attend a parents’ evening in October and March and both of these will be held in your child’s classroom. Dates for these will be shared in due course. You will also </a:t>
            </a:r>
            <a:r>
              <a:rPr lang="en-GB" b="1" dirty="0">
                <a:solidFill>
                  <a:schemeClr val="tx1">
                    <a:lumMod val="65000"/>
                    <a:lumOff val="35000"/>
                  </a:schemeClr>
                </a:solidFill>
              </a:rPr>
              <a:t>receive a school report </a:t>
            </a:r>
            <a:r>
              <a:rPr lang="en-GB" dirty="0">
                <a:solidFill>
                  <a:schemeClr val="tx1">
                    <a:lumMod val="65000"/>
                    <a:lumOff val="35000"/>
                  </a:schemeClr>
                </a:solidFill>
              </a:rPr>
              <a:t>detailing your child’s progress and attainment at the end of the academic year, this will be the </a:t>
            </a:r>
            <a:r>
              <a:rPr lang="en-GB" b="1" dirty="0">
                <a:solidFill>
                  <a:schemeClr val="tx1">
                    <a:lumMod val="65000"/>
                    <a:lumOff val="35000"/>
                  </a:schemeClr>
                </a:solidFill>
              </a:rPr>
              <a:t>third point</a:t>
            </a:r>
            <a:r>
              <a:rPr lang="en-GB" dirty="0">
                <a:solidFill>
                  <a:schemeClr val="tx1">
                    <a:lumMod val="65000"/>
                    <a:lumOff val="35000"/>
                  </a:schemeClr>
                </a:solidFill>
              </a:rPr>
              <a:t> of information sharing. </a:t>
            </a:r>
          </a:p>
          <a:p>
            <a:endParaRPr lang="en-GB" dirty="0">
              <a:solidFill>
                <a:schemeClr val="tx1">
                  <a:lumMod val="65000"/>
                  <a:lumOff val="35000"/>
                </a:schemeClr>
              </a:solidFill>
            </a:endParaRPr>
          </a:p>
          <a:p>
            <a:r>
              <a:rPr lang="en-GB" b="1" dirty="0">
                <a:solidFill>
                  <a:schemeClr val="tx1">
                    <a:lumMod val="65000"/>
                    <a:lumOff val="35000"/>
                  </a:schemeClr>
                </a:solidFill>
              </a:rPr>
              <a:t>Parents will also be invited into school </a:t>
            </a:r>
            <a:r>
              <a:rPr lang="en-GB" dirty="0">
                <a:solidFill>
                  <a:schemeClr val="tx1">
                    <a:lumMod val="65000"/>
                    <a:lumOff val="35000"/>
                  </a:schemeClr>
                </a:solidFill>
              </a:rPr>
              <a:t>on several occasions throughout the academic year to attend Value Assemblies, Nativity Performances and celebrations of work!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116632"/>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3538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7235699" cy="1470025"/>
          </a:xfrm>
        </p:spPr>
        <p:txBody>
          <a:bodyPr/>
          <a:lstStyle/>
          <a:p>
            <a:r>
              <a:rPr lang="en-GB" dirty="0"/>
              <a:t>School Website and Class Page</a:t>
            </a:r>
          </a:p>
        </p:txBody>
      </p:sp>
      <p:sp>
        <p:nvSpPr>
          <p:cNvPr id="3" name="Subtitle 2"/>
          <p:cNvSpPr>
            <a:spLocks noGrp="1"/>
          </p:cNvSpPr>
          <p:nvPr>
            <p:ph type="subTitle" idx="1"/>
          </p:nvPr>
        </p:nvSpPr>
        <p:spPr>
          <a:xfrm>
            <a:off x="179512" y="1628800"/>
            <a:ext cx="8785573" cy="4752528"/>
          </a:xfrm>
        </p:spPr>
        <p:txBody>
          <a:bodyPr>
            <a:normAutofit/>
          </a:bodyPr>
          <a:lstStyle/>
          <a:p>
            <a:r>
              <a:rPr lang="en-GB" dirty="0">
                <a:solidFill>
                  <a:schemeClr val="tx1">
                    <a:lumMod val="75000"/>
                    <a:lumOff val="25000"/>
                  </a:schemeClr>
                </a:solidFill>
              </a:rPr>
              <a:t>All information regarding </a:t>
            </a:r>
            <a:r>
              <a:rPr lang="en-GB" b="1" dirty="0">
                <a:solidFill>
                  <a:schemeClr val="tx1">
                    <a:lumMod val="75000"/>
                    <a:lumOff val="25000"/>
                  </a:schemeClr>
                </a:solidFill>
              </a:rPr>
              <a:t>policies, curriculum, parent pay and holiday lists are available our school website </a:t>
            </a:r>
            <a:r>
              <a:rPr lang="en-GB" b="1" dirty="0">
                <a:solidFill>
                  <a:schemeClr val="tx1">
                    <a:lumMod val="75000"/>
                    <a:lumOff val="25000"/>
                  </a:schemeClr>
                </a:solidFill>
                <a:hlinkClick r:id="rId2"/>
              </a:rPr>
              <a:t>https://www.disleyprimary.org.uk</a:t>
            </a:r>
            <a:r>
              <a:rPr lang="en-GB" dirty="0">
                <a:solidFill>
                  <a:schemeClr val="tx1">
                    <a:lumMod val="75000"/>
                    <a:lumOff val="25000"/>
                  </a:schemeClr>
                </a:solidFill>
              </a:rPr>
              <a:t>. </a:t>
            </a:r>
          </a:p>
          <a:p>
            <a:r>
              <a:rPr lang="en-GB" dirty="0">
                <a:solidFill>
                  <a:schemeClr val="tx1">
                    <a:lumMod val="75000"/>
                    <a:lumOff val="25000"/>
                  </a:schemeClr>
                </a:solidFill>
              </a:rPr>
              <a:t>All classes also have their own </a:t>
            </a:r>
            <a:r>
              <a:rPr lang="en-GB" b="1" dirty="0">
                <a:solidFill>
                  <a:schemeClr val="tx1">
                    <a:lumMod val="75000"/>
                    <a:lumOff val="25000"/>
                  </a:schemeClr>
                </a:solidFill>
              </a:rPr>
              <a:t>class page </a:t>
            </a:r>
            <a:r>
              <a:rPr lang="en-GB" dirty="0">
                <a:solidFill>
                  <a:schemeClr val="tx1">
                    <a:lumMod val="75000"/>
                    <a:lumOff val="25000"/>
                  </a:schemeClr>
                </a:solidFill>
              </a:rPr>
              <a:t>housed in the ‘children’ tab on the school website home page. All </a:t>
            </a:r>
            <a:r>
              <a:rPr lang="en-GB" b="1" dirty="0">
                <a:solidFill>
                  <a:schemeClr val="tx1">
                    <a:lumMod val="75000"/>
                    <a:lumOff val="25000"/>
                  </a:schemeClr>
                </a:solidFill>
              </a:rPr>
              <a:t>timetables and relevant information regarding learning such as our topic ‘Knowledge Organisers</a:t>
            </a:r>
            <a:r>
              <a:rPr lang="en-GB" dirty="0">
                <a:solidFill>
                  <a:schemeClr val="tx1">
                    <a:lumMod val="75000"/>
                    <a:lumOff val="25000"/>
                  </a:schemeClr>
                </a:solidFill>
              </a:rPr>
              <a:t>’ will be available on the class page. </a:t>
            </a:r>
          </a:p>
          <a:p>
            <a:pPr fontAlgn="t"/>
            <a:r>
              <a:rPr lang="en-GB" dirty="0"/>
              <a:t> </a:t>
            </a:r>
          </a:p>
          <a:p>
            <a:endParaRPr lang="en-GB" dirty="0">
              <a:solidFill>
                <a:schemeClr val="tx1">
                  <a:lumMod val="75000"/>
                  <a:lumOff val="25000"/>
                </a:schemeClr>
              </a:solidFill>
            </a:endParaRP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93120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73058"/>
            <a:ext cx="7235699" cy="1470025"/>
          </a:xfrm>
        </p:spPr>
        <p:txBody>
          <a:bodyPr/>
          <a:lstStyle/>
          <a:p>
            <a:r>
              <a:rPr lang="en-GB" dirty="0"/>
              <a:t>Official Assessments</a:t>
            </a:r>
          </a:p>
        </p:txBody>
      </p:sp>
      <p:sp>
        <p:nvSpPr>
          <p:cNvPr id="3" name="Subtitle 2"/>
          <p:cNvSpPr>
            <a:spLocks noGrp="1"/>
          </p:cNvSpPr>
          <p:nvPr>
            <p:ph type="subTitle" idx="1"/>
          </p:nvPr>
        </p:nvSpPr>
        <p:spPr>
          <a:xfrm>
            <a:off x="179512" y="1543083"/>
            <a:ext cx="8712968" cy="4824536"/>
          </a:xfrm>
        </p:spPr>
        <p:txBody>
          <a:bodyPr>
            <a:normAutofit fontScale="92500" lnSpcReduction="20000"/>
          </a:bodyPr>
          <a:lstStyle/>
          <a:p>
            <a:r>
              <a:rPr lang="en-GB" dirty="0">
                <a:solidFill>
                  <a:schemeClr val="tx1">
                    <a:lumMod val="65000"/>
                    <a:lumOff val="35000"/>
                  </a:schemeClr>
                </a:solidFill>
              </a:rPr>
              <a:t>The children will </a:t>
            </a:r>
            <a:r>
              <a:rPr lang="en-GB" b="1" dirty="0">
                <a:solidFill>
                  <a:schemeClr val="tx1">
                    <a:lumMod val="65000"/>
                    <a:lumOff val="35000"/>
                  </a:schemeClr>
                </a:solidFill>
              </a:rPr>
              <a:t>complete assessments every term in English and Maths</a:t>
            </a:r>
            <a:r>
              <a:rPr lang="en-GB" dirty="0">
                <a:solidFill>
                  <a:schemeClr val="tx1">
                    <a:lumMod val="65000"/>
                    <a:lumOff val="35000"/>
                  </a:schemeClr>
                </a:solidFill>
              </a:rPr>
              <a:t>. Other subjects will be assessed </a:t>
            </a:r>
            <a:r>
              <a:rPr lang="en-GB" b="1" dirty="0">
                <a:solidFill>
                  <a:schemeClr val="tx1">
                    <a:lumMod val="65000"/>
                    <a:lumOff val="35000"/>
                  </a:schemeClr>
                </a:solidFill>
              </a:rPr>
              <a:t>at the end of each topic.</a:t>
            </a:r>
            <a:r>
              <a:rPr lang="en-GB" dirty="0">
                <a:solidFill>
                  <a:schemeClr val="tx1">
                    <a:lumMod val="65000"/>
                    <a:lumOff val="35000"/>
                  </a:schemeClr>
                </a:solidFill>
              </a:rPr>
              <a:t> These assessments will be used to best support future planning and provision to best enhance children’s learning. </a:t>
            </a:r>
          </a:p>
          <a:p>
            <a:r>
              <a:rPr lang="en-GB" dirty="0">
                <a:solidFill>
                  <a:schemeClr val="tx1">
                    <a:lumMod val="65000"/>
                    <a:lumOff val="35000"/>
                  </a:schemeClr>
                </a:solidFill>
              </a:rPr>
              <a:t>SATs in KS1 are no longer statutory. However, we will still complete them in the Summer Term of Year 2 and use these to inform our end of year assessment.</a:t>
            </a:r>
          </a:p>
          <a:p>
            <a:endParaRPr lang="en-GB" dirty="0">
              <a:solidFill>
                <a:schemeClr val="tx1">
                  <a:lumMod val="65000"/>
                  <a:lumOff val="35000"/>
                </a:schemeClr>
              </a:solidFill>
            </a:endParaRPr>
          </a:p>
          <a:p>
            <a:r>
              <a:rPr lang="en-GB" b="1" dirty="0">
                <a:solidFill>
                  <a:schemeClr val="tx1">
                    <a:lumMod val="75000"/>
                    <a:lumOff val="25000"/>
                  </a:schemeClr>
                </a:solidFill>
              </a:rPr>
              <a:t>Year 1 children </a:t>
            </a:r>
            <a:r>
              <a:rPr lang="en-GB" dirty="0">
                <a:solidFill>
                  <a:schemeClr val="tx1">
                    <a:lumMod val="75000"/>
                    <a:lumOff val="25000"/>
                  </a:schemeClr>
                </a:solidFill>
              </a:rPr>
              <a:t>will complete a </a:t>
            </a:r>
            <a:r>
              <a:rPr lang="en-GB" b="1" dirty="0">
                <a:solidFill>
                  <a:schemeClr val="tx1">
                    <a:lumMod val="75000"/>
                    <a:lumOff val="25000"/>
                  </a:schemeClr>
                </a:solidFill>
              </a:rPr>
              <a:t>Phonics Screening Check </a:t>
            </a:r>
            <a:r>
              <a:rPr lang="en-GB" dirty="0">
                <a:solidFill>
                  <a:schemeClr val="tx1">
                    <a:lumMod val="75000"/>
                    <a:lumOff val="25000"/>
                  </a:schemeClr>
                </a:solidFill>
              </a:rPr>
              <a:t>in the Summer Term. Details regarding this will be provided to parents nearer the time.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6716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260648"/>
            <a:ext cx="5974432" cy="1470025"/>
          </a:xfrm>
        </p:spPr>
        <p:txBody>
          <a:bodyPr>
            <a:normAutofit/>
          </a:bodyPr>
          <a:lstStyle/>
          <a:p>
            <a:r>
              <a:rPr lang="en-GB" sz="6600" dirty="0"/>
              <a:t>PE Days</a:t>
            </a:r>
          </a:p>
        </p:txBody>
      </p:sp>
      <p:sp>
        <p:nvSpPr>
          <p:cNvPr id="3" name="Subtitle 2"/>
          <p:cNvSpPr>
            <a:spLocks noGrp="1"/>
          </p:cNvSpPr>
          <p:nvPr>
            <p:ph type="subTitle" idx="1"/>
          </p:nvPr>
        </p:nvSpPr>
        <p:spPr>
          <a:xfrm>
            <a:off x="179512" y="1721382"/>
            <a:ext cx="8784976" cy="4392488"/>
          </a:xfrm>
        </p:spPr>
        <p:txBody>
          <a:bodyPr>
            <a:normAutofit fontScale="85000" lnSpcReduction="20000"/>
          </a:bodyPr>
          <a:lstStyle/>
          <a:p>
            <a:r>
              <a:rPr lang="en-GB" dirty="0">
                <a:solidFill>
                  <a:schemeClr val="tx1">
                    <a:lumMod val="75000"/>
                    <a:lumOff val="25000"/>
                  </a:schemeClr>
                </a:solidFill>
              </a:rPr>
              <a:t>All three classes will have a PE session </a:t>
            </a:r>
            <a:r>
              <a:rPr lang="en-GB" b="1" dirty="0">
                <a:solidFill>
                  <a:schemeClr val="tx1">
                    <a:lumMod val="75000"/>
                    <a:lumOff val="25000"/>
                  </a:schemeClr>
                </a:solidFill>
              </a:rPr>
              <a:t>EVERY</a:t>
            </a:r>
            <a:r>
              <a:rPr lang="en-GB" dirty="0">
                <a:solidFill>
                  <a:schemeClr val="tx1">
                    <a:lumMod val="75000"/>
                    <a:lumOff val="25000"/>
                  </a:schemeClr>
                </a:solidFill>
              </a:rPr>
              <a:t> </a:t>
            </a:r>
            <a:r>
              <a:rPr lang="en-GB" b="1" dirty="0">
                <a:solidFill>
                  <a:schemeClr val="tx1">
                    <a:lumMod val="75000"/>
                    <a:lumOff val="25000"/>
                  </a:schemeClr>
                </a:solidFill>
              </a:rPr>
              <a:t>Tuesday</a:t>
            </a:r>
            <a:r>
              <a:rPr lang="en-GB" dirty="0">
                <a:solidFill>
                  <a:schemeClr val="tx1">
                    <a:lumMod val="75000"/>
                    <a:lumOff val="25000"/>
                  </a:schemeClr>
                </a:solidFill>
              </a:rPr>
              <a:t> with their class teacher.</a:t>
            </a:r>
          </a:p>
          <a:p>
            <a:endParaRPr lang="en-GB" dirty="0">
              <a:solidFill>
                <a:schemeClr val="tx1">
                  <a:lumMod val="75000"/>
                  <a:lumOff val="25000"/>
                </a:schemeClr>
              </a:solidFill>
            </a:endParaRPr>
          </a:p>
          <a:p>
            <a:r>
              <a:rPr lang="en-GB" dirty="0">
                <a:solidFill>
                  <a:schemeClr val="tx1">
                    <a:lumMod val="75000"/>
                    <a:lumOff val="25000"/>
                  </a:schemeClr>
                </a:solidFill>
              </a:rPr>
              <a:t>Stockport County will also teach PE to </a:t>
            </a:r>
            <a:r>
              <a:rPr lang="en-GB" b="1" dirty="0">
                <a:solidFill>
                  <a:schemeClr val="tx1">
                    <a:lumMod val="75000"/>
                    <a:lumOff val="25000"/>
                  </a:schemeClr>
                </a:solidFill>
              </a:rPr>
              <a:t>all three classes EVERY Thursday. </a:t>
            </a:r>
          </a:p>
          <a:p>
            <a:r>
              <a:rPr lang="en-GB" b="1" dirty="0">
                <a:solidFill>
                  <a:schemeClr val="tx1">
                    <a:lumMod val="75000"/>
                    <a:lumOff val="25000"/>
                  </a:schemeClr>
                </a:solidFill>
              </a:rPr>
              <a:t> </a:t>
            </a:r>
            <a:endParaRPr lang="en-GB" sz="3000" i="1" dirty="0">
              <a:solidFill>
                <a:schemeClr val="tx1">
                  <a:lumMod val="75000"/>
                  <a:lumOff val="25000"/>
                </a:schemeClr>
              </a:solidFill>
            </a:endParaRPr>
          </a:p>
          <a:p>
            <a:r>
              <a:rPr lang="en-GB" sz="3000" b="1" dirty="0">
                <a:solidFill>
                  <a:schemeClr val="tx1">
                    <a:lumMod val="75000"/>
                    <a:lumOff val="25000"/>
                  </a:schemeClr>
                </a:solidFill>
              </a:rPr>
              <a:t>Children are required to come to school in their PE kits on their allocated PE days. </a:t>
            </a:r>
            <a:r>
              <a:rPr lang="en-GB" sz="3000" dirty="0">
                <a:solidFill>
                  <a:schemeClr val="tx1">
                    <a:lumMod val="75000"/>
                    <a:lumOff val="25000"/>
                  </a:schemeClr>
                </a:solidFill>
              </a:rPr>
              <a:t>We kindly ask all parents to ensure their child has a spare change of clothes that is kept in school on their peg to change if their PE kits become wet or dirty. Please ensure that </a:t>
            </a:r>
            <a:r>
              <a:rPr lang="en-GB" sz="3000" b="1" dirty="0">
                <a:solidFill>
                  <a:schemeClr val="tx1">
                    <a:lumMod val="75000"/>
                    <a:lumOff val="25000"/>
                  </a:schemeClr>
                </a:solidFill>
              </a:rPr>
              <a:t>hair is tied up </a:t>
            </a:r>
            <a:r>
              <a:rPr lang="en-GB" sz="3000" dirty="0">
                <a:solidFill>
                  <a:schemeClr val="tx1">
                    <a:lumMod val="75000"/>
                    <a:lumOff val="25000"/>
                  </a:schemeClr>
                </a:solidFill>
              </a:rPr>
              <a:t>and </a:t>
            </a:r>
            <a:r>
              <a:rPr lang="en-GB" sz="3000" b="1" dirty="0">
                <a:solidFill>
                  <a:schemeClr val="tx1">
                    <a:lumMod val="75000"/>
                    <a:lumOff val="25000"/>
                  </a:schemeClr>
                </a:solidFill>
              </a:rPr>
              <a:t>earrings are removed </a:t>
            </a:r>
            <a:r>
              <a:rPr lang="en-GB" sz="3000" dirty="0">
                <a:solidFill>
                  <a:schemeClr val="tx1">
                    <a:lumMod val="75000"/>
                    <a:lumOff val="25000"/>
                  </a:schemeClr>
                </a:solidFill>
              </a:rPr>
              <a:t>on PE days.</a:t>
            </a:r>
            <a:endParaRPr lang="en-GB" sz="3000" b="1" dirty="0">
              <a:solidFill>
                <a:schemeClr val="tx1">
                  <a:lumMod val="75000"/>
                  <a:lumOff val="2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116632"/>
            <a:ext cx="1872208" cy="1604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537188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9924" y="34465"/>
            <a:ext cx="1860058" cy="1594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611560" y="-18731"/>
            <a:ext cx="7056784" cy="1470025"/>
          </a:xfrm>
        </p:spPr>
        <p:txBody>
          <a:bodyPr>
            <a:normAutofit/>
          </a:bodyPr>
          <a:lstStyle/>
          <a:p>
            <a:r>
              <a:rPr lang="en-GB" sz="4000" dirty="0"/>
              <a:t>Reading Books and Reading Records</a:t>
            </a:r>
          </a:p>
        </p:txBody>
      </p:sp>
      <p:sp>
        <p:nvSpPr>
          <p:cNvPr id="3" name="Subtitle 2"/>
          <p:cNvSpPr>
            <a:spLocks noGrp="1"/>
          </p:cNvSpPr>
          <p:nvPr>
            <p:ph type="subTitle" idx="1"/>
          </p:nvPr>
        </p:nvSpPr>
        <p:spPr>
          <a:xfrm>
            <a:off x="179512" y="1196752"/>
            <a:ext cx="8820470" cy="5472608"/>
          </a:xfrm>
        </p:spPr>
        <p:txBody>
          <a:bodyPr>
            <a:noAutofit/>
          </a:bodyPr>
          <a:lstStyle/>
          <a:p>
            <a:r>
              <a:rPr lang="en-GB" sz="2400" dirty="0">
                <a:solidFill>
                  <a:schemeClr val="tx1">
                    <a:lumMod val="75000"/>
                    <a:lumOff val="25000"/>
                  </a:schemeClr>
                </a:solidFill>
              </a:rPr>
              <a:t>The children will be given a wallet containing their Reading Record, Monster Phonics book, Reading for Pleasure book and a Homework Record book.</a:t>
            </a:r>
          </a:p>
          <a:p>
            <a:r>
              <a:rPr lang="en-GB" sz="2400" dirty="0">
                <a:solidFill>
                  <a:schemeClr val="tx1">
                    <a:lumMod val="75000"/>
                    <a:lumOff val="25000"/>
                  </a:schemeClr>
                </a:solidFill>
              </a:rPr>
              <a:t>Each Friday we will collect in these wallets in order to change books.</a:t>
            </a:r>
          </a:p>
          <a:p>
            <a:r>
              <a:rPr lang="en-GB" sz="2400" dirty="0">
                <a:solidFill>
                  <a:schemeClr val="tx1">
                    <a:lumMod val="75000"/>
                    <a:lumOff val="25000"/>
                  </a:schemeClr>
                </a:solidFill>
              </a:rPr>
              <a:t>Please </a:t>
            </a:r>
            <a:r>
              <a:rPr lang="en-GB" sz="2400" b="1" dirty="0">
                <a:solidFill>
                  <a:schemeClr val="tx1">
                    <a:lumMod val="75000"/>
                    <a:lumOff val="25000"/>
                  </a:schemeClr>
                </a:solidFill>
              </a:rPr>
              <a:t>date, sign and write a comment </a:t>
            </a:r>
            <a:r>
              <a:rPr lang="en-GB" sz="2400" dirty="0">
                <a:solidFill>
                  <a:schemeClr val="tx1">
                    <a:lumMod val="75000"/>
                    <a:lumOff val="25000"/>
                  </a:schemeClr>
                </a:solidFill>
              </a:rPr>
              <a:t>in your child’s reading record </a:t>
            </a:r>
            <a:r>
              <a:rPr lang="en-GB" sz="2400" b="1" dirty="0">
                <a:solidFill>
                  <a:schemeClr val="tx1">
                    <a:lumMod val="75000"/>
                    <a:lumOff val="25000"/>
                  </a:schemeClr>
                </a:solidFill>
              </a:rPr>
              <a:t>EVERY time you read with your child. </a:t>
            </a:r>
            <a:r>
              <a:rPr lang="en-GB" sz="2400" dirty="0">
                <a:solidFill>
                  <a:schemeClr val="tx1">
                    <a:lumMod val="75000"/>
                    <a:lumOff val="25000"/>
                  </a:schemeClr>
                </a:solidFill>
              </a:rPr>
              <a:t>If their Monster Phonics book has not been recorded as read </a:t>
            </a:r>
            <a:r>
              <a:rPr lang="en-GB" sz="2400" b="1" dirty="0">
                <a:solidFill>
                  <a:schemeClr val="tx1">
                    <a:lumMod val="75000"/>
                    <a:lumOff val="25000"/>
                  </a:schemeClr>
                </a:solidFill>
              </a:rPr>
              <a:t>on at least three separate occasions </a:t>
            </a:r>
            <a:r>
              <a:rPr lang="en-GB" sz="2400" dirty="0">
                <a:solidFill>
                  <a:schemeClr val="tx1">
                    <a:lumMod val="75000"/>
                    <a:lumOff val="25000"/>
                  </a:schemeClr>
                </a:solidFill>
              </a:rPr>
              <a:t>then it </a:t>
            </a:r>
            <a:r>
              <a:rPr lang="en-GB" sz="2400" b="1" dirty="0">
                <a:solidFill>
                  <a:schemeClr val="tx1">
                    <a:lumMod val="75000"/>
                    <a:lumOff val="25000"/>
                  </a:schemeClr>
                </a:solidFill>
              </a:rPr>
              <a:t>will not be changed. </a:t>
            </a:r>
            <a:r>
              <a:rPr lang="en-GB" sz="2400" dirty="0">
                <a:solidFill>
                  <a:schemeClr val="tx1">
                    <a:lumMod val="75000"/>
                    <a:lumOff val="25000"/>
                  </a:schemeClr>
                </a:solidFill>
              </a:rPr>
              <a:t>This is to ensure that all </a:t>
            </a:r>
            <a:r>
              <a:rPr lang="en-GB" sz="2400" b="1" dirty="0">
                <a:solidFill>
                  <a:schemeClr val="tx1">
                    <a:lumMod val="75000"/>
                    <a:lumOff val="25000"/>
                  </a:schemeClr>
                </a:solidFill>
              </a:rPr>
              <a:t>new sounds and vocabulary is learnt consistently </a:t>
            </a:r>
            <a:r>
              <a:rPr lang="en-GB" sz="2400" dirty="0">
                <a:solidFill>
                  <a:schemeClr val="tx1">
                    <a:lumMod val="75000"/>
                    <a:lumOff val="25000"/>
                  </a:schemeClr>
                </a:solidFill>
              </a:rPr>
              <a:t>and stored in the </a:t>
            </a:r>
            <a:r>
              <a:rPr lang="en-GB" sz="2400" b="1" dirty="0">
                <a:solidFill>
                  <a:schemeClr val="tx1">
                    <a:lumMod val="75000"/>
                    <a:lumOff val="25000"/>
                  </a:schemeClr>
                </a:solidFill>
              </a:rPr>
              <a:t>children’s long term memory</a:t>
            </a:r>
            <a:r>
              <a:rPr lang="en-GB" sz="2400" dirty="0">
                <a:solidFill>
                  <a:schemeClr val="tx1">
                    <a:lumMod val="75000"/>
                    <a:lumOff val="25000"/>
                  </a:schemeClr>
                </a:solidFill>
              </a:rPr>
              <a:t>, also </a:t>
            </a:r>
            <a:r>
              <a:rPr lang="en-GB" sz="2400" b="1" dirty="0">
                <a:solidFill>
                  <a:schemeClr val="tx1">
                    <a:lumMod val="75000"/>
                    <a:lumOff val="25000"/>
                  </a:schemeClr>
                </a:solidFill>
              </a:rPr>
              <a:t>supporting spelling alongside reading</a:t>
            </a:r>
            <a:r>
              <a:rPr lang="en-GB" sz="2400" dirty="0">
                <a:solidFill>
                  <a:schemeClr val="tx1">
                    <a:lumMod val="75000"/>
                    <a:lumOff val="25000"/>
                  </a:schemeClr>
                </a:solidFill>
              </a:rPr>
              <a:t>. By reading a book 3 times, this also </a:t>
            </a:r>
            <a:r>
              <a:rPr lang="en-GB" sz="2400" b="1" dirty="0">
                <a:solidFill>
                  <a:schemeClr val="tx1">
                    <a:lumMod val="75000"/>
                    <a:lumOff val="25000"/>
                  </a:schemeClr>
                </a:solidFill>
              </a:rPr>
              <a:t>supports children’s fluency, comprehension and narrative skills when writing</a:t>
            </a:r>
            <a:r>
              <a:rPr lang="en-GB" sz="2400" dirty="0">
                <a:solidFill>
                  <a:schemeClr val="tx1">
                    <a:lumMod val="75000"/>
                    <a:lumOff val="25000"/>
                  </a:schemeClr>
                </a:solidFill>
              </a:rPr>
              <a:t>. The children will be responsible for changing their own Reading for Pleasure Books.</a:t>
            </a:r>
          </a:p>
        </p:txBody>
      </p:sp>
    </p:spTree>
    <p:extLst>
      <p:ext uri="{BB962C8B-B14F-4D97-AF65-F5344CB8AC3E}">
        <p14:creationId xmlns:p14="http://schemas.microsoft.com/office/powerpoint/2010/main" val="345407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332656"/>
            <a:ext cx="7128792" cy="1470025"/>
          </a:xfrm>
        </p:spPr>
        <p:txBody>
          <a:bodyPr/>
          <a:lstStyle/>
          <a:p>
            <a:r>
              <a:rPr lang="en-GB" dirty="0"/>
              <a:t>Homework </a:t>
            </a:r>
          </a:p>
        </p:txBody>
      </p:sp>
      <p:sp>
        <p:nvSpPr>
          <p:cNvPr id="3" name="Subtitle 2"/>
          <p:cNvSpPr>
            <a:spLocks noGrp="1"/>
          </p:cNvSpPr>
          <p:nvPr>
            <p:ph type="subTitle" idx="1"/>
          </p:nvPr>
        </p:nvSpPr>
        <p:spPr>
          <a:xfrm>
            <a:off x="107504" y="1628800"/>
            <a:ext cx="8856984" cy="4896544"/>
          </a:xfrm>
        </p:spPr>
        <p:txBody>
          <a:bodyPr>
            <a:normAutofit fontScale="70000" lnSpcReduction="20000"/>
          </a:bodyPr>
          <a:lstStyle/>
          <a:p>
            <a:r>
              <a:rPr lang="en-GB" dirty="0">
                <a:solidFill>
                  <a:schemeClr val="tx1">
                    <a:lumMod val="75000"/>
                    <a:lumOff val="25000"/>
                  </a:schemeClr>
                </a:solidFill>
              </a:rPr>
              <a:t>Children will be sent home with a </a:t>
            </a:r>
            <a:r>
              <a:rPr lang="en-GB" b="1" dirty="0">
                <a:solidFill>
                  <a:schemeClr val="tx1">
                    <a:lumMod val="75000"/>
                    <a:lumOff val="25000"/>
                  </a:schemeClr>
                </a:solidFill>
              </a:rPr>
              <a:t>Year 1/2 Homework Bingo Board </a:t>
            </a:r>
            <a:r>
              <a:rPr lang="en-GB" dirty="0">
                <a:solidFill>
                  <a:schemeClr val="tx1">
                    <a:lumMod val="75000"/>
                    <a:lumOff val="25000"/>
                  </a:schemeClr>
                </a:solidFill>
              </a:rPr>
              <a:t>every half term. The Homework Bingo Board consists of </a:t>
            </a:r>
            <a:r>
              <a:rPr lang="en-GB" b="1" dirty="0">
                <a:solidFill>
                  <a:schemeClr val="tx1">
                    <a:lumMod val="75000"/>
                    <a:lumOff val="25000"/>
                  </a:schemeClr>
                </a:solidFill>
              </a:rPr>
              <a:t>9 homework tasks</a:t>
            </a:r>
            <a:r>
              <a:rPr lang="en-GB" dirty="0">
                <a:solidFill>
                  <a:schemeClr val="tx1">
                    <a:lumMod val="75000"/>
                    <a:lumOff val="25000"/>
                  </a:schemeClr>
                </a:solidFill>
              </a:rPr>
              <a:t>, which include </a:t>
            </a:r>
            <a:r>
              <a:rPr lang="en-GB" b="1" dirty="0">
                <a:solidFill>
                  <a:schemeClr val="tx1">
                    <a:lumMod val="75000"/>
                    <a:lumOff val="25000"/>
                  </a:schemeClr>
                </a:solidFill>
              </a:rPr>
              <a:t>phonics/reading, maths, spellings, writing, science and other creative topic-related work.</a:t>
            </a:r>
            <a:r>
              <a:rPr lang="en-GB" dirty="0">
                <a:solidFill>
                  <a:schemeClr val="tx1">
                    <a:lumMod val="75000"/>
                    <a:lumOff val="25000"/>
                  </a:schemeClr>
                </a:solidFill>
              </a:rPr>
              <a:t> The children can choose which tasks they would like to complete every week. There is no limit to the amount of homework the children complete every week, however our </a:t>
            </a:r>
            <a:r>
              <a:rPr lang="en-GB" b="1" dirty="0">
                <a:solidFill>
                  <a:schemeClr val="tx1">
                    <a:lumMod val="75000"/>
                    <a:lumOff val="25000"/>
                  </a:schemeClr>
                </a:solidFill>
              </a:rPr>
              <a:t>expectations for homework are for children to have read at least 3 times a week. </a:t>
            </a:r>
          </a:p>
          <a:p>
            <a:endParaRPr lang="en-GB" b="1" dirty="0">
              <a:solidFill>
                <a:schemeClr val="tx1">
                  <a:lumMod val="75000"/>
                  <a:lumOff val="25000"/>
                </a:schemeClr>
              </a:solidFill>
            </a:endParaRPr>
          </a:p>
          <a:p>
            <a:r>
              <a:rPr lang="en-GB" b="1" dirty="0">
                <a:solidFill>
                  <a:schemeClr val="tx1">
                    <a:lumMod val="75000"/>
                    <a:lumOff val="25000"/>
                  </a:schemeClr>
                </a:solidFill>
              </a:rPr>
              <a:t>Any homework activities should be presented in the homework book.</a:t>
            </a:r>
          </a:p>
          <a:p>
            <a:endParaRPr lang="en-GB" b="1" dirty="0">
              <a:solidFill>
                <a:schemeClr val="tx1">
                  <a:lumMod val="75000"/>
                  <a:lumOff val="25000"/>
                </a:schemeClr>
              </a:solidFill>
            </a:endParaRPr>
          </a:p>
          <a:p>
            <a:r>
              <a:rPr lang="en-GB" dirty="0">
                <a:solidFill>
                  <a:schemeClr val="tx1">
                    <a:lumMod val="75000"/>
                    <a:lumOff val="25000"/>
                  </a:schemeClr>
                </a:solidFill>
              </a:rPr>
              <a:t>On the top of the homework bingo boards there is a half-termly spelling list consisting of words containing sounds that the children have learned the previous week. These will be </a:t>
            </a:r>
            <a:r>
              <a:rPr lang="en-GB" b="1" dirty="0">
                <a:solidFill>
                  <a:schemeClr val="tx1">
                    <a:lumMod val="75000"/>
                    <a:lumOff val="25000"/>
                  </a:schemeClr>
                </a:solidFill>
              </a:rPr>
              <a:t>tested</a:t>
            </a:r>
            <a:r>
              <a:rPr lang="en-GB" dirty="0">
                <a:solidFill>
                  <a:schemeClr val="tx1">
                    <a:lumMod val="75000"/>
                    <a:lumOff val="25000"/>
                  </a:schemeClr>
                </a:solidFill>
              </a:rPr>
              <a:t> </a:t>
            </a:r>
            <a:r>
              <a:rPr lang="en-GB" b="1" dirty="0">
                <a:solidFill>
                  <a:schemeClr val="tx1">
                    <a:lumMod val="75000"/>
                    <a:lumOff val="25000"/>
                  </a:schemeClr>
                </a:solidFill>
              </a:rPr>
              <a:t>every Monday</a:t>
            </a:r>
            <a:r>
              <a:rPr lang="en-GB" dirty="0">
                <a:solidFill>
                  <a:schemeClr val="tx1">
                    <a:lumMod val="75000"/>
                    <a:lumOff val="25000"/>
                  </a:schemeClr>
                </a:solidFill>
              </a:rPr>
              <a:t> during phonics lessons.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7052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14"/>
            <a:ext cx="7056784" cy="1470025"/>
          </a:xfrm>
        </p:spPr>
        <p:txBody>
          <a:bodyPr>
            <a:normAutofit/>
          </a:bodyPr>
          <a:lstStyle/>
          <a:p>
            <a:r>
              <a:rPr lang="en-GB" sz="4000" dirty="0"/>
              <a:t>Administering Medication </a:t>
            </a:r>
          </a:p>
        </p:txBody>
      </p:sp>
      <p:sp>
        <p:nvSpPr>
          <p:cNvPr id="3" name="Subtitle 2"/>
          <p:cNvSpPr>
            <a:spLocks noGrp="1"/>
          </p:cNvSpPr>
          <p:nvPr>
            <p:ph type="subTitle" idx="1"/>
          </p:nvPr>
        </p:nvSpPr>
        <p:spPr>
          <a:xfrm>
            <a:off x="899592" y="1700808"/>
            <a:ext cx="6946559" cy="4680520"/>
          </a:xfrm>
        </p:spPr>
        <p:txBody>
          <a:bodyPr>
            <a:noAutofit/>
          </a:bodyPr>
          <a:lstStyle/>
          <a:p>
            <a:r>
              <a:rPr lang="en-GB" sz="2800" dirty="0">
                <a:solidFill>
                  <a:schemeClr val="tx1">
                    <a:lumMod val="75000"/>
                    <a:lumOff val="25000"/>
                  </a:schemeClr>
                </a:solidFill>
              </a:rPr>
              <a:t>If you need school to administer any medication to your child, please collect a medication administration form from the office and complete with the relevant details.</a:t>
            </a:r>
          </a:p>
          <a:p>
            <a:endParaRPr lang="en-GB" sz="2800" dirty="0">
              <a:solidFill>
                <a:schemeClr val="tx1">
                  <a:lumMod val="75000"/>
                  <a:lumOff val="25000"/>
                </a:schemeClr>
              </a:solidFill>
            </a:endParaRPr>
          </a:p>
          <a:p>
            <a:r>
              <a:rPr lang="en-GB" sz="2800" dirty="0">
                <a:solidFill>
                  <a:schemeClr val="tx1">
                    <a:lumMod val="75000"/>
                    <a:lumOff val="25000"/>
                  </a:schemeClr>
                </a:solidFill>
              </a:rPr>
              <a:t>Please note, school cannot administer </a:t>
            </a:r>
            <a:r>
              <a:rPr lang="en-GB" sz="2800" b="1" dirty="0">
                <a:solidFill>
                  <a:schemeClr val="tx1">
                    <a:lumMod val="75000"/>
                    <a:lumOff val="25000"/>
                  </a:schemeClr>
                </a:solidFill>
              </a:rPr>
              <a:t>ibuprofen</a:t>
            </a:r>
            <a:r>
              <a:rPr lang="en-GB" sz="2800" dirty="0">
                <a:solidFill>
                  <a:schemeClr val="tx1">
                    <a:lumMod val="75000"/>
                    <a:lumOff val="25000"/>
                  </a:schemeClr>
                </a:solidFill>
              </a:rPr>
              <a:t> unless prescribed by the doctor. If your child needs pain relief, you can use the medication administration form to request the administration of Calpol.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9924" y="34465"/>
            <a:ext cx="1860058" cy="15943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769510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88640"/>
            <a:ext cx="7235699" cy="1470025"/>
          </a:xfrm>
        </p:spPr>
        <p:txBody>
          <a:bodyPr>
            <a:normAutofit/>
          </a:bodyPr>
          <a:lstStyle/>
          <a:p>
            <a:r>
              <a:rPr lang="en-GB" sz="4000" dirty="0"/>
              <a:t>Value Assemblies</a:t>
            </a:r>
          </a:p>
        </p:txBody>
      </p:sp>
      <p:sp>
        <p:nvSpPr>
          <p:cNvPr id="3" name="Subtitle 2"/>
          <p:cNvSpPr>
            <a:spLocks noGrp="1"/>
          </p:cNvSpPr>
          <p:nvPr>
            <p:ph type="subTitle" idx="1"/>
          </p:nvPr>
        </p:nvSpPr>
        <p:spPr>
          <a:xfrm>
            <a:off x="179512" y="1916832"/>
            <a:ext cx="8712968" cy="4608512"/>
          </a:xfrm>
        </p:spPr>
        <p:txBody>
          <a:bodyPr/>
          <a:lstStyle/>
          <a:p>
            <a:r>
              <a:rPr lang="en-GB" dirty="0">
                <a:solidFill>
                  <a:schemeClr val="tx1">
                    <a:lumMod val="65000"/>
                    <a:lumOff val="35000"/>
                  </a:schemeClr>
                </a:solidFill>
              </a:rPr>
              <a:t>We will be holding a Value Assembly </a:t>
            </a:r>
            <a:r>
              <a:rPr lang="en-GB" b="1" dirty="0">
                <a:solidFill>
                  <a:schemeClr val="tx1">
                    <a:lumMod val="65000"/>
                    <a:lumOff val="35000"/>
                  </a:schemeClr>
                </a:solidFill>
              </a:rPr>
              <a:t>every other Friday</a:t>
            </a:r>
            <a:r>
              <a:rPr lang="en-GB" dirty="0">
                <a:solidFill>
                  <a:schemeClr val="tx1">
                    <a:lumMod val="65000"/>
                    <a:lumOff val="35000"/>
                  </a:schemeClr>
                </a:solidFill>
              </a:rPr>
              <a:t> at 09:00-09:30 am for Key Stage 1 children. Parents of children receiving an award or certificate, will be notified prior to the assembly and will be invited into school to watch their child being presented with their award.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3075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88640"/>
            <a:ext cx="6657403" cy="1470025"/>
          </a:xfrm>
        </p:spPr>
        <p:txBody>
          <a:bodyPr/>
          <a:lstStyle/>
          <a:p>
            <a:r>
              <a:rPr lang="en-GB" dirty="0"/>
              <a:t>Lost Property</a:t>
            </a:r>
          </a:p>
        </p:txBody>
      </p:sp>
      <p:sp>
        <p:nvSpPr>
          <p:cNvPr id="3" name="Subtitle 2"/>
          <p:cNvSpPr>
            <a:spLocks noGrp="1"/>
          </p:cNvSpPr>
          <p:nvPr>
            <p:ph type="subTitle" idx="1"/>
          </p:nvPr>
        </p:nvSpPr>
        <p:spPr>
          <a:xfrm>
            <a:off x="251520" y="1772816"/>
            <a:ext cx="8712968" cy="4824536"/>
          </a:xfrm>
        </p:spPr>
        <p:txBody>
          <a:bodyPr/>
          <a:lstStyle/>
          <a:p>
            <a:r>
              <a:rPr lang="en-GB" dirty="0">
                <a:solidFill>
                  <a:schemeClr val="tx1">
                    <a:lumMod val="65000"/>
                    <a:lumOff val="35000"/>
                  </a:schemeClr>
                </a:solidFill>
              </a:rPr>
              <a:t>Any unnamed items of clothing or equipment will be sent to our lost property collection which can be located at the end of the covered way. Please help us to reduce the amount of lost property by clearly naming all suitable items of uniform. If your child accidently comes home with another child’s item of uniform, please ensure you return it to school.</a:t>
            </a:r>
          </a:p>
          <a:p>
            <a:endParaRPr lang="en-GB" dirty="0"/>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6166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88641"/>
            <a:ext cx="7128792" cy="1224136"/>
          </a:xfrm>
        </p:spPr>
        <p:txBody>
          <a:bodyPr/>
          <a:lstStyle/>
          <a:p>
            <a:r>
              <a:rPr lang="en-GB" dirty="0"/>
              <a:t>Playtime Snacks</a:t>
            </a:r>
          </a:p>
        </p:txBody>
      </p:sp>
      <p:sp>
        <p:nvSpPr>
          <p:cNvPr id="3" name="Subtitle 2"/>
          <p:cNvSpPr>
            <a:spLocks noGrp="1"/>
          </p:cNvSpPr>
          <p:nvPr>
            <p:ph type="subTitle" idx="1"/>
          </p:nvPr>
        </p:nvSpPr>
        <p:spPr>
          <a:xfrm>
            <a:off x="179512" y="1543083"/>
            <a:ext cx="8784976" cy="5054269"/>
          </a:xfrm>
        </p:spPr>
        <p:txBody>
          <a:bodyPr>
            <a:normAutofit lnSpcReduction="10000"/>
          </a:bodyPr>
          <a:lstStyle/>
          <a:p>
            <a:r>
              <a:rPr lang="en-GB" dirty="0">
                <a:solidFill>
                  <a:schemeClr val="tx1">
                    <a:lumMod val="65000"/>
                    <a:lumOff val="35000"/>
                  </a:schemeClr>
                </a:solidFill>
              </a:rPr>
              <a:t>The children can have a snack during their morning playtime and this snack can be brought from home.</a:t>
            </a:r>
          </a:p>
          <a:p>
            <a:r>
              <a:rPr lang="en-GB" dirty="0">
                <a:solidFill>
                  <a:schemeClr val="tx1">
                    <a:lumMod val="65000"/>
                    <a:lumOff val="35000"/>
                  </a:schemeClr>
                </a:solidFill>
              </a:rPr>
              <a:t>School will provide fruit for the children during afternoon playtime. </a:t>
            </a:r>
            <a:r>
              <a:rPr lang="en-GB" dirty="0">
                <a:solidFill>
                  <a:schemeClr val="tx1">
                    <a:lumMod val="75000"/>
                    <a:lumOff val="25000"/>
                  </a:schemeClr>
                </a:solidFill>
              </a:rPr>
              <a:t>The </a:t>
            </a:r>
            <a:r>
              <a:rPr lang="en-GB" b="1" dirty="0">
                <a:solidFill>
                  <a:schemeClr val="tx1">
                    <a:lumMod val="75000"/>
                    <a:lumOff val="25000"/>
                  </a:schemeClr>
                </a:solidFill>
              </a:rPr>
              <a:t>Government provides all children with a free healthy snack every day </a:t>
            </a:r>
            <a:r>
              <a:rPr lang="en-GB" dirty="0">
                <a:solidFill>
                  <a:schemeClr val="tx1">
                    <a:lumMod val="75000"/>
                    <a:lumOff val="25000"/>
                  </a:schemeClr>
                </a:solidFill>
              </a:rPr>
              <a:t>which we offer to all Reception, Year 1 and Year 2 children at </a:t>
            </a:r>
            <a:r>
              <a:rPr lang="en-GB" b="1" dirty="0">
                <a:solidFill>
                  <a:schemeClr val="tx1">
                    <a:lumMod val="75000"/>
                    <a:lumOff val="25000"/>
                  </a:schemeClr>
                </a:solidFill>
              </a:rPr>
              <a:t>afternoon playtime.</a:t>
            </a:r>
            <a:endParaRPr lang="en-GB" dirty="0">
              <a:solidFill>
                <a:schemeClr val="tx1">
                  <a:lumMod val="75000"/>
                  <a:lumOff val="25000"/>
                </a:schemeClr>
              </a:solidFill>
            </a:endParaRPr>
          </a:p>
          <a:p>
            <a:r>
              <a:rPr lang="en-GB" dirty="0">
                <a:solidFill>
                  <a:schemeClr val="tx1">
                    <a:lumMod val="65000"/>
                    <a:lumOff val="35000"/>
                  </a:schemeClr>
                </a:solidFill>
              </a:rPr>
              <a:t>As we have numerous children with nut allergies, please could we remind parents that all food items brought into school must be </a:t>
            </a:r>
            <a:r>
              <a:rPr lang="en-GB" b="1" u="sng" dirty="0">
                <a:solidFill>
                  <a:schemeClr val="tx1">
                    <a:lumMod val="65000"/>
                    <a:lumOff val="35000"/>
                  </a:schemeClr>
                </a:solidFill>
              </a:rPr>
              <a:t>nut free</a:t>
            </a:r>
            <a:r>
              <a:rPr lang="en-GB" dirty="0">
                <a:solidFill>
                  <a:schemeClr val="tx1">
                    <a:lumMod val="65000"/>
                    <a:lumOff val="35000"/>
                  </a:schemeClr>
                </a:solidFill>
              </a:rPr>
              <a:t>. </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3067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260648"/>
            <a:ext cx="7163691" cy="1470025"/>
          </a:xfrm>
        </p:spPr>
        <p:txBody>
          <a:bodyPr/>
          <a:lstStyle/>
          <a:p>
            <a:r>
              <a:rPr lang="en-GB" dirty="0"/>
              <a:t>School Trips</a:t>
            </a:r>
          </a:p>
        </p:txBody>
      </p:sp>
      <p:sp>
        <p:nvSpPr>
          <p:cNvPr id="3" name="Subtitle 2"/>
          <p:cNvSpPr>
            <a:spLocks noGrp="1"/>
          </p:cNvSpPr>
          <p:nvPr>
            <p:ph type="subTitle" idx="1"/>
          </p:nvPr>
        </p:nvSpPr>
        <p:spPr>
          <a:xfrm>
            <a:off x="107504" y="1484784"/>
            <a:ext cx="8784976" cy="4680520"/>
          </a:xfrm>
        </p:spPr>
        <p:txBody>
          <a:bodyPr>
            <a:normAutofit/>
          </a:bodyPr>
          <a:lstStyle/>
          <a:p>
            <a:endParaRPr lang="en-GB" dirty="0">
              <a:solidFill>
                <a:schemeClr val="tx1">
                  <a:lumMod val="65000"/>
                  <a:lumOff val="35000"/>
                </a:schemeClr>
              </a:solidFill>
            </a:endParaRPr>
          </a:p>
          <a:p>
            <a:r>
              <a:rPr lang="en-GB" dirty="0">
                <a:solidFill>
                  <a:schemeClr val="tx1">
                    <a:lumMod val="65000"/>
                    <a:lumOff val="35000"/>
                  </a:schemeClr>
                </a:solidFill>
              </a:rPr>
              <a:t>We will keep you updated with relevant information throughout the year relating to any school trips.</a:t>
            </a:r>
          </a:p>
          <a:p>
            <a:endParaRPr lang="en-GB" sz="2400" dirty="0">
              <a:solidFill>
                <a:schemeClr val="tx1">
                  <a:lumMod val="65000"/>
                  <a:lumOff val="35000"/>
                </a:schemeClr>
              </a:solidFill>
            </a:endParaRPr>
          </a:p>
          <a:p>
            <a:r>
              <a:rPr lang="en-GB" dirty="0">
                <a:solidFill>
                  <a:schemeClr val="tx1">
                    <a:lumMod val="65000"/>
                    <a:lumOff val="35000"/>
                  </a:schemeClr>
                </a:solidFill>
              </a:rPr>
              <a:t>Throughout the year, we will hopefully have other opportunities to take the children on small local visits to places like the library and Lyme Park. </a:t>
            </a:r>
          </a:p>
          <a:p>
            <a:endParaRPr lang="en-GB" dirty="0">
              <a:solidFill>
                <a:schemeClr val="tx1">
                  <a:lumMod val="65000"/>
                  <a:lumOff val="35000"/>
                </a:schemeClr>
              </a:solidFill>
            </a:endParaRPr>
          </a:p>
          <a:p>
            <a:endParaRPr lang="en-GB" dirty="0"/>
          </a:p>
          <a:p>
            <a:endParaRPr lang="en-GB" dirty="0"/>
          </a:p>
          <a:p>
            <a:endParaRPr lang="en-GB" dirty="0"/>
          </a:p>
          <a:p>
            <a:endParaRPr lang="en-GB" dirty="0"/>
          </a:p>
          <a:p>
            <a:endParaRPr lang="en-GB" dirty="0"/>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242" y="116632"/>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95744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73059"/>
            <a:ext cx="5832648" cy="1123694"/>
          </a:xfrm>
        </p:spPr>
        <p:txBody>
          <a:bodyPr/>
          <a:lstStyle/>
          <a:p>
            <a:r>
              <a:rPr lang="en-GB" dirty="0"/>
              <a:t>Uniform</a:t>
            </a:r>
          </a:p>
        </p:txBody>
      </p:sp>
      <p:sp>
        <p:nvSpPr>
          <p:cNvPr id="3" name="Subtitle 2"/>
          <p:cNvSpPr>
            <a:spLocks noGrp="1"/>
          </p:cNvSpPr>
          <p:nvPr>
            <p:ph type="subTitle" idx="1"/>
          </p:nvPr>
        </p:nvSpPr>
        <p:spPr>
          <a:xfrm>
            <a:off x="179512" y="1340768"/>
            <a:ext cx="8856984" cy="5040560"/>
          </a:xfrm>
        </p:spPr>
        <p:txBody>
          <a:bodyPr>
            <a:normAutofit fontScale="85000" lnSpcReduction="20000"/>
          </a:bodyPr>
          <a:lstStyle/>
          <a:p>
            <a:pPr algn="l"/>
            <a:r>
              <a:rPr lang="en-GB" sz="2400" b="1" dirty="0">
                <a:solidFill>
                  <a:schemeClr val="tx1">
                    <a:lumMod val="65000"/>
                    <a:lumOff val="35000"/>
                  </a:schemeClr>
                </a:solidFill>
              </a:rPr>
              <a:t>Disley Primary School believes that uniform: </a:t>
            </a:r>
          </a:p>
          <a:p>
            <a:pPr marL="457200" indent="-457200" algn="l">
              <a:buFont typeface="Arial" panose="020B0604020202020204" pitchFamily="34" charset="0"/>
              <a:buChar char="•"/>
            </a:pPr>
            <a:r>
              <a:rPr lang="en-GB" sz="2400" b="1" dirty="0">
                <a:solidFill>
                  <a:schemeClr val="tx1">
                    <a:lumMod val="65000"/>
                    <a:lumOff val="35000"/>
                  </a:schemeClr>
                </a:solidFill>
              </a:rPr>
              <a:t>Promotes a sense of pride in our school </a:t>
            </a:r>
          </a:p>
          <a:p>
            <a:pPr marL="457200" indent="-457200" algn="l">
              <a:buFont typeface="Arial" panose="020B0604020202020204" pitchFamily="34" charset="0"/>
              <a:buChar char="•"/>
            </a:pPr>
            <a:r>
              <a:rPr lang="en-GB" sz="2400" b="1" dirty="0">
                <a:solidFill>
                  <a:schemeClr val="tx1">
                    <a:lumMod val="65000"/>
                    <a:lumOff val="35000"/>
                  </a:schemeClr>
                </a:solidFill>
              </a:rPr>
              <a:t>Helps to create a sense of community and belonging towards the school </a:t>
            </a:r>
          </a:p>
          <a:p>
            <a:pPr marL="457200" indent="-457200" algn="l">
              <a:buFont typeface="Arial" panose="020B0604020202020204" pitchFamily="34" charset="0"/>
              <a:buChar char="•"/>
            </a:pPr>
            <a:r>
              <a:rPr lang="en-GB" sz="2400" b="1" dirty="0">
                <a:solidFill>
                  <a:schemeClr val="tx1">
                    <a:lumMod val="65000"/>
                    <a:lumOff val="35000"/>
                  </a:schemeClr>
                </a:solidFill>
              </a:rPr>
              <a:t>Supports the school’s commitment to inclusion </a:t>
            </a:r>
          </a:p>
          <a:p>
            <a:pPr marL="457200" indent="-457200" algn="l">
              <a:buFont typeface="Arial" panose="020B0604020202020204" pitchFamily="34" charset="0"/>
              <a:buChar char="•"/>
            </a:pPr>
            <a:r>
              <a:rPr lang="en-GB" sz="2400" b="1" dirty="0">
                <a:solidFill>
                  <a:schemeClr val="tx1">
                    <a:lumMod val="65000"/>
                    <a:lumOff val="35000"/>
                  </a:schemeClr>
                </a:solidFill>
              </a:rPr>
              <a:t>Is practical, smart, and designed with health and safety in mind </a:t>
            </a:r>
          </a:p>
          <a:p>
            <a:pPr marL="457200" indent="-457200" algn="l">
              <a:buFont typeface="Arial" panose="020B0604020202020204" pitchFamily="34" charset="0"/>
              <a:buChar char="•"/>
            </a:pPr>
            <a:r>
              <a:rPr lang="en-GB" sz="2400" b="1" dirty="0">
                <a:solidFill>
                  <a:schemeClr val="tx1">
                    <a:lumMod val="65000"/>
                    <a:lumOff val="35000"/>
                  </a:schemeClr>
                </a:solidFill>
              </a:rPr>
              <a:t>Is considered to be good value for money </a:t>
            </a:r>
          </a:p>
          <a:p>
            <a:pPr algn="l"/>
            <a:endParaRPr lang="en-GB" sz="2800" dirty="0"/>
          </a:p>
          <a:p>
            <a:r>
              <a:rPr lang="en-GB" sz="2800" dirty="0">
                <a:solidFill>
                  <a:schemeClr val="tx1">
                    <a:lumMod val="65000"/>
                    <a:lumOff val="35000"/>
                  </a:schemeClr>
                </a:solidFill>
              </a:rPr>
              <a:t>Please ensure that you </a:t>
            </a:r>
            <a:r>
              <a:rPr lang="en-GB" sz="2800" b="1" dirty="0">
                <a:solidFill>
                  <a:schemeClr val="tx1">
                    <a:lumMod val="65000"/>
                    <a:lumOff val="35000"/>
                  </a:schemeClr>
                </a:solidFill>
              </a:rPr>
              <a:t>adhere to our school uniform policy </a:t>
            </a:r>
            <a:r>
              <a:rPr lang="en-GB" sz="2800" dirty="0">
                <a:solidFill>
                  <a:schemeClr val="tx1">
                    <a:lumMod val="65000"/>
                    <a:lumOff val="35000"/>
                  </a:schemeClr>
                </a:solidFill>
              </a:rPr>
              <a:t>which you can find on our school website. Please </a:t>
            </a:r>
            <a:r>
              <a:rPr lang="en-GB" sz="2800" b="1" dirty="0">
                <a:solidFill>
                  <a:schemeClr val="tx1">
                    <a:lumMod val="65000"/>
                    <a:lumOff val="35000"/>
                  </a:schemeClr>
                </a:solidFill>
              </a:rPr>
              <a:t>do not send children into school in trainers unless it is their allocated PE day. </a:t>
            </a:r>
          </a:p>
          <a:p>
            <a:r>
              <a:rPr lang="en-GB" sz="2800" dirty="0">
                <a:solidFill>
                  <a:schemeClr val="tx1">
                    <a:lumMod val="65000"/>
                    <a:lumOff val="35000"/>
                  </a:schemeClr>
                </a:solidFill>
              </a:rPr>
              <a:t>We kindly request that </a:t>
            </a:r>
            <a:r>
              <a:rPr lang="en-GB" sz="2800" b="1" dirty="0">
                <a:solidFill>
                  <a:schemeClr val="tx1">
                    <a:lumMod val="65000"/>
                    <a:lumOff val="35000"/>
                  </a:schemeClr>
                </a:solidFill>
              </a:rPr>
              <a:t>children do not attend school wearing bright coloured or large hair accessories </a:t>
            </a:r>
            <a:r>
              <a:rPr lang="en-GB" sz="2800" dirty="0">
                <a:solidFill>
                  <a:schemeClr val="tx1">
                    <a:lumMod val="65000"/>
                    <a:lumOff val="35000"/>
                  </a:schemeClr>
                </a:solidFill>
              </a:rPr>
              <a:t>and we </a:t>
            </a:r>
            <a:r>
              <a:rPr lang="en-GB" sz="2800" b="1" dirty="0">
                <a:solidFill>
                  <a:schemeClr val="tx1">
                    <a:lumMod val="65000"/>
                    <a:lumOff val="35000"/>
                  </a:schemeClr>
                </a:solidFill>
              </a:rPr>
              <a:t>encourage long hair to be tied up </a:t>
            </a:r>
            <a:r>
              <a:rPr lang="en-GB" sz="2800" dirty="0">
                <a:solidFill>
                  <a:schemeClr val="tx1">
                    <a:lumMod val="65000"/>
                    <a:lumOff val="35000"/>
                  </a:schemeClr>
                </a:solidFill>
              </a:rPr>
              <a:t>as much as possible to ensure the health and safety of our children. A little reminder </a:t>
            </a:r>
            <a:r>
              <a:rPr lang="en-GB" sz="2800" b="1" dirty="0">
                <a:solidFill>
                  <a:schemeClr val="tx1">
                    <a:lumMod val="65000"/>
                    <a:lumOff val="35000"/>
                  </a:schemeClr>
                </a:solidFill>
              </a:rPr>
              <a:t>not to bring rucksacks </a:t>
            </a:r>
            <a:r>
              <a:rPr lang="en-GB" sz="2800" dirty="0">
                <a:solidFill>
                  <a:schemeClr val="tx1">
                    <a:lumMod val="65000"/>
                    <a:lumOff val="35000"/>
                  </a:schemeClr>
                </a:solidFill>
              </a:rPr>
              <a:t>in daily as we do not have space to store them. Book bags are the perfect size for our trays and fit Reading Packets in comfortably. </a:t>
            </a:r>
          </a:p>
          <a:p>
            <a:endParaRPr lang="en-GB" sz="2800" dirty="0">
              <a:solidFill>
                <a:schemeClr val="tx1">
                  <a:lumMod val="65000"/>
                  <a:lumOff val="35000"/>
                </a:schemeClr>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3203" y="0"/>
            <a:ext cx="1800797" cy="1543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17307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1001</TotalTime>
  <Words>1459</Words>
  <Application>Microsoft Office PowerPoint</Application>
  <PresentationFormat>On-screen Show (4:3)</PresentationFormat>
  <Paragraphs>86</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Welcome to Year 1 and 2  Meet the Teacher Information Session </vt:lpstr>
      <vt:lpstr>Who is Who?</vt:lpstr>
      <vt:lpstr>How to contact us</vt:lpstr>
      <vt:lpstr>Parents’ Evening and Information Sharing</vt:lpstr>
      <vt:lpstr>School Website and Class Page</vt:lpstr>
      <vt:lpstr>Official Assessments</vt:lpstr>
      <vt:lpstr>PE Days</vt:lpstr>
      <vt:lpstr>Reading Books and Reading Records</vt:lpstr>
      <vt:lpstr>Homework </vt:lpstr>
      <vt:lpstr>Administering Medication </vt:lpstr>
      <vt:lpstr>Value Assemblies</vt:lpstr>
      <vt:lpstr>Lost Property</vt:lpstr>
      <vt:lpstr>Playtime Snacks</vt:lpstr>
      <vt:lpstr>School Trips</vt:lpstr>
      <vt:lpstr>Uniform</vt:lpstr>
    </vt:vector>
  </TitlesOfParts>
  <Company>Disley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 and 2  Meet the Teacher Information Session</dc:title>
  <dc:creator>Becky</dc:creator>
  <cp:lastModifiedBy>R Kemp (DPS)</cp:lastModifiedBy>
  <cp:revision>83</cp:revision>
  <dcterms:created xsi:type="dcterms:W3CDTF">2021-09-03T10:05:16Z</dcterms:created>
  <dcterms:modified xsi:type="dcterms:W3CDTF">2026-09-01T13:35:49Z</dcterms:modified>
</cp:coreProperties>
</file>